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60" name="Shape 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What then,  do you make of a programming language without integers? It lacks the divine spark?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7" name="Shape 13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4" name="Shape 14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0" name="Shape 15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7" name="Shape 15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sz="1000" lang="en">
                <a:solidFill>
                  <a:srgbClr val="222222"/>
                </a:solidFill>
              </a:rPr>
              <a:t>Start from scratch with the hello world example. Notice that the compiler takes seconds to complete.</a:t>
            </a:r>
          </a:p>
          <a:p>
            <a:pPr rtl="0" lvl="0">
              <a:spcBef>
                <a:spcPts val="0"/>
              </a:spcBef>
              <a:buNone/>
            </a:pPr>
            <a:r>
              <a:rPr sz="1000" lang="en">
                <a:solidFill>
                  <a:srgbClr val="222222"/>
                </a:solidFill>
              </a:rPr>
              <a:t>Modify the greeting, notice that the output changes instantly. Replace "var" with "int", show type error. Change greeting some more to show it still runs.</a:t>
            </a:r>
          </a:p>
          <a:p>
            <a:pPr rtl="0" lvl="0">
              <a:spcBef>
                <a:spcPts val="0"/>
              </a:spcBef>
              <a:buNone/>
            </a:pPr>
            <a:r>
              <a:rPr sz="1000" lang="en">
                <a:solidFill>
                  <a:srgbClr val="222222"/>
                </a:solidFill>
              </a:rPr>
              <a:t>Switch to "hello world (HTML)". Notice the compilation takes a while.</a:t>
            </a:r>
          </a:p>
          <a:p>
            <a:pPr rtl="0" lvl="0">
              <a:spcBef>
                <a:spcPts val="0"/>
              </a:spcBef>
              <a:buClr>
                <a:schemeClr val="dk1"/>
              </a:buClr>
              <a:buFont typeface="Arial"/>
              <a:buNone/>
            </a:pPr>
            <a:r>
              <a:t/>
            </a:r>
            <a:endParaRPr sz="1000">
              <a:solidFill>
                <a:srgbClr val="222222"/>
              </a:solidFill>
            </a:endParaRPr>
          </a:p>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64" name="Shape 16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2" name="Shape 17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79" name="Shape 17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5" name="Shape 185"/>
        <p:cNvGrpSpPr/>
        <p:nvPr/>
      </p:nvGrpSpPr>
      <p:grpSpPr>
        <a:xfrm>
          <a:off y="0" x="0"/>
          <a:ext cy="0" cx="0"/>
          <a:chOff y="0" x="0"/>
          <a:chExt cy="0" cx="0"/>
        </a:xfrm>
      </p:grpSpPr>
      <p:sp>
        <p:nvSpPr>
          <p:cNvPr id="186" name="Shape 18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87" name="Shape 18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94" name="Shape 19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0" name="Shape 200"/>
        <p:cNvGrpSpPr/>
        <p:nvPr/>
      </p:nvGrpSpPr>
      <p:grpSpPr>
        <a:xfrm>
          <a:off y="0" x="0"/>
          <a:ext cy="0" cx="0"/>
          <a:chOff y="0" x="0"/>
          <a:chExt cy="0" cx="0"/>
        </a:xfrm>
      </p:grpSpPr>
      <p:sp>
        <p:nvSpPr>
          <p:cNvPr id="201" name="Shape 2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2" name="Shape 20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17" name="Shape 21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Why is this book not out yet? Because the mirrors chapter isn’t ready, because mirrors are in flux, because reflection makes apps big, and the web is super sensitive to that because it has no model for storing applications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2" name="Shape 222"/>
        <p:cNvGrpSpPr/>
        <p:nvPr/>
      </p:nvGrpSpPr>
      <p:grpSpPr>
        <a:xfrm>
          <a:off y="0" x="0"/>
          <a:ext cy="0" cx="0"/>
          <a:chOff y="0" x="0"/>
          <a:chExt cy="0" cx="0"/>
        </a:xfrm>
      </p:grpSpPr>
      <p:sp>
        <p:nvSpPr>
          <p:cNvPr id="223" name="Shape 2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24" name="Shape 224"/>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JS poor concurrency support has been an issue for Elm.</a:t>
            </a:r>
          </a:p>
          <a:p>
            <a:pPr rtl="0" lvl="0">
              <a:spcBef>
                <a:spcPts val="0"/>
              </a:spcBef>
              <a:buNone/>
            </a:pPr>
            <a:r>
              <a:t/>
            </a:r>
            <a:endParaRPr/>
          </a:p>
          <a:p>
            <a:pPr rtl="0" lvl="0">
              <a:spcBef>
                <a:spcPts val="0"/>
              </a:spcBef>
              <a:buNone/>
            </a:pPr>
            <a:r>
              <a:rPr lang="en"/>
              <a:t>Use this program</a:t>
            </a:r>
          </a:p>
          <a:p>
            <a:pPr rtl="0" lvl="0">
              <a:spcBef>
                <a:spcPts val="0"/>
              </a:spcBef>
              <a:buNone/>
            </a:pPr>
            <a:r>
              <a:t/>
            </a:r>
            <a:endParaRPr/>
          </a:p>
          <a:p>
            <a:pPr rtl="0" lvl="0">
              <a:spcBef>
                <a:spcPts val="0"/>
              </a:spcBef>
              <a:buClr>
                <a:schemeClr val="dk1"/>
              </a:buClr>
              <a:buSzPct val="100000"/>
              <a:buFont typeface="Arial"/>
              <a:buNone/>
            </a:pPr>
            <a:r>
              <a:rPr lang="en">
                <a:solidFill>
                  <a:schemeClr val="dk1"/>
                </a:solidFill>
              </a:rPr>
              <a:t>import Mouse</a:t>
            </a:r>
          </a:p>
          <a:p>
            <a:pPr rtl="0" lvl="0">
              <a:spcBef>
                <a:spcPts val="0"/>
              </a:spcBef>
              <a:buClr>
                <a:schemeClr val="dk1"/>
              </a:buClr>
              <a:buSzPct val="100000"/>
              <a:buFont typeface="Arial"/>
              <a:buNone/>
            </a:pPr>
            <a:r>
              <a:rPr lang="en">
                <a:solidFill>
                  <a:schemeClr val="dk1"/>
                </a:solidFill>
              </a:rPr>
              <a:t>import Graphics.Collage</a:t>
            </a:r>
          </a:p>
          <a:p>
            <a:pPr rtl="0" lvl="0">
              <a:spcBef>
                <a:spcPts val="0"/>
              </a:spcBef>
              <a:buClr>
                <a:schemeClr val="dk1"/>
              </a:buClr>
              <a:buFont typeface="Arial"/>
              <a:buNone/>
            </a:pPr>
            <a:r>
              <a:t/>
            </a:r>
            <a:endParaRPr>
              <a:solidFill>
                <a:schemeClr val="dk1"/>
              </a:solidFill>
            </a:endParaRPr>
          </a:p>
          <a:p>
            <a:pPr rtl="0" lvl="0">
              <a:spcBef>
                <a:spcPts val="0"/>
              </a:spcBef>
              <a:buClr>
                <a:schemeClr val="dk1"/>
              </a:buClr>
              <a:buSzPct val="100000"/>
              <a:buFont typeface="Arial"/>
              <a:buNone/>
            </a:pPr>
            <a:r>
              <a:rPr lang="en">
                <a:solidFill>
                  <a:schemeClr val="dk1"/>
                </a:solidFill>
              </a:rPr>
              <a:t>makeCircle x = collage 200 300 [filled red (circle (toFloat x))]</a:t>
            </a:r>
          </a:p>
          <a:p>
            <a:pPr rtl="0" lvl="0">
              <a:spcBef>
                <a:spcPts val="0"/>
              </a:spcBef>
              <a:buClr>
                <a:schemeClr val="dk1"/>
              </a:buClr>
              <a:buFont typeface="Arial"/>
              <a:buNone/>
            </a:pPr>
            <a:r>
              <a:t/>
            </a:r>
            <a:endParaRPr>
              <a:solidFill>
                <a:schemeClr val="dk1"/>
              </a:solidFill>
            </a:endParaRPr>
          </a:p>
          <a:p>
            <a:pPr rtl="0" lvl="0">
              <a:spcBef>
                <a:spcPts val="0"/>
              </a:spcBef>
              <a:buClr>
                <a:schemeClr val="dk1"/>
              </a:buClr>
              <a:buSzPct val="100000"/>
              <a:buFont typeface="Arial"/>
              <a:buNone/>
            </a:pPr>
            <a:r>
              <a:rPr lang="en">
                <a:solidFill>
                  <a:schemeClr val="dk1"/>
                </a:solidFill>
              </a:rPr>
              <a:t>main =  lift makeCircle Mouse.x</a:t>
            </a:r>
          </a:p>
          <a:p>
            <a:pPr rtl="0" lvl="0">
              <a:spcBef>
                <a:spcPts val="0"/>
              </a:spcBef>
              <a:buNone/>
            </a:pPr>
            <a:r>
              <a:t/>
            </a:r>
            <a:endParaRPr/>
          </a:p>
          <a:p>
            <a:pPr rtl="0" lvl="0">
              <a:spcBef>
                <a:spcPts val="0"/>
              </a:spcBef>
              <a:buNone/>
            </a:pPr>
            <a:r>
              <a:rPr lang="en"/>
              <a:t>then change to Mouse.y or some other</a:t>
            </a:r>
          </a:p>
          <a:p>
            <a:pPr rtl="0" lvl="0">
              <a:spcBef>
                <a:spcPts val="0"/>
              </a:spcBef>
              <a:buClr>
                <a:schemeClr val="dk1"/>
              </a:buClr>
              <a:buFont typeface="Arial"/>
              <a:buNone/>
            </a:pPr>
            <a:r>
              <a:t/>
            </a:r>
            <a:endParaRPr/>
          </a:p>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9" name="Shape 229"/>
        <p:cNvGrpSpPr/>
        <p:nvPr/>
      </p:nvGrpSpPr>
      <p:grpSpPr>
        <a:xfrm>
          <a:off y="0" x="0"/>
          <a:ext cy="0" cx="0"/>
          <a:chOff y="0" x="0"/>
          <a:chExt cy="0" cx="0"/>
        </a:xfrm>
      </p:grpSpPr>
      <p:sp>
        <p:nvSpPr>
          <p:cNvPr id="230" name="Shape 23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31" name="Shape 23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JS poor concurrency support has been an issue for Elm.</a:t>
            </a:r>
          </a:p>
          <a:p>
            <a:pPr rtl="0" lvl="0">
              <a:spcBef>
                <a:spcPts val="0"/>
              </a:spcBef>
              <a:buNone/>
            </a:pPr>
            <a:r>
              <a:t/>
            </a:r>
            <a:endParaRPr/>
          </a:p>
          <a:p>
            <a:pPr rtl="0" lvl="0">
              <a:spcBef>
                <a:spcPts val="0"/>
              </a:spcBef>
              <a:buNone/>
            </a:pPr>
            <a:r>
              <a:rPr lang="en"/>
              <a:t>Use this program</a:t>
            </a:r>
          </a:p>
          <a:p>
            <a:pPr rtl="0" lvl="0">
              <a:spcBef>
                <a:spcPts val="0"/>
              </a:spcBef>
              <a:buNone/>
            </a:pPr>
            <a:r>
              <a:t/>
            </a:r>
            <a:endParaRPr/>
          </a:p>
          <a:p>
            <a:pPr rtl="0" lvl="0">
              <a:spcBef>
                <a:spcPts val="0"/>
              </a:spcBef>
              <a:buClr>
                <a:schemeClr val="dk1"/>
              </a:buClr>
              <a:buSzPct val="100000"/>
              <a:buFont typeface="Arial"/>
              <a:buNone/>
            </a:pPr>
            <a:r>
              <a:rPr lang="en">
                <a:solidFill>
                  <a:schemeClr val="dk1"/>
                </a:solidFill>
              </a:rPr>
              <a:t>import Mouse</a:t>
            </a:r>
          </a:p>
          <a:p>
            <a:pPr rtl="0" lvl="0">
              <a:spcBef>
                <a:spcPts val="0"/>
              </a:spcBef>
              <a:buClr>
                <a:schemeClr val="dk1"/>
              </a:buClr>
              <a:buSzPct val="100000"/>
              <a:buFont typeface="Arial"/>
              <a:buNone/>
            </a:pPr>
            <a:r>
              <a:rPr lang="en">
                <a:solidFill>
                  <a:schemeClr val="dk1"/>
                </a:solidFill>
              </a:rPr>
              <a:t>import Graphics.Collage</a:t>
            </a:r>
          </a:p>
          <a:p>
            <a:pPr rtl="0" lvl="0">
              <a:spcBef>
                <a:spcPts val="0"/>
              </a:spcBef>
              <a:buClr>
                <a:schemeClr val="dk1"/>
              </a:buClr>
              <a:buFont typeface="Arial"/>
              <a:buNone/>
            </a:pPr>
            <a:r>
              <a:t/>
            </a:r>
            <a:endParaRPr>
              <a:solidFill>
                <a:schemeClr val="dk1"/>
              </a:solidFill>
            </a:endParaRPr>
          </a:p>
          <a:p>
            <a:pPr rtl="0" lvl="0">
              <a:spcBef>
                <a:spcPts val="0"/>
              </a:spcBef>
              <a:buClr>
                <a:schemeClr val="dk1"/>
              </a:buClr>
              <a:buSzPct val="100000"/>
              <a:buFont typeface="Arial"/>
              <a:buNone/>
            </a:pPr>
            <a:r>
              <a:rPr lang="en">
                <a:solidFill>
                  <a:schemeClr val="dk1"/>
                </a:solidFill>
              </a:rPr>
              <a:t>makeCircle x = collage 200 300 [filled red (circle (toFloat x))]</a:t>
            </a:r>
          </a:p>
          <a:p>
            <a:pPr rtl="0" lvl="0">
              <a:spcBef>
                <a:spcPts val="0"/>
              </a:spcBef>
              <a:buClr>
                <a:schemeClr val="dk1"/>
              </a:buClr>
              <a:buFont typeface="Arial"/>
              <a:buNone/>
            </a:pPr>
            <a:r>
              <a:t/>
            </a:r>
            <a:endParaRPr>
              <a:solidFill>
                <a:schemeClr val="dk1"/>
              </a:solidFill>
            </a:endParaRPr>
          </a:p>
          <a:p>
            <a:pPr rtl="0" lvl="0">
              <a:spcBef>
                <a:spcPts val="0"/>
              </a:spcBef>
              <a:buClr>
                <a:schemeClr val="dk1"/>
              </a:buClr>
              <a:buSzPct val="100000"/>
              <a:buFont typeface="Arial"/>
              <a:buNone/>
            </a:pPr>
            <a:r>
              <a:rPr lang="en">
                <a:solidFill>
                  <a:schemeClr val="dk1"/>
                </a:solidFill>
              </a:rPr>
              <a:t>main =  lift makeCircle Mouse.x</a:t>
            </a:r>
          </a:p>
          <a:p>
            <a:pPr rtl="0" lvl="0">
              <a:spcBef>
                <a:spcPts val="0"/>
              </a:spcBef>
              <a:buNone/>
            </a:pPr>
            <a:r>
              <a:t/>
            </a:r>
            <a:endParaRPr/>
          </a:p>
          <a:p>
            <a:pPr rtl="0" lvl="0">
              <a:spcBef>
                <a:spcPts val="0"/>
              </a:spcBef>
              <a:buNone/>
            </a:pPr>
            <a:r>
              <a:rPr lang="en"/>
              <a:t>then change to Mouse.y or some other</a:t>
            </a:r>
          </a:p>
          <a:p>
            <a:pPr rtl="0" lvl="0">
              <a:spcBef>
                <a:spcPts val="0"/>
              </a:spcBef>
              <a:buClr>
                <a:schemeClr val="dk1"/>
              </a:buClr>
              <a:buFont typeface="Arial"/>
              <a:buNone/>
            </a:pPr>
            <a:r>
              <a:t/>
            </a:r>
            <a:endParaRPr/>
          </a:p>
          <a:p>
            <a:pPr rtl="0"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6" name="Shape 236"/>
        <p:cNvGrpSpPr/>
        <p:nvPr/>
      </p:nvGrpSpPr>
      <p:grpSpPr>
        <a:xfrm>
          <a:off y="0" x="0"/>
          <a:ext cy="0" cx="0"/>
          <a:chOff y="0" x="0"/>
          <a:chExt cy="0" cx="0"/>
        </a:xfrm>
      </p:grpSpPr>
      <p:sp>
        <p:nvSpPr>
          <p:cNvPr id="237" name="Shape 23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38" name="Shape 23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Show clock. Get object inspector on clock and change seconds hand to move rapidly backward.  Next, rotate object inspector (ctl-click at thin left edge). </a:t>
            </a:r>
            <a:r>
              <a:rPr lang="en">
                <a:solidFill>
                  <a:schemeClr val="dk1"/>
                </a:solidFill>
              </a:rPr>
              <a:t>Disassemble inspector by moving and enlarging close button. Next, g</a:t>
            </a:r>
            <a:r>
              <a:rPr lang="en"/>
              <a:t>et inspector on inspector (ctl click at left top bar). Show code for confirm close. Make change to code in original inspector but don’t save, try and close (but don’t really close). Then change meta-inspector - show that change works. Finally close for real.</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45" name="Shape 2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Open up in slide mode.  First slide says: ‘Leisure is a Presentation Manager’. Go to 2nd slide which is ‘Leisure Supports Several Themes’. Switch among themes. Notice how the themes change while we are running the slides.  Go back to slide 1 and add a line to the header: ‘Where You Can Edit Slides Live’. Explain. Go to slide 3: ‘You Can Evaluate Code Live’ which has an evaluator for 3+4 and ‘Hello, World’. Show evaluation. Next show lazy evaluation (infinite lists, on slide 4). Then go to slide 5 and show code that modifies themes.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1" name="Shape 251"/>
        <p:cNvGrpSpPr/>
        <p:nvPr/>
      </p:nvGrpSpPr>
      <p:grpSpPr>
        <a:xfrm>
          <a:off y="0" x="0"/>
          <a:ext cy="0" cx="0"/>
          <a:chOff y="0" x="0"/>
          <a:chExt cy="0" cx="0"/>
        </a:xfrm>
      </p:grpSpPr>
      <p:sp>
        <p:nvSpPr>
          <p:cNvPr id="252" name="Shape 2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53" name="Shape 25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Minibrowser.  Inspect presenter, go to class (ObjectPresenter) browse around - to the enclosing classes and back, and mutate captionBar:  method changing  </a:t>
            </a:r>
            <a:r>
              <a:rPr lang="en">
                <a:solidFill>
                  <a:schemeClr val="dk1"/>
                </a:solidFill>
              </a:rPr>
              <a:t>captionColor to (Color r: 255 g: 0 b: 0) </a:t>
            </a:r>
            <a:r>
              <a:rPr lang="en"/>
              <a:t>to show reflectivity. Next inspect presenter for the class browser.  Ultimate goal - a platform that does it all for you - sync’s your program and state so offline is available by default.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9" name="Shape 259"/>
        <p:cNvGrpSpPr/>
        <p:nvPr/>
      </p:nvGrpSpPr>
      <p:grpSpPr>
        <a:xfrm>
          <a:off y="0" x="0"/>
          <a:ext cy="0" cx="0"/>
          <a:chOff y="0" x="0"/>
          <a:chExt cy="0" cx="0"/>
        </a:xfrm>
      </p:grpSpPr>
      <p:sp>
        <p:nvSpPr>
          <p:cNvPr id="260" name="Shape 2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61" name="Shape 26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Minibrowser.  Inspect presenter, go to class (ObjectPresenter) browse around - to the enclosing classes and back, and mutate captionBar:  method changing  </a:t>
            </a:r>
            <a:r>
              <a:rPr lang="en">
                <a:solidFill>
                  <a:schemeClr val="dk1"/>
                </a:solidFill>
              </a:rPr>
              <a:t>captionColor to (Color r: 255 g: 0 b: 0) </a:t>
            </a:r>
            <a:r>
              <a:rPr lang="en"/>
              <a:t>to show reflectivity. Next inspect presenter for the class browser.  Ultimate goal - a platform that does it all for you - sync’s your program and state so offline is available by default.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6" name="Shape 266"/>
        <p:cNvGrpSpPr/>
        <p:nvPr/>
      </p:nvGrpSpPr>
      <p:grpSpPr>
        <a:xfrm>
          <a:off y="0" x="0"/>
          <a:ext cy="0" cx="0"/>
          <a:chOff y="0" x="0"/>
          <a:chExt cy="0" cx="0"/>
        </a:xfrm>
      </p:grpSpPr>
      <p:sp>
        <p:nvSpPr>
          <p:cNvPr id="267" name="Shape 2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68" name="Shape 2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3" name="Shape 273"/>
        <p:cNvGrpSpPr/>
        <p:nvPr/>
      </p:nvGrpSpPr>
      <p:grpSpPr>
        <a:xfrm>
          <a:off y="0" x="0"/>
          <a:ext cy="0" cx="0"/>
          <a:chOff y="0" x="0"/>
          <a:chExt cy="0" cx="0"/>
        </a:xfrm>
      </p:grpSpPr>
      <p:sp>
        <p:nvSpPr>
          <p:cNvPr id="274" name="Shape 27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75" name="Shape 27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82" name="Shape 28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7" name="Shape 287"/>
        <p:cNvGrpSpPr/>
        <p:nvPr/>
      </p:nvGrpSpPr>
      <p:grpSpPr>
        <a:xfrm>
          <a:off y="0" x="0"/>
          <a:ext cy="0" cx="0"/>
          <a:chOff y="0" x="0"/>
          <a:chExt cy="0" cx="0"/>
        </a:xfrm>
      </p:grpSpPr>
      <p:sp>
        <p:nvSpPr>
          <p:cNvPr id="288" name="Shape 28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89" name="Shape 28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5" name="Shape 295"/>
        <p:cNvGrpSpPr/>
        <p:nvPr/>
      </p:nvGrpSpPr>
      <p:grpSpPr>
        <a:xfrm>
          <a:off y="0" x="0"/>
          <a:ext cy="0" cx="0"/>
          <a:chOff y="0" x="0"/>
          <a:chExt cy="0" cx="0"/>
        </a:xfrm>
      </p:grpSpPr>
      <p:sp>
        <p:nvSpPr>
          <p:cNvPr id="296" name="Shape 2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297" name="Shape 2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Ubiquity put another 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Zero install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No platform can remain monolingual for an extended period. We will see a repeat of what happened in Java-land: people grow tired of the limitations of the native language, and an explosion of alternatives grows on top.</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3042000" x="381000"/>
            <a:ext cy="602456" cx="2835275"/>
          </a:xfrm>
          <a:custGeom>
            <a:pathLst>
              <a:path w="3572" extrusionOk="0" h="1012">
                <a:moveTo>
                  <a:pt y="303" x="1427"/>
                </a:moveTo>
                <a:lnTo>
                  <a:pt y="303" x="1427"/>
                </a:lnTo>
                <a:lnTo>
                  <a:pt y="0" x="1427"/>
                </a:lnTo>
                <a:lnTo>
                  <a:pt y="0" x="0"/>
                </a:lnTo>
                <a:lnTo>
                  <a:pt y="594" x="0"/>
                </a:lnTo>
                <a:lnTo>
                  <a:pt y="594" x="0"/>
                </a:lnTo>
                <a:lnTo>
                  <a:pt y="615" x="0"/>
                </a:lnTo>
                <a:lnTo>
                  <a:pt y="636" x="1"/>
                </a:lnTo>
                <a:lnTo>
                  <a:pt y="658" x="5"/>
                </a:lnTo>
                <a:lnTo>
                  <a:pt y="679" x="10"/>
                </a:lnTo>
                <a:lnTo>
                  <a:pt y="698" x="16"/>
                </a:lnTo>
                <a:lnTo>
                  <a:pt y="718" x="23"/>
                </a:lnTo>
                <a:lnTo>
                  <a:pt y="738" x="31"/>
                </a:lnTo>
                <a:lnTo>
                  <a:pt y="757" x="39"/>
                </a:lnTo>
                <a:lnTo>
                  <a:pt y="775" x="49"/>
                </a:lnTo>
                <a:lnTo>
                  <a:pt y="793" x="60"/>
                </a:lnTo>
                <a:lnTo>
                  <a:pt y="811" x="73"/>
                </a:lnTo>
                <a:lnTo>
                  <a:pt y="827" x="86"/>
                </a:lnTo>
                <a:lnTo>
                  <a:pt y="844" x="99"/>
                </a:lnTo>
                <a:lnTo>
                  <a:pt y="860" x="114"/>
                </a:lnTo>
                <a:lnTo>
                  <a:pt y="875" x="130"/>
                </a:lnTo>
                <a:lnTo>
                  <a:pt y="889" x="147"/>
                </a:lnTo>
                <a:lnTo>
                  <a:pt y="902" x="165"/>
                </a:lnTo>
                <a:lnTo>
                  <a:pt y="917" x="183"/>
                </a:lnTo>
                <a:lnTo>
                  <a:pt y="929" x="202"/>
                </a:lnTo>
                <a:lnTo>
                  <a:pt y="940" x="222"/>
                </a:lnTo>
                <a:lnTo>
                  <a:pt y="951" x="243"/>
                </a:lnTo>
                <a:lnTo>
                  <a:pt y="961" x="264"/>
                </a:lnTo>
                <a:lnTo>
                  <a:pt y="971" x="285"/>
                </a:lnTo>
                <a:lnTo>
                  <a:pt y="979" x="308"/>
                </a:lnTo>
                <a:lnTo>
                  <a:pt y="986" x="331"/>
                </a:lnTo>
                <a:lnTo>
                  <a:pt y="992" x="354"/>
                </a:lnTo>
                <a:lnTo>
                  <a:pt y="999" x="378"/>
                </a:lnTo>
                <a:lnTo>
                  <a:pt y="1004" x="403"/>
                </a:lnTo>
                <a:lnTo>
                  <a:pt y="1007" x="427"/>
                </a:lnTo>
                <a:lnTo>
                  <a:pt y="1010" x="454"/>
                </a:lnTo>
                <a:lnTo>
                  <a:pt y="1012" x="478"/>
                </a:lnTo>
                <a:lnTo>
                  <a:pt y="1012" x="504"/>
                </a:lnTo>
                <a:lnTo>
                  <a:pt y="1012" x="3572"/>
                </a:lnTo>
                <a:lnTo>
                  <a:pt y="760" x="3572"/>
                </a:lnTo>
                <a:lnTo>
                  <a:pt y="760" x="1882"/>
                </a:lnTo>
                <a:lnTo>
                  <a:pt y="760" x="1882"/>
                </a:lnTo>
                <a:lnTo>
                  <a:pt y="759" x="1859"/>
                </a:lnTo>
                <a:lnTo>
                  <a:pt y="757" x="1836"/>
                </a:lnTo>
                <a:lnTo>
                  <a:pt y="754" x="1814"/>
                </a:lnTo>
                <a:lnTo>
                  <a:pt y="751" x="1791"/>
                </a:lnTo>
                <a:lnTo>
                  <a:pt y="746" x="1768"/>
                </a:lnTo>
                <a:lnTo>
                  <a:pt y="739" x="1747"/>
                </a:lnTo>
                <a:lnTo>
                  <a:pt y="733" x="1725"/>
                </a:lnTo>
                <a:lnTo>
                  <a:pt y="724" x="1704"/>
                </a:lnTo>
                <a:lnTo>
                  <a:pt y="715" x="1685"/>
                </a:lnTo>
                <a:lnTo>
                  <a:pt y="705" x="1665"/>
                </a:lnTo>
                <a:lnTo>
                  <a:pt y="693" x="1645"/>
                </a:lnTo>
                <a:lnTo>
                  <a:pt y="682" x="1627"/>
                </a:lnTo>
                <a:lnTo>
                  <a:pt y="669" x="1609"/>
                </a:lnTo>
                <a:lnTo>
                  <a:pt y="656" x="1592"/>
                </a:lnTo>
                <a:lnTo>
                  <a:pt y="641" x="1575"/>
                </a:lnTo>
                <a:lnTo>
                  <a:pt y="627" x="1560"/>
                </a:lnTo>
                <a:lnTo>
                  <a:pt y="610" x="1544"/>
                </a:lnTo>
                <a:lnTo>
                  <a:pt y="594" x="1529"/>
                </a:lnTo>
                <a:lnTo>
                  <a:pt y="576" x="1516"/>
                </a:lnTo>
                <a:lnTo>
                  <a:pt y="558" x="1503"/>
                </a:lnTo>
                <a:lnTo>
                  <a:pt y="540" x="1492"/>
                </a:lnTo>
                <a:lnTo>
                  <a:pt y="520" x="1480"/>
                </a:lnTo>
                <a:lnTo>
                  <a:pt y="501" x="1471"/>
                </a:lnTo>
                <a:lnTo>
                  <a:pt y="481" x="1463"/>
                </a:lnTo>
                <a:lnTo>
                  <a:pt y="460" x="1454"/>
                </a:lnTo>
                <a:lnTo>
                  <a:pt y="439" x="1446"/>
                </a:lnTo>
                <a:lnTo>
                  <a:pt y="418" x="1440"/>
                </a:lnTo>
                <a:lnTo>
                  <a:pt y="395" x="1435"/>
                </a:lnTo>
                <a:lnTo>
                  <a:pt y="372" x="1432"/>
                </a:lnTo>
                <a:lnTo>
                  <a:pt y="349" x="1428"/>
                </a:lnTo>
                <a:lnTo>
                  <a:pt y="326" x="1427"/>
                </a:lnTo>
                <a:lnTo>
                  <a:pt y="303" x="1427"/>
                </a:lnTo>
                <a:lnTo>
                  <a:pt y="303" x="1427"/>
                </a:lnTo>
                <a:close/>
              </a:path>
            </a:pathLst>
          </a:custGeom>
          <a:solidFill>
            <a:schemeClr val="accent2"/>
          </a:solidFill>
          <a:ln>
            <a:noFill/>
          </a:ln>
        </p:spPr>
        <p:txBody>
          <a:bodyPr bIns="45700" rIns="91425" lIns="91425" tIns="45700" anchor="t" anchorCtr="0">
            <a:noAutofit/>
          </a:bodyPr>
          <a:lstStyle/>
          <a:p>
            <a:pPr>
              <a:spcBef>
                <a:spcPts val="0"/>
              </a:spcBef>
              <a:buNone/>
            </a:pPr>
            <a:r>
              <a:t/>
            </a:r>
            <a:endParaRPr/>
          </a:p>
        </p:txBody>
      </p:sp>
      <p:sp>
        <p:nvSpPr>
          <p:cNvPr id="9" name="Shape 9"/>
          <p:cNvSpPr/>
          <p:nvPr/>
        </p:nvSpPr>
        <p:spPr>
          <a:xfrm>
            <a:off y="3494438" x="6781800"/>
            <a:ext cy="552450" cx="1903412"/>
          </a:xfrm>
          <a:custGeom>
            <a:pathLst>
              <a:path w="2398" extrusionOk="0" h="927">
                <a:moveTo>
                  <a:pt y="708" x="971"/>
                </a:moveTo>
                <a:lnTo>
                  <a:pt y="708" x="971"/>
                </a:lnTo>
                <a:lnTo>
                  <a:pt y="927" x="971"/>
                </a:lnTo>
                <a:lnTo>
                  <a:pt y="927" x="2398"/>
                </a:lnTo>
                <a:lnTo>
                  <a:pt y="418" x="2398"/>
                </a:lnTo>
                <a:lnTo>
                  <a:pt y="418" x="2398"/>
                </a:lnTo>
                <a:lnTo>
                  <a:pt y="395" x="2398"/>
                </a:lnTo>
                <a:lnTo>
                  <a:pt y="374" x="2395"/>
                </a:lnTo>
                <a:lnTo>
                  <a:pt y="354" x="2392"/>
                </a:lnTo>
                <a:lnTo>
                  <a:pt y="333" x="2389"/>
                </a:lnTo>
                <a:lnTo>
                  <a:pt y="313" x="2382"/>
                </a:lnTo>
                <a:lnTo>
                  <a:pt y="294" x="2375"/>
                </a:lnTo>
                <a:lnTo>
                  <a:pt y="274" x="2367"/>
                </a:lnTo>
                <a:lnTo>
                  <a:pt y="254" x="2359"/>
                </a:lnTo>
                <a:lnTo>
                  <a:pt y="236" x="2348"/>
                </a:lnTo>
                <a:lnTo>
                  <a:pt y="219" x="2338"/>
                </a:lnTo>
                <a:lnTo>
                  <a:pt y="201" x="2325"/>
                </a:lnTo>
                <a:lnTo>
                  <a:pt y="184" x="2312"/>
                </a:lnTo>
                <a:lnTo>
                  <a:pt y="168" x="2299"/>
                </a:lnTo>
                <a:lnTo>
                  <a:pt y="152" x="2282"/>
                </a:lnTo>
                <a:lnTo>
                  <a:pt y="137" x="2268"/>
                </a:lnTo>
                <a:lnTo>
                  <a:pt y="122" x="2250"/>
                </a:lnTo>
                <a:lnTo>
                  <a:pt y="108" x="2233"/>
                </a:lnTo>
                <a:lnTo>
                  <a:pt y="94" x="2214"/>
                </a:lnTo>
                <a:lnTo>
                  <a:pt y="83" x="2196"/>
                </a:lnTo>
                <a:lnTo>
                  <a:pt y="70" x="2176"/>
                </a:lnTo>
                <a:lnTo>
                  <a:pt y="60" x="2155"/>
                </a:lnTo>
                <a:lnTo>
                  <a:pt y="50" x="2134"/>
                </a:lnTo>
                <a:lnTo>
                  <a:pt y="41" x="2113"/>
                </a:lnTo>
                <a:lnTo>
                  <a:pt y="32" x="2090"/>
                </a:lnTo>
                <a:lnTo>
                  <a:pt y="24" x="2067"/>
                </a:lnTo>
                <a:lnTo>
                  <a:pt y="18" x="2044"/>
                </a:lnTo>
                <a:lnTo>
                  <a:pt y="13" x="2020"/>
                </a:lnTo>
                <a:lnTo>
                  <a:pt y="8" x="1995"/>
                </a:lnTo>
                <a:lnTo>
                  <a:pt y="5" x="1971"/>
                </a:lnTo>
                <a:lnTo>
                  <a:pt y="1" x="1944"/>
                </a:lnTo>
                <a:lnTo>
                  <a:pt y="0" x="1920"/>
                </a:lnTo>
                <a:lnTo>
                  <a:pt y="0" x="1894"/>
                </a:lnTo>
                <a:lnTo>
                  <a:pt y="0" x="0"/>
                </a:lnTo>
                <a:lnTo>
                  <a:pt y="251" x="0"/>
                </a:lnTo>
                <a:lnTo>
                  <a:pt y="251" x="514"/>
                </a:lnTo>
                <a:lnTo>
                  <a:pt y="251" x="514"/>
                </a:lnTo>
                <a:lnTo>
                  <a:pt y="251" x="539"/>
                </a:lnTo>
                <a:lnTo>
                  <a:pt y="254" x="562"/>
                </a:lnTo>
                <a:lnTo>
                  <a:pt y="256" x="585"/>
                </a:lnTo>
                <a:lnTo>
                  <a:pt y="261" x="607"/>
                </a:lnTo>
                <a:lnTo>
                  <a:pt y="266" x="629"/>
                </a:lnTo>
                <a:lnTo>
                  <a:pt y="272" x="651"/>
                </a:lnTo>
                <a:lnTo>
                  <a:pt y="279" x="673"/>
                </a:lnTo>
                <a:lnTo>
                  <a:pt y="287" x="692"/>
                </a:lnTo>
                <a:lnTo>
                  <a:pt y="297" x="713"/>
                </a:lnTo>
                <a:lnTo>
                  <a:pt y="307" x="733"/>
                </a:lnTo>
                <a:lnTo>
                  <a:pt y="318" x="753"/>
                </a:lnTo>
                <a:lnTo>
                  <a:pt y="330" x="771"/>
                </a:lnTo>
                <a:lnTo>
                  <a:pt y="343" x="789"/>
                </a:lnTo>
                <a:lnTo>
                  <a:pt y="356" x="805"/>
                </a:lnTo>
                <a:lnTo>
                  <a:pt y="370" x="823"/>
                </a:lnTo>
                <a:lnTo>
                  <a:pt y="385" x="838"/>
                </a:lnTo>
                <a:lnTo>
                  <a:pt y="401" x="854"/>
                </a:lnTo>
                <a:lnTo>
                  <a:pt y="418" x="867"/>
                </a:lnTo>
                <a:lnTo>
                  <a:pt y="434" x="882"/>
                </a:lnTo>
                <a:lnTo>
                  <a:pt y="452" x="893"/>
                </a:lnTo>
                <a:lnTo>
                  <a:pt y="472" x="906"/>
                </a:lnTo>
                <a:lnTo>
                  <a:pt y="491" x="918"/>
                </a:lnTo>
                <a:lnTo>
                  <a:pt y="511" x="927"/>
                </a:lnTo>
                <a:lnTo>
                  <a:pt y="530" x="936"/>
                </a:lnTo>
                <a:lnTo>
                  <a:pt y="552" x="944"/>
                </a:lnTo>
                <a:lnTo>
                  <a:pt y="573" x="952"/>
                </a:lnTo>
                <a:lnTo>
                  <a:pt y="594" x="957"/>
                </a:lnTo>
                <a:lnTo>
                  <a:pt y="617" x="963"/>
                </a:lnTo>
                <a:lnTo>
                  <a:pt y="638" x="967"/>
                </a:lnTo>
                <a:lnTo>
                  <a:pt y="661" x="970"/>
                </a:lnTo>
                <a:lnTo>
                  <a:pt y="685" x="971"/>
                </a:lnTo>
                <a:lnTo>
                  <a:pt y="708" x="971"/>
                </a:lnTo>
                <a:lnTo>
                  <a:pt y="708" x="971"/>
                </a:lnTo>
                <a:close/>
              </a:path>
            </a:pathLst>
          </a:custGeom>
          <a:solidFill>
            <a:schemeClr val="accent4"/>
          </a:solidFill>
          <a:ln>
            <a:noFill/>
          </a:ln>
        </p:spPr>
        <p:txBody>
          <a:bodyPr bIns="45700" rIns="91425" lIns="91425" tIns="45700" anchor="t" anchorCtr="0">
            <a:noAutofit/>
          </a:bodyPr>
          <a:lstStyle/>
          <a:p>
            <a:pPr>
              <a:spcBef>
                <a:spcPts val="0"/>
              </a:spcBef>
              <a:buNone/>
            </a:pPr>
            <a:r>
              <a:t/>
            </a:r>
            <a:endParaRPr/>
          </a:p>
        </p:txBody>
      </p:sp>
      <p:sp>
        <p:nvSpPr>
          <p:cNvPr id="10" name="Shape 10"/>
          <p:cNvSpPr/>
          <p:nvPr/>
        </p:nvSpPr>
        <p:spPr>
          <a:xfrm>
            <a:off y="0" x="381000"/>
            <a:ext cy="2971799" cx="11366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11" name="Shape 11"/>
          <p:cNvSpPr/>
          <p:nvPr/>
        </p:nvSpPr>
        <p:spPr>
          <a:xfrm>
            <a:off y="3494438" x="3268663"/>
            <a:ext cy="150000" cx="17000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12" name="Shape 12"/>
          <p:cNvSpPr/>
          <p:nvPr/>
        </p:nvSpPr>
        <p:spPr>
          <a:xfrm>
            <a:off y="3494438" x="5021262"/>
            <a:ext cy="150000" cx="1684199"/>
          </a:xfrm>
          <a:prstGeom prst="rect">
            <a:avLst/>
          </a:pr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13" name="Shape 13"/>
          <p:cNvSpPr/>
          <p:nvPr/>
        </p:nvSpPr>
        <p:spPr>
          <a:xfrm>
            <a:off y="4087369" x="7546975"/>
            <a:ext cy="1057275" cx="1139824"/>
          </a:xfrm>
          <a:custGeom>
            <a:pathLst>
              <a:path w="1437" extrusionOk="0" h="1776">
                <a:moveTo>
                  <a:pt y="1776" x="1435"/>
                </a:moveTo>
                <a:lnTo>
                  <a:pt y="1776" x="0"/>
                </a:lnTo>
                <a:lnTo>
                  <a:pt y="0" x="2"/>
                </a:lnTo>
                <a:lnTo>
                  <a:pt y="0" x="1437"/>
                </a:lnTo>
                <a:lnTo>
                  <a:pt y="1776" x="1435"/>
                </a:lnTo>
                <a:close/>
              </a:path>
            </a:pathLst>
          </a:cu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14" name="Shape 14"/>
          <p:cNvSpPr txBox="1"/>
          <p:nvPr>
            <p:ph type="ctrTitle"/>
          </p:nvPr>
        </p:nvSpPr>
        <p:spPr>
          <a:xfrm>
            <a:off y="2187175" x="2220060"/>
            <a:ext cy="1238099" cx="47100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5" name="Shape 15"/>
          <p:cNvSpPr txBox="1"/>
          <p:nvPr>
            <p:ph idx="1" type="subTitle"/>
          </p:nvPr>
        </p:nvSpPr>
        <p:spPr>
          <a:xfrm>
            <a:off y="3731180" x="2220060"/>
            <a:ext cy="663600" cx="4710000"/>
          </a:xfrm>
          <a:prstGeom prst="rect">
            <a:avLst/>
          </a:prstGeom>
        </p:spPr>
        <p:txBody>
          <a:bodyPr bIns="91425" rIns="91425" lIns="91425" tIns="91425" anchor="t" anchorCtr="0"/>
          <a:lstStyle>
            <a:lvl1pPr algn="ctr">
              <a:spcBef>
                <a:spcPts val="0"/>
              </a:spcBef>
              <a:buSzPct val="100000"/>
              <a:buNone/>
              <a:defRPr sz="2400"/>
            </a:lvl1pPr>
            <a:lvl2pPr algn="ctr">
              <a:spcBef>
                <a:spcPts val="0"/>
              </a:spcBef>
              <a:buNone/>
              <a:defRPr/>
            </a:lvl2pPr>
            <a:lvl3pPr algn="ctr">
              <a:spcBef>
                <a:spcPts val="0"/>
              </a:spcBef>
              <a:buNone/>
              <a:defRPr/>
            </a:lvl3pPr>
            <a:lvl4pPr algn="ctr">
              <a:spcBef>
                <a:spcPts val="0"/>
              </a:spcBef>
              <a:buSzPct val="100000"/>
              <a:buNone/>
              <a:defRPr sz="2400"/>
            </a:lvl4pPr>
            <a:lvl5pPr algn="ctr">
              <a:spcBef>
                <a:spcPts val="0"/>
              </a:spcBef>
              <a:buSzPct val="100000"/>
              <a:buNone/>
              <a:defRPr sz="2400"/>
            </a:lvl5pPr>
            <a:lvl6pPr algn="ctr">
              <a:spcBef>
                <a:spcPts val="0"/>
              </a:spcBef>
              <a:buSzPct val="100000"/>
              <a:buNone/>
              <a:defRPr sz="2400"/>
            </a:lvl6pPr>
            <a:lvl7pPr algn="ctr">
              <a:spcBef>
                <a:spcPts val="0"/>
              </a:spcBef>
              <a:buSzPct val="100000"/>
              <a:buNone/>
              <a:defRPr sz="2400"/>
            </a:lvl7pPr>
            <a:lvl8pPr algn="ctr">
              <a:spcBef>
                <a:spcPts val="0"/>
              </a:spcBef>
              <a:buSzPct val="100000"/>
              <a:buNone/>
              <a:defRPr sz="2400"/>
            </a:lvl8pPr>
            <a:lvl9pPr algn="ctr">
              <a:spcBef>
                <a:spcPts val="0"/>
              </a:spcBef>
              <a:buSzPct val="100000"/>
              <a:buNone/>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y="0" x="0"/>
          <a:ext cy="0" cx="0"/>
          <a:chOff y="0" x="0"/>
          <a:chExt cy="0" cx="0"/>
        </a:xfrm>
      </p:grpSpPr>
      <p:sp>
        <p:nvSpPr>
          <p:cNvPr id="17" name="Shape 17"/>
          <p:cNvSpPr/>
          <p:nvPr/>
        </p:nvSpPr>
        <p:spPr>
          <a:xfrm>
            <a:off y="1028700" x="152401"/>
            <a:ext cy="2387203"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18" name="Shape 18"/>
          <p:cNvSpPr/>
          <p:nvPr/>
        </p:nvSpPr>
        <p:spPr>
          <a:xfrm>
            <a:off y="3481387" x="152401"/>
            <a:ext cy="1662000" cx="4985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19" name="Shape 19"/>
          <p:cNvSpPr/>
          <p:nvPr/>
        </p:nvSpPr>
        <p:spPr>
          <a:xfrm>
            <a:off y="1028700" x="2413000"/>
            <a:ext cy="156000" cx="24320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20" name="Shape 20"/>
          <p:cNvSpPr/>
          <p:nvPr/>
        </p:nvSpPr>
        <p:spPr>
          <a:xfrm>
            <a:off y="1028700" x="4911726"/>
            <a:ext cy="156000" cx="1965299"/>
          </a:xfrm>
          <a:prstGeom prst="rect">
            <a:avLst/>
          </a:prstGeom>
          <a:solidFill>
            <a:srgbClr val="E3BC6D"/>
          </a:solidFill>
          <a:ln>
            <a:noFill/>
          </a:ln>
        </p:spPr>
        <p:txBody>
          <a:bodyPr bIns="45700" rIns="91425" lIns="91425" tIns="45700" anchor="t" anchorCtr="0">
            <a:noAutofit/>
          </a:bodyPr>
          <a:lstStyle/>
          <a:p>
            <a:pPr>
              <a:spcBef>
                <a:spcPts val="0"/>
              </a:spcBef>
              <a:buNone/>
            </a:pPr>
            <a:r>
              <a:t/>
            </a:r>
            <a:endParaRPr/>
          </a:p>
        </p:txBody>
      </p:sp>
      <p:sp>
        <p:nvSpPr>
          <p:cNvPr id="21" name="Shape 21"/>
          <p:cNvSpPr/>
          <p:nvPr/>
        </p:nvSpPr>
        <p:spPr>
          <a:xfrm>
            <a:off y="1028700" x="6943725"/>
            <a:ext cy="156000" cx="2200199"/>
          </a:xfrm>
          <a:prstGeom prst="rect">
            <a:avLst/>
          </a:prstGeom>
          <a:solidFill>
            <a:schemeClr val="accent4"/>
          </a:solidFill>
          <a:ln>
            <a:noFill/>
          </a:ln>
        </p:spPr>
        <p:txBody>
          <a:bodyPr bIns="45700" rIns="91425" lIns="91425" tIns="45700" anchor="t" anchorCtr="0">
            <a:noAutofit/>
          </a:bodyPr>
          <a:lstStyle/>
          <a:p>
            <a:pPr>
              <a:spcBef>
                <a:spcPts val="0"/>
              </a:spcBef>
              <a:buNone/>
            </a:pPr>
            <a:r>
              <a:t/>
            </a:r>
            <a:endParaRPr/>
          </a:p>
        </p:txBody>
      </p:sp>
      <p:sp>
        <p:nvSpPr>
          <p:cNvPr id="22" name="Shape 22"/>
          <p:cNvSpPr txBox="1"/>
          <p:nvPr>
            <p:ph idx="1" type="body"/>
          </p:nvPr>
        </p:nvSpPr>
        <p:spPr>
          <a:xfrm>
            <a:off y="1184672" x="854948"/>
            <a:ext cy="3741299" cx="7831799"/>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type="title"/>
          </p:nvPr>
        </p:nvSpPr>
        <p:spPr>
          <a:xfrm>
            <a:off y="162403" x="854948"/>
            <a:ext cy="857400" cx="7831799"/>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y="0" x="0"/>
          <a:ext cy="0" cx="0"/>
          <a:chOff y="0" x="0"/>
          <a:chExt cy="0" cx="0"/>
        </a:xfrm>
      </p:grpSpPr>
      <p:sp>
        <p:nvSpPr>
          <p:cNvPr id="25" name="Shape 25"/>
          <p:cNvSpPr/>
          <p:nvPr/>
        </p:nvSpPr>
        <p:spPr>
          <a:xfrm>
            <a:off y="1028700" x="152401"/>
            <a:ext cy="2387203"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26" name="Shape 26"/>
          <p:cNvSpPr/>
          <p:nvPr/>
        </p:nvSpPr>
        <p:spPr>
          <a:xfrm>
            <a:off y="3481387" x="152401"/>
            <a:ext cy="1662000" cx="4985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27" name="Shape 27"/>
          <p:cNvSpPr/>
          <p:nvPr/>
        </p:nvSpPr>
        <p:spPr>
          <a:xfrm>
            <a:off y="1028700" x="2413000"/>
            <a:ext cy="156000" cx="24320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28" name="Shape 28"/>
          <p:cNvSpPr/>
          <p:nvPr/>
        </p:nvSpPr>
        <p:spPr>
          <a:xfrm>
            <a:off y="1028700" x="4911726"/>
            <a:ext cy="156000" cx="1965299"/>
          </a:xfrm>
          <a:prstGeom prst="rect">
            <a:avLst/>
          </a:prstGeom>
          <a:solidFill>
            <a:srgbClr val="E3BC6D"/>
          </a:solidFill>
          <a:ln>
            <a:noFill/>
          </a:ln>
        </p:spPr>
        <p:txBody>
          <a:bodyPr bIns="45700" rIns="91425" lIns="91425" tIns="45700" anchor="t" anchorCtr="0">
            <a:noAutofit/>
          </a:bodyPr>
          <a:lstStyle/>
          <a:p>
            <a:pPr>
              <a:spcBef>
                <a:spcPts val="0"/>
              </a:spcBef>
              <a:buNone/>
            </a:pPr>
            <a:r>
              <a:t/>
            </a:r>
            <a:endParaRPr/>
          </a:p>
        </p:txBody>
      </p:sp>
      <p:sp>
        <p:nvSpPr>
          <p:cNvPr id="29" name="Shape 29"/>
          <p:cNvSpPr/>
          <p:nvPr/>
        </p:nvSpPr>
        <p:spPr>
          <a:xfrm>
            <a:off y="1028700" x="6943725"/>
            <a:ext cy="156000" cx="2200199"/>
          </a:xfrm>
          <a:prstGeom prst="rect">
            <a:avLst/>
          </a:prstGeom>
          <a:solidFill>
            <a:schemeClr val="accent4"/>
          </a:solidFill>
          <a:ln>
            <a:noFill/>
          </a:ln>
        </p:spPr>
        <p:txBody>
          <a:bodyPr bIns="45700" rIns="91425" lIns="91425" tIns="45700" anchor="t" anchorCtr="0">
            <a:noAutofit/>
          </a:bodyPr>
          <a:lstStyle/>
          <a:p>
            <a:pPr>
              <a:spcBef>
                <a:spcPts val="0"/>
              </a:spcBef>
              <a:buNone/>
            </a:pPr>
            <a:r>
              <a:t/>
            </a:r>
            <a:endParaRPr/>
          </a:p>
        </p:txBody>
      </p:sp>
      <p:sp>
        <p:nvSpPr>
          <p:cNvPr id="30" name="Shape 30"/>
          <p:cNvSpPr txBox="1"/>
          <p:nvPr>
            <p:ph idx="1" type="body"/>
          </p:nvPr>
        </p:nvSpPr>
        <p:spPr>
          <a:xfrm>
            <a:off y="1184672" x="854948"/>
            <a:ext cy="3741299" cx="3859799"/>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txBox="1"/>
          <p:nvPr>
            <p:ph idx="2" type="body"/>
          </p:nvPr>
        </p:nvSpPr>
        <p:spPr>
          <a:xfrm>
            <a:off y="1184672" x="4827083"/>
            <a:ext cy="3741299" cx="3859799"/>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2" name="Shape 32"/>
          <p:cNvSpPr txBox="1"/>
          <p:nvPr>
            <p:ph type="title"/>
          </p:nvPr>
        </p:nvSpPr>
        <p:spPr>
          <a:xfrm>
            <a:off y="162403" x="854948"/>
            <a:ext cy="857400" cx="7831799"/>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3" name="Shape 33"/>
        <p:cNvGrpSpPr/>
        <p:nvPr/>
      </p:nvGrpSpPr>
      <p:grpSpPr>
        <a:xfrm>
          <a:off y="0" x="0"/>
          <a:ext cy="0" cx="0"/>
          <a:chOff y="0" x="0"/>
          <a:chExt cy="0" cx="0"/>
        </a:xfrm>
      </p:grpSpPr>
      <p:sp>
        <p:nvSpPr>
          <p:cNvPr id="34" name="Shape 34"/>
          <p:cNvSpPr/>
          <p:nvPr/>
        </p:nvSpPr>
        <p:spPr>
          <a:xfrm>
            <a:off y="1028700" x="152401"/>
            <a:ext cy="2387203"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35" name="Shape 35"/>
          <p:cNvSpPr/>
          <p:nvPr/>
        </p:nvSpPr>
        <p:spPr>
          <a:xfrm>
            <a:off y="3481387" x="152401"/>
            <a:ext cy="1662000" cx="4985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36" name="Shape 36"/>
          <p:cNvSpPr/>
          <p:nvPr/>
        </p:nvSpPr>
        <p:spPr>
          <a:xfrm>
            <a:off y="1028700" x="2413000"/>
            <a:ext cy="156000" cx="24320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37" name="Shape 37"/>
          <p:cNvSpPr/>
          <p:nvPr/>
        </p:nvSpPr>
        <p:spPr>
          <a:xfrm>
            <a:off y="1028700" x="4911726"/>
            <a:ext cy="156000" cx="1965299"/>
          </a:xfrm>
          <a:prstGeom prst="rect">
            <a:avLst/>
          </a:prstGeom>
          <a:solidFill>
            <a:srgbClr val="E3BC6D"/>
          </a:solidFill>
          <a:ln>
            <a:noFill/>
          </a:ln>
        </p:spPr>
        <p:txBody>
          <a:bodyPr bIns="45700" rIns="91425" lIns="91425" tIns="45700" anchor="t" anchorCtr="0">
            <a:noAutofit/>
          </a:bodyPr>
          <a:lstStyle/>
          <a:p>
            <a:pPr>
              <a:spcBef>
                <a:spcPts val="0"/>
              </a:spcBef>
              <a:buNone/>
            </a:pPr>
            <a:r>
              <a:t/>
            </a:r>
            <a:endParaRPr/>
          </a:p>
        </p:txBody>
      </p:sp>
      <p:sp>
        <p:nvSpPr>
          <p:cNvPr id="38" name="Shape 38"/>
          <p:cNvSpPr/>
          <p:nvPr/>
        </p:nvSpPr>
        <p:spPr>
          <a:xfrm>
            <a:off y="1028700" x="6943725"/>
            <a:ext cy="156000" cx="2200199"/>
          </a:xfrm>
          <a:prstGeom prst="rect">
            <a:avLst/>
          </a:prstGeom>
          <a:solidFill>
            <a:schemeClr val="accent4"/>
          </a:solidFill>
          <a:ln>
            <a:noFill/>
          </a:ln>
        </p:spPr>
        <p:txBody>
          <a:bodyPr bIns="45700" rIns="91425" lIns="91425" tIns="45700" anchor="t" anchorCtr="0">
            <a:noAutofit/>
          </a:bodyPr>
          <a:lstStyle/>
          <a:p>
            <a:pPr>
              <a:spcBef>
                <a:spcPts val="0"/>
              </a:spcBef>
              <a:buNone/>
            </a:pPr>
            <a:r>
              <a:t/>
            </a:r>
            <a:endParaRPr/>
          </a:p>
        </p:txBody>
      </p:sp>
      <p:sp>
        <p:nvSpPr>
          <p:cNvPr id="39" name="Shape 39"/>
          <p:cNvSpPr txBox="1"/>
          <p:nvPr>
            <p:ph type="title"/>
          </p:nvPr>
        </p:nvSpPr>
        <p:spPr>
          <a:xfrm>
            <a:off y="162403" x="854948"/>
            <a:ext cy="857400" cx="7831799"/>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y="0" x="0"/>
          <a:ext cy="0" cx="0"/>
          <a:chOff y="0" x="0"/>
          <a:chExt cy="0" cx="0"/>
        </a:xfrm>
      </p:grpSpPr>
      <p:sp>
        <p:nvSpPr>
          <p:cNvPr id="41" name="Shape 41"/>
          <p:cNvSpPr/>
          <p:nvPr/>
        </p:nvSpPr>
        <p:spPr>
          <a:xfrm rot="10800000" flipH="1">
            <a:off y="4000518" x="228600"/>
            <a:ext cy="1145738" cx="2208225"/>
          </a:xfrm>
          <a:custGeom>
            <a:pathLst>
              <a:path w="10000" extrusionOk="0" h="18832">
                <a:moveTo>
                  <a:pt y="11895" x="2283"/>
                </a:moveTo>
                <a:lnTo>
                  <a:pt y="11895" x="2283"/>
                </a:lnTo>
                <a:cubicBezTo>
                  <a:pt y="7997" x="2258"/>
                  <a:pt y="3898" x="2271"/>
                  <a:pt y="0" x="2246"/>
                </a:cubicBezTo>
                <a:lnTo>
                  <a:pt y="98" x="37"/>
                </a:lnTo>
                <a:cubicBezTo>
                  <a:pt y="4986" x="25"/>
                  <a:pt y="9874" x="12"/>
                  <a:pt y="14762" x="0"/>
                </a:cubicBezTo>
                <a:lnTo>
                  <a:pt y="14762" x="0"/>
                </a:lnTo>
                <a:lnTo>
                  <a:pt y="14967" x="0"/>
                </a:lnTo>
                <a:cubicBezTo>
                  <a:pt y="15036" x="2"/>
                  <a:pt y="15104" x="5"/>
                  <a:pt y="15173" x="7"/>
                </a:cubicBezTo>
                <a:cubicBezTo>
                  <a:pt y="15241" x="11"/>
                  <a:pt y="15310" x="14"/>
                  <a:pt y="15378" x="18"/>
                </a:cubicBezTo>
                <a:cubicBezTo>
                  <a:pt y="15443" x="24"/>
                  <a:pt y="15509" x="30"/>
                  <a:pt y="15574" x="36"/>
                </a:cubicBezTo>
                <a:cubicBezTo>
                  <a:pt y="15642" x="42"/>
                  <a:pt y="15711" x="48"/>
                  <a:pt y="15779" x="54"/>
                </a:cubicBezTo>
                <a:cubicBezTo>
                  <a:pt y="15844" x="61"/>
                  <a:pt y="15910" x="68"/>
                  <a:pt y="15975" x="75"/>
                </a:cubicBezTo>
                <a:cubicBezTo>
                  <a:pt y="16037" x="85"/>
                  <a:pt y="16099" x="94"/>
                  <a:pt y="16161" x="104"/>
                </a:cubicBezTo>
                <a:cubicBezTo>
                  <a:pt y="16220" x="116"/>
                  <a:pt y="16278" x="128"/>
                  <a:pt y="16337" x="140"/>
                </a:cubicBezTo>
                <a:cubicBezTo>
                  <a:pt y="16402" x="152"/>
                  <a:pt y="16468" x="164"/>
                  <a:pt y="16533" x="176"/>
                </a:cubicBezTo>
                <a:cubicBezTo>
                  <a:pt y="16592" x="189"/>
                  <a:pt y="16650" x="203"/>
                  <a:pt y="16709" x="216"/>
                </a:cubicBezTo>
                <a:cubicBezTo>
                  <a:pt y="16761" x="230"/>
                  <a:pt y="16813" x="245"/>
                  <a:pt y="16865" x="259"/>
                </a:cubicBezTo>
                <a:cubicBezTo>
                  <a:pt y="16924" x="275"/>
                  <a:pt y="16982" x="290"/>
                  <a:pt y="17041" x="306"/>
                </a:cubicBezTo>
                <a:cubicBezTo>
                  <a:pt y="17097" x="324"/>
                  <a:pt y="17152" x="341"/>
                  <a:pt y="17208" x="359"/>
                </a:cubicBezTo>
                <a:cubicBezTo>
                  <a:pt y="17254" x="376"/>
                  <a:pt y="17299" x="393"/>
                  <a:pt y="17345" x="410"/>
                </a:cubicBezTo>
                <a:cubicBezTo>
                  <a:pt y="17400" x="430"/>
                  <a:pt y="17456" x="451"/>
                  <a:pt y="17511" x="471"/>
                </a:cubicBezTo>
                <a:cubicBezTo>
                  <a:pt y="17557" x="490"/>
                  <a:pt y="17602" x="509"/>
                  <a:pt y="17648" x="528"/>
                </a:cubicBezTo>
                <a:cubicBezTo>
                  <a:pt y="17690" x="550"/>
                  <a:pt y="17733" x="571"/>
                  <a:pt y="17775" x="593"/>
                </a:cubicBezTo>
                <a:cubicBezTo>
                  <a:pt y="17817" x="615"/>
                  <a:pt y="17860" x="636"/>
                  <a:pt y="17902" x="658"/>
                </a:cubicBezTo>
                <a:cubicBezTo>
                  <a:pt y="17945" x="681"/>
                  <a:pt y="17987" x="703"/>
                  <a:pt y="18030" x="726"/>
                </a:cubicBezTo>
                <a:lnTo>
                  <a:pt y="18147" x="798"/>
                </a:lnTo>
                <a:cubicBezTo>
                  <a:pt y="18180" x="822"/>
                  <a:pt y="18212" x="846"/>
                  <a:pt y="18245" x="870"/>
                </a:cubicBezTo>
                <a:lnTo>
                  <a:pt y="18353" x="945"/>
                </a:lnTo>
                <a:cubicBezTo>
                  <a:pt y="18379" x="973"/>
                  <a:pt y="18405" x="1000"/>
                  <a:pt y="18431" x="1028"/>
                </a:cubicBezTo>
                <a:cubicBezTo>
                  <a:pt y="18457" x="1053"/>
                  <a:pt y="18483" x="1079"/>
                  <a:pt y="18509" x="1104"/>
                </a:cubicBezTo>
                <a:lnTo>
                  <a:pt y="18597" x="1186"/>
                </a:lnTo>
                <a:lnTo>
                  <a:pt y="18656" x="1272"/>
                </a:lnTo>
                <a:cubicBezTo>
                  <a:pt y="18672" x="1302"/>
                  <a:pt y="18689" x="1332"/>
                  <a:pt y="18705" x="1362"/>
                </a:cubicBezTo>
                <a:cubicBezTo>
                  <a:pt y="18721" x="1391"/>
                  <a:pt y="18738" x="1420"/>
                  <a:pt y="18754" x="1449"/>
                </a:cubicBezTo>
                <a:cubicBezTo>
                  <a:pt y="18770" x="1479"/>
                  <a:pt y="18787" x="1508"/>
                  <a:pt y="18803" x="1538"/>
                </a:cubicBezTo>
                <a:lnTo>
                  <a:pt y="18812" x="1625"/>
                </a:lnTo>
                <a:cubicBezTo>
                  <a:pt y="18819" x="1656"/>
                  <a:pt y="18825" x="1687"/>
                  <a:pt y="18832" x="1718"/>
                </a:cubicBezTo>
                <a:lnTo>
                  <a:pt y="18832" x="1812"/>
                </a:lnTo>
                <a:lnTo>
                  <a:pt y="18832" x="10000"/>
                </a:lnTo>
                <a:lnTo>
                  <a:pt y="16278" x="10000"/>
                </a:lnTo>
                <a:lnTo>
                  <a:pt y="16278" x="3925"/>
                </a:lnTo>
                <a:lnTo>
                  <a:pt y="16278" x="3925"/>
                </a:lnTo>
                <a:lnTo>
                  <a:pt y="16278" x="3843"/>
                </a:lnTo>
                <a:cubicBezTo>
                  <a:pt y="16272" x="3814"/>
                  <a:pt y="16265" x="3785"/>
                  <a:pt y="16259" x="3756"/>
                </a:cubicBezTo>
                <a:lnTo>
                  <a:pt y="16229" x="3674"/>
                </a:lnTo>
                <a:cubicBezTo>
                  <a:pt y="16219" x="3649"/>
                  <a:pt y="16210" x="3623"/>
                  <a:pt y="16200" x="3598"/>
                </a:cubicBezTo>
                <a:cubicBezTo>
                  <a:pt y="16184" x="3570"/>
                  <a:pt y="16167" x="3543"/>
                  <a:pt y="16151" x="3515"/>
                </a:cubicBezTo>
                <a:lnTo>
                  <a:pt y="16082" x="3440"/>
                </a:lnTo>
                <a:lnTo>
                  <a:pt y="16024" x="3361"/>
                </a:lnTo>
                <a:cubicBezTo>
                  <a:pt y="15998" x="3336"/>
                  <a:pt y="15972" x="3310"/>
                  <a:pt y="15946" x="3285"/>
                </a:cubicBezTo>
                <a:lnTo>
                  <a:pt y="15857" x="3217"/>
                </a:lnTo>
                <a:cubicBezTo>
                  <a:pt y="15828" x="3193"/>
                  <a:pt y="15798" x="3169"/>
                  <a:pt y="15769" x="3145"/>
                </a:cubicBezTo>
                <a:lnTo>
                  <a:pt y="15652" x="3073"/>
                </a:lnTo>
                <a:cubicBezTo>
                  <a:pt y="15616" x="3053"/>
                  <a:pt y="15580" x="3032"/>
                  <a:pt y="15544" x="3012"/>
                </a:cubicBezTo>
                <a:cubicBezTo>
                  <a:pt y="15505" x="2991"/>
                  <a:pt y="15466" x="2969"/>
                  <a:pt y="15427" x="2948"/>
                </a:cubicBezTo>
                <a:cubicBezTo>
                  <a:pt y="15385" x="2926"/>
                  <a:pt y="15342" x="2905"/>
                  <a:pt y="15300" x="2883"/>
                </a:cubicBezTo>
                <a:cubicBezTo>
                  <a:pt y="15254" x="2863"/>
                  <a:pt y="15209" x="2842"/>
                  <a:pt y="15163" x="2822"/>
                </a:cubicBezTo>
                <a:cubicBezTo>
                  <a:pt y="15114" x="2803"/>
                  <a:pt y="15065" x="2783"/>
                  <a:pt y="15016" x="2764"/>
                </a:cubicBezTo>
                <a:lnTo>
                  <a:pt y="14869" x="2710"/>
                </a:lnTo>
                <a:cubicBezTo>
                  <a:pt y="14817" x="2693"/>
                  <a:pt y="14765" x="2677"/>
                  <a:pt y="14713" x="2660"/>
                </a:cubicBezTo>
                <a:cubicBezTo>
                  <a:pt y="14657" x="2644"/>
                  <a:pt y="14602" x="2629"/>
                  <a:pt y="14546" x="2613"/>
                </a:cubicBezTo>
                <a:cubicBezTo>
                  <a:pt y="14491" x="2596"/>
                  <a:pt y="14435" x="2580"/>
                  <a:pt y="14380" x="2563"/>
                </a:cubicBezTo>
                <a:cubicBezTo>
                  <a:pt y="14321" x="2550"/>
                  <a:pt y="14263" x="2536"/>
                  <a:pt y="14204" x="2523"/>
                </a:cubicBezTo>
                <a:cubicBezTo>
                  <a:pt y="14139" x="2510"/>
                  <a:pt y="14073" x="2497"/>
                  <a:pt y="14008" x="2484"/>
                </a:cubicBezTo>
                <a:cubicBezTo>
                  <a:pt y="13943" x="2472"/>
                  <a:pt y="13877" x="2460"/>
                  <a:pt y="13812" x="2448"/>
                </a:cubicBezTo>
                <a:cubicBezTo>
                  <a:pt y="13750" x="2436"/>
                  <a:pt y="13689" x="2424"/>
                  <a:pt y="13627" x="2412"/>
                </a:cubicBezTo>
                <a:cubicBezTo>
                  <a:pt y="13562" x="2402"/>
                  <a:pt y="13496" x="2393"/>
                  <a:pt y="13431" x="2383"/>
                </a:cubicBezTo>
                <a:cubicBezTo>
                  <a:pt y="13362" x="2375"/>
                  <a:pt y="13294" x="2366"/>
                  <a:pt y="13225" x="2358"/>
                </a:cubicBezTo>
                <a:cubicBezTo>
                  <a:pt y="13157" x="2351"/>
                  <a:pt y="13088" x="2343"/>
                  <a:pt y="13020" x="2336"/>
                </a:cubicBezTo>
                <a:lnTo>
                  <a:pt y="12795" x="2318"/>
                </a:lnTo>
                <a:cubicBezTo>
                  <a:pt y="12726" x="2312"/>
                  <a:pt y="12658" x="2307"/>
                  <a:pt y="12589" x="2301"/>
                </a:cubicBezTo>
                <a:cubicBezTo>
                  <a:pt y="12514" x="2298"/>
                  <a:pt y="12439" x="2296"/>
                  <a:pt y="12364" x="2293"/>
                </a:cubicBezTo>
                <a:lnTo>
                  <a:pt y="12139" x="2290"/>
                </a:lnTo>
                <a:cubicBezTo>
                  <a:pt y="12058" x="2288"/>
                  <a:pt y="11976" x="2285"/>
                  <a:pt y="11895" x="2283"/>
                </a:cubicBezTo>
                <a:lnTo>
                  <a:pt y="11895" x="2283"/>
                </a:lnTo>
                <a:close/>
              </a:path>
            </a:pathLst>
          </a:custGeom>
          <a:solidFill>
            <a:schemeClr val="accent2"/>
          </a:solidFill>
          <a:ln>
            <a:noFill/>
          </a:ln>
        </p:spPr>
        <p:txBody>
          <a:bodyPr bIns="45700" rIns="91425" lIns="91425" tIns="45700" anchor="t" anchorCtr="0">
            <a:noAutofit/>
          </a:bodyPr>
          <a:lstStyle/>
          <a:p>
            <a:pPr>
              <a:spcBef>
                <a:spcPts val="0"/>
              </a:spcBef>
              <a:buNone/>
            </a:pPr>
            <a:r>
              <a:t/>
            </a:r>
            <a:endParaRPr/>
          </a:p>
        </p:txBody>
      </p:sp>
      <p:sp>
        <p:nvSpPr>
          <p:cNvPr id="42" name="Shape 42"/>
          <p:cNvSpPr/>
          <p:nvPr/>
        </p:nvSpPr>
        <p:spPr>
          <a:xfrm>
            <a:off y="4000500" x="2497136"/>
            <a:ext cy="156000" cx="2432099"/>
          </a:xfrm>
          <a:prstGeom prst="rect">
            <a:avLst/>
          </a:prstGeom>
          <a:solidFill>
            <a:srgbClr val="BF8AC9"/>
          </a:solidFill>
          <a:ln>
            <a:noFill/>
          </a:ln>
        </p:spPr>
        <p:txBody>
          <a:bodyPr bIns="45700" rIns="91425" lIns="91425" tIns="45700" anchor="t" anchorCtr="0">
            <a:noAutofit/>
          </a:bodyPr>
          <a:lstStyle/>
          <a:p>
            <a:pPr>
              <a:spcBef>
                <a:spcPts val="0"/>
              </a:spcBef>
              <a:buNone/>
            </a:pPr>
            <a:r>
              <a:t/>
            </a:r>
            <a:endParaRPr/>
          </a:p>
        </p:txBody>
      </p:sp>
      <p:sp>
        <p:nvSpPr>
          <p:cNvPr id="43" name="Shape 43"/>
          <p:cNvSpPr/>
          <p:nvPr/>
        </p:nvSpPr>
        <p:spPr>
          <a:xfrm>
            <a:off y="4000500" x="4995862"/>
            <a:ext cy="156000" cx="1965299"/>
          </a:xfrm>
          <a:prstGeom prst="rect">
            <a:avLst/>
          </a:prstGeom>
          <a:solidFill>
            <a:schemeClr val="lt2"/>
          </a:solidFill>
          <a:ln>
            <a:noFill/>
          </a:ln>
        </p:spPr>
        <p:txBody>
          <a:bodyPr bIns="45700" rIns="91425" lIns="91425" tIns="45700" anchor="t" anchorCtr="0">
            <a:noAutofit/>
          </a:bodyPr>
          <a:lstStyle/>
          <a:p>
            <a:pPr>
              <a:spcBef>
                <a:spcPts val="0"/>
              </a:spcBef>
              <a:buNone/>
            </a:pPr>
            <a:r>
              <a:t/>
            </a:r>
            <a:endParaRPr/>
          </a:p>
        </p:txBody>
      </p:sp>
      <p:sp>
        <p:nvSpPr>
          <p:cNvPr id="44" name="Shape 44"/>
          <p:cNvSpPr/>
          <p:nvPr/>
        </p:nvSpPr>
        <p:spPr>
          <a:xfrm>
            <a:off y="4000500" x="7010400"/>
            <a:ext cy="156000" cx="2133599"/>
          </a:xfrm>
          <a:prstGeom prst="rect">
            <a:avLst/>
          </a:prstGeom>
          <a:solidFill>
            <a:srgbClr val="BB4C4B"/>
          </a:solidFill>
          <a:ln>
            <a:noFill/>
          </a:ln>
        </p:spPr>
        <p:txBody>
          <a:bodyPr bIns="45700" rIns="91425" lIns="91425" tIns="45700" anchor="t" anchorCtr="0">
            <a:noAutofit/>
          </a:bodyPr>
          <a:lstStyle/>
          <a:p>
            <a:pPr>
              <a:spcBef>
                <a:spcPts val="0"/>
              </a:spcBef>
              <a:buNone/>
            </a:pPr>
            <a:r>
              <a:t/>
            </a:r>
            <a:endParaRPr/>
          </a:p>
        </p:txBody>
      </p:sp>
      <p:sp>
        <p:nvSpPr>
          <p:cNvPr id="45" name="Shape 45"/>
          <p:cNvSpPr txBox="1"/>
          <p:nvPr>
            <p:ph idx="1" type="body"/>
          </p:nvPr>
        </p:nvSpPr>
        <p:spPr>
          <a:xfrm>
            <a:off y="4406309" x="1020958"/>
            <a:ext cy="519599" cx="7813199"/>
          </a:xfrm>
          <a:prstGeom prst="rect">
            <a:avLst/>
          </a:prstGeom>
        </p:spPr>
        <p:txBody>
          <a:bodyPr bIns="91425" rIns="91425" lIns="91425" tIns="91425" anchor="t" anchorCtr="0"/>
          <a:lstStyle>
            <a:lvl1pPr algn="r">
              <a:spcBef>
                <a:spcPts val="0"/>
              </a:spcBef>
              <a:buSzPct val="100000"/>
              <a:buNone/>
              <a:defRPr b="1"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6" name="Shape 46"/>
        <p:cNvGrpSpPr/>
        <p:nvPr/>
      </p:nvGrpSpPr>
      <p:grpSpPr>
        <a:xfrm>
          <a:off y="0" x="0"/>
          <a:ext cy="0" cx="0"/>
          <a:chOff y="0" x="0"/>
          <a:chExt cy="0" cx="0"/>
        </a:xfrm>
      </p:grpSpPr>
      <p:sp>
        <p:nvSpPr>
          <p:cNvPr id="47" name="Shape 47"/>
          <p:cNvSpPr/>
          <p:nvPr/>
        </p:nvSpPr>
        <p:spPr>
          <a:xfrm>
            <a:off y="0" x="2413000"/>
            <a:ext cy="156000" cx="24320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
        <p:nvSpPr>
          <p:cNvPr id="48" name="Shape 48"/>
          <p:cNvSpPr/>
          <p:nvPr/>
        </p:nvSpPr>
        <p:spPr>
          <a:xfrm>
            <a:off y="0" x="4911726"/>
            <a:ext cy="156000" cx="1965299"/>
          </a:xfrm>
          <a:prstGeom prst="rect">
            <a:avLst/>
          </a:prstGeom>
          <a:solidFill>
            <a:srgbClr val="E3BC6D"/>
          </a:solidFill>
          <a:ln>
            <a:noFill/>
          </a:ln>
        </p:spPr>
        <p:txBody>
          <a:bodyPr bIns="45700" rIns="91425" lIns="91425" tIns="45700" anchor="t" anchorCtr="0">
            <a:noAutofit/>
          </a:bodyPr>
          <a:lstStyle/>
          <a:p>
            <a:pPr>
              <a:spcBef>
                <a:spcPts val="0"/>
              </a:spcBef>
              <a:buNone/>
            </a:pPr>
            <a:r>
              <a:t/>
            </a:r>
            <a:endParaRPr/>
          </a:p>
        </p:txBody>
      </p:sp>
      <p:sp>
        <p:nvSpPr>
          <p:cNvPr id="49" name="Shape 49"/>
          <p:cNvSpPr/>
          <p:nvPr/>
        </p:nvSpPr>
        <p:spPr>
          <a:xfrm>
            <a:off y="0" x="6943725"/>
            <a:ext cy="156000" cx="2200199"/>
          </a:xfrm>
          <a:prstGeom prst="rect">
            <a:avLst/>
          </a:prstGeom>
          <a:solidFill>
            <a:schemeClr val="accent4"/>
          </a:solidFill>
          <a:ln>
            <a:noFill/>
          </a:ln>
        </p:spPr>
        <p:txBody>
          <a:bodyPr bIns="45700" rIns="91425" lIns="91425" tIns="45700" anchor="t" anchorCtr="0">
            <a:noAutofit/>
          </a:bodyPr>
          <a:lstStyle/>
          <a:p>
            <a:pPr>
              <a:spcBef>
                <a:spcPts val="0"/>
              </a:spcBef>
              <a:buNone/>
            </a:pPr>
            <a:r>
              <a:t/>
            </a:r>
            <a:endParaRPr/>
          </a:p>
        </p:txBody>
      </p:sp>
      <p:sp>
        <p:nvSpPr>
          <p:cNvPr id="50" name="Shape 50"/>
          <p:cNvSpPr/>
          <p:nvPr/>
        </p:nvSpPr>
        <p:spPr>
          <a:xfrm>
            <a:off y="0" x="0"/>
            <a:ext cy="156000" cx="2346300"/>
          </a:xfrm>
          <a:prstGeom prst="rect">
            <a:avLst/>
          </a:prstGeom>
          <a:solidFill>
            <a:srgbClr val="E3BC6D"/>
          </a:solidFill>
          <a:ln>
            <a:noFill/>
          </a:ln>
        </p:spPr>
        <p:txBody>
          <a:bodyPr bIns="45700" rIns="91425" lIns="91425" tIns="45700" anchor="t" anchorCtr="0">
            <a:noAutofit/>
          </a:bodyPr>
          <a:lstStyle/>
          <a:p>
            <a:pPr>
              <a:spcBef>
                <a:spcPts val="0"/>
              </a:spcBef>
              <a:buNone/>
            </a:pPr>
            <a:r>
              <a:t/>
            </a:r>
            <a:endParaRPr/>
          </a:p>
        </p:txBody>
      </p:sp>
      <p:sp>
        <p:nvSpPr>
          <p:cNvPr id="51" name="Shape 51"/>
          <p:cNvSpPr/>
          <p:nvPr/>
        </p:nvSpPr>
        <p:spPr>
          <a:xfrm>
            <a:off y="4987527" x="0"/>
            <a:ext cy="156000" cx="2432099"/>
          </a:xfrm>
          <a:prstGeom prst="rect">
            <a:avLst/>
          </a:prstGeom>
          <a:solidFill>
            <a:srgbClr val="BF8AC9"/>
          </a:solidFill>
          <a:ln>
            <a:noFill/>
          </a:ln>
        </p:spPr>
        <p:txBody>
          <a:bodyPr bIns="45700" rIns="91425" lIns="91425" tIns="45700" anchor="t" anchorCtr="0">
            <a:noAutofit/>
          </a:bodyPr>
          <a:lstStyle/>
          <a:p>
            <a:pPr>
              <a:spcBef>
                <a:spcPts val="0"/>
              </a:spcBef>
              <a:buNone/>
            </a:pPr>
            <a:r>
              <a:t/>
            </a:r>
            <a:endParaRPr/>
          </a:p>
        </p:txBody>
      </p:sp>
      <p:sp>
        <p:nvSpPr>
          <p:cNvPr id="52" name="Shape 52"/>
          <p:cNvSpPr/>
          <p:nvPr/>
        </p:nvSpPr>
        <p:spPr>
          <a:xfrm>
            <a:off y="4987527" x="2498725"/>
            <a:ext cy="156000" cx="1965299"/>
          </a:xfrm>
          <a:prstGeom prst="rect">
            <a:avLst/>
          </a:prstGeom>
          <a:solidFill>
            <a:schemeClr val="accent5"/>
          </a:solidFill>
          <a:ln>
            <a:noFill/>
          </a:ln>
        </p:spPr>
        <p:txBody>
          <a:bodyPr bIns="45700" rIns="91425" lIns="91425" tIns="45700" anchor="t" anchorCtr="0">
            <a:noAutofit/>
          </a:bodyPr>
          <a:lstStyle/>
          <a:p>
            <a:pPr>
              <a:spcBef>
                <a:spcPts val="0"/>
              </a:spcBef>
              <a:buNone/>
            </a:pPr>
            <a:r>
              <a:t/>
            </a:r>
            <a:endParaRPr/>
          </a:p>
        </p:txBody>
      </p:sp>
      <p:sp>
        <p:nvSpPr>
          <p:cNvPr id="53" name="Shape 53"/>
          <p:cNvSpPr/>
          <p:nvPr/>
        </p:nvSpPr>
        <p:spPr>
          <a:xfrm>
            <a:off y="4987527" x="4513262"/>
            <a:ext cy="156000" cx="4630799"/>
          </a:xfrm>
          <a:prstGeom prst="rect">
            <a:avLst/>
          </a:prstGeom>
          <a:solidFill>
            <a:schemeClr val="accent3"/>
          </a:solidFill>
          <a:ln>
            <a:noFill/>
          </a:ln>
        </p:spPr>
        <p:txBody>
          <a:bodyPr bIns="45700" rIns="91425" lIns="91425" tIns="45700" anchor="t" anchorCtr="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a:spcBef>
                <a:spcPts val="600"/>
              </a:spcBef>
              <a:buClr>
                <a:schemeClr val="lt2"/>
              </a:buClr>
              <a:buSzPct val="100000"/>
              <a:defRPr sz="3000">
                <a:solidFill>
                  <a:schemeClr val="lt2"/>
                </a:solidFill>
              </a:defRPr>
            </a:lvl1pPr>
            <a:lvl2pPr>
              <a:spcBef>
                <a:spcPts val="480"/>
              </a:spcBef>
              <a:buClr>
                <a:schemeClr val="lt2"/>
              </a:buClr>
              <a:buSzPct val="100000"/>
              <a:defRPr sz="2400">
                <a:solidFill>
                  <a:schemeClr val="lt2"/>
                </a:solidFill>
              </a:defRPr>
            </a:lvl2pPr>
            <a:lvl3pPr>
              <a:spcBef>
                <a:spcPts val="480"/>
              </a:spcBef>
              <a:buClr>
                <a:schemeClr val="lt2"/>
              </a:buClr>
              <a:buSzPct val="100000"/>
              <a:defRPr sz="2400">
                <a:solidFill>
                  <a:schemeClr val="lt2"/>
                </a:solidFill>
              </a:defRPr>
            </a:lvl3pPr>
            <a:lvl4pPr>
              <a:spcBef>
                <a:spcPts val="360"/>
              </a:spcBef>
              <a:buClr>
                <a:schemeClr val="lt2"/>
              </a:buClr>
              <a:buSzPct val="100000"/>
              <a:defRPr sz="1800">
                <a:solidFill>
                  <a:schemeClr val="lt2"/>
                </a:solidFill>
              </a:defRPr>
            </a:lvl4pPr>
            <a:lvl5pPr>
              <a:spcBef>
                <a:spcPts val="360"/>
              </a:spcBef>
              <a:buClr>
                <a:schemeClr val="lt2"/>
              </a:buClr>
              <a:buSzPct val="100000"/>
              <a:defRPr sz="1800">
                <a:solidFill>
                  <a:schemeClr val="lt2"/>
                </a:solidFill>
              </a:defRPr>
            </a:lvl5pPr>
            <a:lvl6pPr>
              <a:spcBef>
                <a:spcPts val="360"/>
              </a:spcBef>
              <a:buClr>
                <a:schemeClr val="lt2"/>
              </a:buClr>
              <a:buSzPct val="100000"/>
              <a:defRPr sz="1800">
                <a:solidFill>
                  <a:schemeClr val="lt2"/>
                </a:solidFill>
              </a:defRPr>
            </a:lvl6pPr>
            <a:lvl7pPr>
              <a:spcBef>
                <a:spcPts val="360"/>
              </a:spcBef>
              <a:buClr>
                <a:schemeClr val="lt2"/>
              </a:buClr>
              <a:buSzPct val="100000"/>
              <a:defRPr sz="1800">
                <a:solidFill>
                  <a:schemeClr val="lt2"/>
                </a:solidFill>
              </a:defRPr>
            </a:lvl7pPr>
            <a:lvl8pPr>
              <a:spcBef>
                <a:spcPts val="360"/>
              </a:spcBef>
              <a:buClr>
                <a:schemeClr val="lt2"/>
              </a:buClr>
              <a:buSzPct val="100000"/>
              <a:defRPr sz="1800">
                <a:solidFill>
                  <a:schemeClr val="lt2"/>
                </a:solidFill>
              </a:defRPr>
            </a:lvl8pPr>
            <a:lvl9pPr>
              <a:spcBef>
                <a:spcPts val="360"/>
              </a:spcBef>
              <a:buClr>
                <a:schemeClr val="lt2"/>
              </a:buClr>
              <a:buSzPct val="100000"/>
              <a:defRPr sz="1800">
                <a:solidFill>
                  <a:schemeClr val="lt2"/>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1.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 http://gilad.try-dart-lang.appspot.com/" Type="http://schemas.openxmlformats.org/officeDocument/2006/relationships/hyperlink" TargetMode="External"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6.xml" Type="http://schemas.openxmlformats.org/officeDocument/2006/relationships/slideLayout" Id="rId1"/><Relationship Target="../media/image01.png" Type="http://schemas.openxmlformats.org/officeDocument/2006/relationships/image" Id="rId4"/><Relationship Target="../media/image03.jp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http://elm-lang.org/edit/examples/Elements/HelloWorld.elm" Type="http://schemas.openxmlformats.org/officeDocument/2006/relationships/hyperlink" TargetMode="External"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http://elm-lang.org/edit/examples/Elements/HelloWorld.elm" Type="http://schemas.openxmlformats.org/officeDocument/2006/relationships/hyperlink" TargetMode="External"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lively-web.org/users/gilad/qconDemo.html" Type="http://schemas.openxmlformats.org/officeDocument/2006/relationships/hyperlink" TargetMode="External"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http://textcraft.org/calc/org.html#load=gilad.lorg" Type="http://schemas.openxmlformats.org/officeDocument/2006/relationships/hyperlink" TargetMode="External"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 Target="http://www.newspeaklanguage.org/" Type="http://schemas.openxmlformats.org/officeDocument/2006/relationships/hyperlink" TargetMode="External" Id="rId4"/><Relationship Target="http://www.youtube.com/watch?v=_cBGtvjaLM0" Type="http://schemas.openxmlformats.org/officeDocument/2006/relationships/hyperlink" TargetMode="External" Id="rId3"/><Relationship Target="../media/image01.png" Type="http://schemas.openxmlformats.org/officeDocument/2006/relationships/image" Id="rId6"/><Relationship Target="../media/image02.png" Type="http://schemas.openxmlformats.org/officeDocument/2006/relationships/image" Id="rId5"/></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4"/><Relationship Target="http://www.youtube.com/watch?v=_cBGtvjaLM0" Type="http://schemas.openxmlformats.org/officeDocument/2006/relationships/hyperlink" TargetMode="External" Id="rId3"/><Relationship Target="../media/image01.png" Type="http://schemas.openxmlformats.org/officeDocument/2006/relationships/image" Id="rId5"/></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10"/><Relationship Target="http://creativecommons.org/licenses/by-sa/3.0/" Type="http://schemas.openxmlformats.org/officeDocument/2006/relationships/hyperlink" TargetMode="External" Id="rId4"/><Relationship Target="../media/image04.png" Type="http://schemas.openxmlformats.org/officeDocument/2006/relationships/image" Id="rId11"/><Relationship Target="http://creativecommons.org/licenses/by-sa/3.0/" Type="http://schemas.openxmlformats.org/officeDocument/2006/relationships/hyperlink" TargetMode="External" Id="rId3"/><Relationship Target="http://xkcd.com/1367/" Type="http://schemas.openxmlformats.org/officeDocument/2006/relationships/hyperlink" TargetMode="External" Id="rId9"/><Relationship Target="http://creativecommons.org/licenses/by-sa/2.5/" Type="http://schemas.openxmlformats.org/officeDocument/2006/relationships/hyperlink" TargetMode="External" Id="rId6"/><Relationship Target="http://creativecommons.org/licenses/by-sa/2.5/" Type="http://schemas.openxmlformats.org/officeDocument/2006/relationships/hyperlink" TargetMode="External" Id="rId5"/><Relationship Target="http://creativecommons.org/licenses/by-sa/3.0/" Type="http://schemas.openxmlformats.org/officeDocument/2006/relationships/hyperlink" TargetMode="External" Id="rId8"/><Relationship Target="http://creativecommons.org/licenses/by-sa/3.0/" Type="http://schemas.openxmlformats.org/officeDocument/2006/relationships/hyperlink" TargetMode="External" Id="rId7"/></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media/image00.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ctrTitle"/>
          </p:nvPr>
        </p:nvSpPr>
        <p:spPr>
          <a:xfrm>
            <a:off y="2187175" x="2220060"/>
            <a:ext cy="1238099" cx="4710000"/>
          </a:xfrm>
          <a:prstGeom prst="rect">
            <a:avLst/>
          </a:prstGeom>
        </p:spPr>
        <p:txBody>
          <a:bodyPr bIns="91425" rIns="91425" lIns="91425" tIns="91425" anchor="b" anchorCtr="0">
            <a:noAutofit/>
          </a:bodyPr>
          <a:lstStyle/>
          <a:p>
            <a:pPr>
              <a:spcBef>
                <a:spcPts val="0"/>
              </a:spcBef>
              <a:buNone/>
            </a:pPr>
            <a:r>
              <a:rPr lang="en"/>
              <a:t>Whither Web Programming</a:t>
            </a:r>
          </a:p>
        </p:txBody>
      </p:sp>
      <p:sp>
        <p:nvSpPr>
          <p:cNvPr id="56" name="Shape 56"/>
          <p:cNvSpPr txBox="1"/>
          <p:nvPr>
            <p:ph idx="1" type="subTitle"/>
          </p:nvPr>
        </p:nvSpPr>
        <p:spPr>
          <a:xfrm>
            <a:off y="3731180" x="2220060"/>
            <a:ext cy="663600" cx="4710000"/>
          </a:xfrm>
          <a:prstGeom prst="rect">
            <a:avLst/>
          </a:prstGeom>
        </p:spPr>
        <p:txBody>
          <a:bodyPr bIns="91425" rIns="91425" lIns="91425" tIns="91425" anchor="t" anchorCtr="0">
            <a:noAutofit/>
          </a:bodyPr>
          <a:lstStyle/>
          <a:p>
            <a:pPr rtl="0" lvl="0">
              <a:spcBef>
                <a:spcPts val="0"/>
              </a:spcBef>
              <a:buNone/>
            </a:pPr>
            <a:r>
              <a:rPr lang="en"/>
              <a:t>Gilad Bracha</a:t>
            </a:r>
          </a:p>
          <a:p>
            <a:pPr>
              <a:spcBef>
                <a:spcPts val="0"/>
              </a:spcBef>
              <a:buNone/>
            </a:pPr>
            <a:r>
              <a:rPr lang="en"/>
              <a:t>Google</a:t>
            </a:r>
          </a:p>
        </p:txBody>
      </p:sp>
      <p:pic>
        <p:nvPicPr>
          <p:cNvPr id="57" name="Shape 57"/>
          <p:cNvPicPr preferRelativeResize="0"/>
          <p:nvPr/>
        </p:nvPicPr>
        <p:blipFill>
          <a:blip r:embed="rId3"/>
          <a:stretch>
            <a:fillRect/>
          </a:stretch>
        </p:blipFill>
        <p:spPr>
          <a:xfrm>
            <a:off y="4738550" x="7746200"/>
            <a:ext cy="342900" cx="857250"/>
          </a:xfrm>
          <a:prstGeom prst="rect">
            <a:avLst/>
          </a:prstGeom>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idx="1" type="body"/>
          </p:nvPr>
        </p:nvSpPr>
        <p:spPr>
          <a:xfrm>
            <a:off y="1284500" x="128450"/>
            <a:ext cy="2340900" cx="8729699"/>
          </a:xfrm>
          <a:prstGeom prst="rect">
            <a:avLst/>
          </a:prstGeom>
        </p:spPr>
        <p:txBody>
          <a:bodyPr bIns="91425" rIns="91425" lIns="91425" tIns="91425" anchor="t" anchorCtr="0">
            <a:noAutofit/>
          </a:bodyPr>
          <a:lstStyle/>
          <a:p>
            <a:pPr rtl="0" lvl="0">
              <a:spcBef>
                <a:spcPts val="0"/>
              </a:spcBef>
              <a:buNone/>
            </a:pPr>
            <a:r>
              <a:rPr sz="4800" lang="en" i="1"/>
              <a:t>God made the Integers, all the rest is man’s work</a:t>
            </a:r>
          </a:p>
          <a:p>
            <a:pPr>
              <a:spcBef>
                <a:spcPts val="0"/>
              </a:spcBef>
              <a:buNone/>
            </a:pPr>
            <a:r>
              <a:rPr sz="4800" lang="en"/>
              <a:t>	</a:t>
            </a:r>
            <a:r>
              <a:rPr lang="en"/>
              <a:t>-- Leopold Kronecker</a:t>
            </a:r>
          </a:p>
        </p:txBody>
      </p:sp>
      <p:pic>
        <p:nvPicPr>
          <p:cNvPr id="120" name="Shape 120"/>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Integers</a:t>
            </a:r>
          </a:p>
          <a:p>
            <a:pPr rtl="0" lvl="0">
              <a:spcBef>
                <a:spcPts val="0"/>
              </a:spcBef>
              <a:buNone/>
            </a:pPr>
            <a:r>
              <a:rPr lang="en"/>
              <a:t>Stack Access</a:t>
            </a:r>
          </a:p>
          <a:p>
            <a:pPr rtl="0" lvl="0">
              <a:spcBef>
                <a:spcPts val="0"/>
              </a:spcBef>
              <a:buNone/>
            </a:pPr>
            <a:r>
              <a:rPr lang="en"/>
              <a:t>Weak References/Weak Arrays</a:t>
            </a:r>
          </a:p>
          <a:p>
            <a:pPr rtl="0" lvl="0">
              <a:spcBef>
                <a:spcPts val="0"/>
              </a:spcBef>
              <a:buNone/>
            </a:pPr>
            <a:r>
              <a:rPr lang="en"/>
              <a:t>Object Privacy</a:t>
            </a:r>
          </a:p>
          <a:p>
            <a:pPr>
              <a:spcBef>
                <a:spcPts val="0"/>
              </a:spcBef>
              <a:buNone/>
            </a:pPr>
            <a:r>
              <a:rPr lang="en"/>
              <a:t>Concurrency</a:t>
            </a:r>
          </a:p>
        </p:txBody>
      </p:sp>
      <p:sp>
        <p:nvSpPr>
          <p:cNvPr id="126" name="Shape 126"/>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Programming Language Issues</a:t>
            </a:r>
          </a:p>
        </p:txBody>
      </p:sp>
      <p:pic>
        <p:nvPicPr>
          <p:cNvPr id="127" name="Shape 127"/>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The web platform has another strength:</a:t>
            </a:r>
          </a:p>
          <a:p>
            <a:pPr indent="457200">
              <a:spcBef>
                <a:spcPts val="0"/>
              </a:spcBef>
              <a:buNone/>
            </a:pPr>
            <a:r>
              <a:rPr lang="en"/>
              <a:t>Openness </a:t>
            </a:r>
          </a:p>
        </p:txBody>
      </p:sp>
      <p:sp>
        <p:nvSpPr>
          <p:cNvPr id="133" name="Shape 133"/>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Let there be Hope</a:t>
            </a:r>
          </a:p>
        </p:txBody>
      </p:sp>
      <p:pic>
        <p:nvPicPr>
          <p:cNvPr id="134" name="Shape 134"/>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indent="457200">
              <a:spcBef>
                <a:spcPts val="0"/>
              </a:spcBef>
              <a:buNone/>
            </a:pPr>
            <a:r>
              <a:rPr lang="en"/>
              <a:t>Openness leads to diversity</a:t>
            </a:r>
          </a:p>
          <a:p>
            <a:pPr rtl="0" lvl="0" indent="457200">
              <a:spcBef>
                <a:spcPts val="0"/>
              </a:spcBef>
              <a:buNone/>
            </a:pPr>
            <a:r>
              <a:t/>
            </a:r>
            <a:endParaRPr/>
          </a:p>
          <a:p>
            <a:pPr rtl="0" lvl="0" indent="0" marL="457200">
              <a:spcBef>
                <a:spcPts val="0"/>
              </a:spcBef>
              <a:buNone/>
            </a:pPr>
            <a:r>
              <a:rPr lang="en"/>
              <a:t>People are doing cool language work against the odds.</a:t>
            </a:r>
          </a:p>
        </p:txBody>
      </p:sp>
      <p:sp>
        <p:nvSpPr>
          <p:cNvPr id="140" name="Shape 140"/>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lang="en"/>
              <a:t>Let there be Hope</a:t>
            </a:r>
          </a:p>
        </p:txBody>
      </p:sp>
      <p:pic>
        <p:nvPicPr>
          <p:cNvPr id="141" name="Shape 141"/>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pic>
        <p:nvPicPr>
          <p:cNvPr id="146" name="Shape 146"/>
          <p:cNvPicPr preferRelativeResize="0"/>
          <p:nvPr/>
        </p:nvPicPr>
        <p:blipFill>
          <a:blip r:embed="rId3"/>
          <a:stretch>
            <a:fillRect/>
          </a:stretch>
        </p:blipFill>
        <p:spPr>
          <a:xfrm>
            <a:off y="190500" x="2747962"/>
            <a:ext cy="4762500" cx="3648075"/>
          </a:xfrm>
          <a:prstGeom prst="rect">
            <a:avLst/>
          </a:prstGeom>
          <a:noFill/>
          <a:ln>
            <a:noFill/>
          </a:ln>
        </p:spPr>
      </p:pic>
      <p:pic>
        <p:nvPicPr>
          <p:cNvPr id="147" name="Shape 147"/>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idx="1" type="body"/>
          </p:nvPr>
        </p:nvSpPr>
        <p:spPr>
          <a:xfrm>
            <a:off y="1184672" x="854948"/>
            <a:ext cy="3741299" cx="7831799"/>
          </a:xfrm>
          <a:prstGeom prst="rect">
            <a:avLst/>
          </a:prstGeom>
        </p:spPr>
        <p:txBody>
          <a:bodyPr bIns="91425" rIns="91425" lIns="91425" tIns="91425" anchor="t" anchorCtr="0">
            <a:noAutofit/>
          </a:bodyPr>
          <a:lstStyle/>
          <a:p>
            <a:pPr>
              <a:spcBef>
                <a:spcPts val="0"/>
              </a:spcBef>
              <a:buNone/>
            </a:pPr>
            <a:r>
              <a:rPr lang="en"/>
              <a:t>A playground for Dart programming, including a full Dart compiler running in the browser</a:t>
            </a:r>
          </a:p>
        </p:txBody>
      </p:sp>
      <p:sp>
        <p:nvSpPr>
          <p:cNvPr id="153" name="Shape 153"/>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u="sng" lang="en">
                <a:solidFill>
                  <a:schemeClr val="hlink"/>
                </a:solidFill>
                <a:hlinkClick r:id="rId3"/>
              </a:rPr>
              <a:t>Try Dart</a:t>
            </a:r>
          </a:p>
        </p:txBody>
      </p:sp>
      <p:pic>
        <p:nvPicPr>
          <p:cNvPr id="154" name="Shape 154"/>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pic>
        <p:nvPicPr>
          <p:cNvPr id="159" name="Shape 159"/>
          <p:cNvPicPr preferRelativeResize="0"/>
          <p:nvPr/>
        </p:nvPicPr>
        <p:blipFill>
          <a:blip r:embed="rId3"/>
          <a:stretch>
            <a:fillRect/>
          </a:stretch>
        </p:blipFill>
        <p:spPr>
          <a:xfrm>
            <a:off y="190500" x="2747950"/>
            <a:ext cy="4762500" cx="3648075"/>
          </a:xfrm>
          <a:prstGeom prst="rect">
            <a:avLst/>
          </a:prstGeom>
          <a:noFill/>
          <a:ln>
            <a:noFill/>
          </a:ln>
        </p:spPr>
      </p:pic>
      <p:sp>
        <p:nvSpPr>
          <p:cNvPr id="160" name="Shape 160"/>
          <p:cNvSpPr txBox="1"/>
          <p:nvPr/>
        </p:nvSpPr>
        <p:spPr>
          <a:xfrm>
            <a:off y="1061875" x="110625"/>
            <a:ext cy="3229799" cx="2920199"/>
          </a:xfrm>
          <a:prstGeom prst="rect">
            <a:avLst/>
          </a:prstGeom>
        </p:spPr>
        <p:txBody>
          <a:bodyPr bIns="91425" rIns="91425" lIns="91425" tIns="91425" anchor="t" anchorCtr="0">
            <a:noAutofit/>
          </a:bodyPr>
          <a:lstStyle/>
          <a:p>
            <a:pPr rtl="0" lvl="0">
              <a:spcBef>
                <a:spcPts val="0"/>
              </a:spcBef>
              <a:buNone/>
            </a:pPr>
            <a:r>
              <a:rPr sz="3000" lang="en">
                <a:solidFill>
                  <a:srgbClr val="FFD966"/>
                </a:solidFill>
              </a:rPr>
              <a:t>So, why is this book not out yet?</a:t>
            </a:r>
          </a:p>
        </p:txBody>
      </p:sp>
      <p:pic>
        <p:nvPicPr>
          <p:cNvPr id="161" name="Shape 161"/>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y="0" x="0"/>
          <a:ext cy="0" cx="0"/>
          <a:chOff y="0" x="0"/>
          <a:chExt cy="0" cx="0"/>
        </a:xfrm>
      </p:grpSpPr>
      <p:pic>
        <p:nvPicPr>
          <p:cNvPr id="166" name="Shape 166"/>
          <p:cNvPicPr preferRelativeResize="0"/>
          <p:nvPr/>
        </p:nvPicPr>
        <p:blipFill>
          <a:blip r:embed="rId3"/>
          <a:stretch>
            <a:fillRect/>
          </a:stretch>
        </p:blipFill>
        <p:spPr>
          <a:xfrm>
            <a:off y="190500" x="2747950"/>
            <a:ext cy="4762500" cx="3648075"/>
          </a:xfrm>
          <a:prstGeom prst="rect">
            <a:avLst/>
          </a:prstGeom>
          <a:noFill/>
          <a:ln>
            <a:noFill/>
          </a:ln>
        </p:spPr>
      </p:pic>
      <p:sp>
        <p:nvSpPr>
          <p:cNvPr id="167" name="Shape 167"/>
          <p:cNvSpPr txBox="1"/>
          <p:nvPr/>
        </p:nvSpPr>
        <p:spPr>
          <a:xfrm>
            <a:off y="1061875" x="110625"/>
            <a:ext cy="3229799" cx="2920199"/>
          </a:xfrm>
          <a:prstGeom prst="rect">
            <a:avLst/>
          </a:prstGeom>
        </p:spPr>
        <p:txBody>
          <a:bodyPr bIns="91425" rIns="91425" lIns="91425" tIns="91425" anchor="t" anchorCtr="0">
            <a:noAutofit/>
          </a:bodyPr>
          <a:lstStyle/>
          <a:p>
            <a:pPr rtl="0" lvl="0">
              <a:spcBef>
                <a:spcPts val="0"/>
              </a:spcBef>
              <a:buNone/>
            </a:pPr>
            <a:r>
              <a:rPr sz="3000" lang="en">
                <a:solidFill>
                  <a:srgbClr val="FFD966"/>
                </a:solidFill>
              </a:rPr>
              <a:t>So, why is this book not out yet?</a:t>
            </a:r>
          </a:p>
        </p:txBody>
      </p:sp>
      <p:sp>
        <p:nvSpPr>
          <p:cNvPr id="168" name="Shape 168"/>
          <p:cNvSpPr txBox="1"/>
          <p:nvPr/>
        </p:nvSpPr>
        <p:spPr>
          <a:xfrm>
            <a:off y="1071750" x="6003800"/>
            <a:ext cy="3000000" cx="3000000"/>
          </a:xfrm>
          <a:prstGeom prst="rect">
            <a:avLst/>
          </a:prstGeom>
        </p:spPr>
        <p:txBody>
          <a:bodyPr bIns="91425" rIns="91425" lIns="91425" tIns="91425" anchor="ctr" anchorCtr="0">
            <a:noAutofit/>
          </a:bodyPr>
          <a:lstStyle/>
          <a:p>
            <a:pPr rtl="0" lvl="0">
              <a:spcBef>
                <a:spcPts val="0"/>
              </a:spcBef>
              <a:buNone/>
            </a:pPr>
            <a:r>
              <a:rPr sz="3000" lang="en">
                <a:solidFill>
                  <a:srgbClr val="FFD966"/>
                </a:solidFill>
              </a:rPr>
              <a:t>Because the reflection chapter isn’t ready</a:t>
            </a:r>
          </a:p>
        </p:txBody>
      </p:sp>
      <p:pic>
        <p:nvPicPr>
          <p:cNvPr id="169" name="Shape 169"/>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pic>
        <p:nvPicPr>
          <p:cNvPr id="174" name="Shape 174"/>
          <p:cNvPicPr preferRelativeResize="0"/>
          <p:nvPr/>
        </p:nvPicPr>
        <p:blipFill>
          <a:blip r:embed="rId3"/>
          <a:stretch>
            <a:fillRect/>
          </a:stretch>
        </p:blipFill>
        <p:spPr>
          <a:xfrm>
            <a:off y="190500" x="2747950"/>
            <a:ext cy="4762500" cx="3648075"/>
          </a:xfrm>
          <a:prstGeom prst="rect">
            <a:avLst/>
          </a:prstGeom>
          <a:noFill/>
          <a:ln>
            <a:noFill/>
          </a:ln>
        </p:spPr>
      </p:pic>
      <p:sp>
        <p:nvSpPr>
          <p:cNvPr id="175" name="Shape 175"/>
          <p:cNvSpPr txBox="1"/>
          <p:nvPr/>
        </p:nvSpPr>
        <p:spPr>
          <a:xfrm>
            <a:off y="1061875" x="110625"/>
            <a:ext cy="3229799" cx="2920199"/>
          </a:xfrm>
          <a:prstGeom prst="rect">
            <a:avLst/>
          </a:prstGeom>
        </p:spPr>
        <p:txBody>
          <a:bodyPr bIns="91425" rIns="91425" lIns="91425" tIns="91425" anchor="t" anchorCtr="0">
            <a:noAutofit/>
          </a:bodyPr>
          <a:lstStyle/>
          <a:p>
            <a:pPr rtl="0" lvl="0">
              <a:spcBef>
                <a:spcPts val="0"/>
              </a:spcBef>
              <a:buNone/>
            </a:pPr>
            <a:r>
              <a:rPr sz="4800" lang="en">
                <a:solidFill>
                  <a:srgbClr val="FFD966"/>
                </a:solidFill>
              </a:rPr>
              <a:t>Why?</a:t>
            </a:r>
          </a:p>
        </p:txBody>
      </p:sp>
      <p:pic>
        <p:nvPicPr>
          <p:cNvPr id="176" name="Shape 176"/>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pic>
        <p:nvPicPr>
          <p:cNvPr id="181" name="Shape 181"/>
          <p:cNvPicPr preferRelativeResize="0"/>
          <p:nvPr/>
        </p:nvPicPr>
        <p:blipFill>
          <a:blip r:embed="rId3"/>
          <a:stretch>
            <a:fillRect/>
          </a:stretch>
        </p:blipFill>
        <p:spPr>
          <a:xfrm>
            <a:off y="190500" x="2747950"/>
            <a:ext cy="4762500" cx="3648075"/>
          </a:xfrm>
          <a:prstGeom prst="rect">
            <a:avLst/>
          </a:prstGeom>
          <a:noFill/>
          <a:ln>
            <a:noFill/>
          </a:ln>
        </p:spPr>
      </p:pic>
      <p:sp>
        <p:nvSpPr>
          <p:cNvPr id="182" name="Shape 182"/>
          <p:cNvSpPr txBox="1"/>
          <p:nvPr/>
        </p:nvSpPr>
        <p:spPr>
          <a:xfrm>
            <a:off y="1061875" x="110625"/>
            <a:ext cy="3229799" cx="2920199"/>
          </a:xfrm>
          <a:prstGeom prst="rect">
            <a:avLst/>
          </a:prstGeom>
        </p:spPr>
        <p:txBody>
          <a:bodyPr bIns="91425" rIns="91425" lIns="91425" tIns="91425" anchor="t" anchorCtr="0">
            <a:noAutofit/>
          </a:bodyPr>
          <a:lstStyle/>
          <a:p>
            <a:pPr rtl="0" lvl="0">
              <a:spcBef>
                <a:spcPts val="0"/>
              </a:spcBef>
              <a:buNone/>
            </a:pPr>
            <a:r>
              <a:rPr sz="4800" lang="en">
                <a:solidFill>
                  <a:srgbClr val="FFD966"/>
                </a:solidFill>
              </a:rPr>
              <a:t>Why?</a:t>
            </a:r>
          </a:p>
        </p:txBody>
      </p:sp>
      <p:sp>
        <p:nvSpPr>
          <p:cNvPr id="183" name="Shape 183"/>
          <p:cNvSpPr txBox="1"/>
          <p:nvPr/>
        </p:nvSpPr>
        <p:spPr>
          <a:xfrm>
            <a:off y="1071750" x="6003800"/>
            <a:ext cy="3000000" cx="3000000"/>
          </a:xfrm>
          <a:prstGeom prst="rect">
            <a:avLst/>
          </a:prstGeom>
        </p:spPr>
        <p:txBody>
          <a:bodyPr bIns="91425" rIns="91425" lIns="91425" tIns="91425" anchor="ctr" anchorCtr="0">
            <a:noAutofit/>
          </a:bodyPr>
          <a:lstStyle/>
          <a:p>
            <a:pPr rtl="0" lvl="0">
              <a:spcBef>
                <a:spcPts val="0"/>
              </a:spcBef>
              <a:buNone/>
            </a:pPr>
            <a:r>
              <a:rPr sz="3000" lang="en">
                <a:solidFill>
                  <a:srgbClr val="FFD966"/>
                </a:solidFill>
              </a:rPr>
              <a:t>Because the reflection API is not stable</a:t>
            </a:r>
          </a:p>
        </p:txBody>
      </p:sp>
      <p:pic>
        <p:nvPicPr>
          <p:cNvPr id="184" name="Shape 184"/>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idx="1" type="body"/>
          </p:nvPr>
        </p:nvSpPr>
        <p:spPr>
          <a:xfrm>
            <a:off y="1184672" x="854948"/>
            <a:ext cy="3741299" cx="7831799"/>
          </a:xfrm>
          <a:prstGeom prst="rect">
            <a:avLst/>
          </a:prstGeom>
        </p:spPr>
        <p:txBody>
          <a:bodyPr bIns="91425" rIns="91425" lIns="91425" tIns="91425" anchor="t" anchorCtr="0">
            <a:noAutofit/>
          </a:bodyPr>
          <a:lstStyle/>
          <a:p>
            <a:pPr>
              <a:spcBef>
                <a:spcPts val="0"/>
              </a:spcBef>
              <a:buNone/>
            </a:pPr>
            <a:r>
              <a:rPr lang="en"/>
              <a:t>I am </a:t>
            </a:r>
            <a:r>
              <a:rPr b="1" lang="en" i="1"/>
              <a:t>not</a:t>
            </a:r>
            <a:r>
              <a:rPr lang="en"/>
              <a:t> speaking for Google here. </a:t>
            </a:r>
          </a:p>
        </p:txBody>
      </p:sp>
      <p:sp>
        <p:nvSpPr>
          <p:cNvPr id="63" name="Shape 63"/>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Caveat</a:t>
            </a:r>
          </a:p>
        </p:txBody>
      </p:sp>
      <p:pic>
        <p:nvPicPr>
          <p:cNvPr id="64" name="Shape 64"/>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y="0" x="0"/>
          <a:ext cy="0" cx="0"/>
          <a:chOff y="0" x="0"/>
          <a:chExt cy="0" cx="0"/>
        </a:xfrm>
      </p:grpSpPr>
      <p:pic>
        <p:nvPicPr>
          <p:cNvPr id="189" name="Shape 189"/>
          <p:cNvPicPr preferRelativeResize="0"/>
          <p:nvPr/>
        </p:nvPicPr>
        <p:blipFill>
          <a:blip r:embed="rId3"/>
          <a:stretch>
            <a:fillRect/>
          </a:stretch>
        </p:blipFill>
        <p:spPr>
          <a:xfrm>
            <a:off y="190500" x="2747950"/>
            <a:ext cy="4762500" cx="3648075"/>
          </a:xfrm>
          <a:prstGeom prst="rect">
            <a:avLst/>
          </a:prstGeom>
          <a:noFill/>
          <a:ln>
            <a:noFill/>
          </a:ln>
        </p:spPr>
      </p:pic>
      <p:sp>
        <p:nvSpPr>
          <p:cNvPr id="190" name="Shape 190"/>
          <p:cNvSpPr txBox="1"/>
          <p:nvPr/>
        </p:nvSpPr>
        <p:spPr>
          <a:xfrm>
            <a:off y="1061875" x="110625"/>
            <a:ext cy="3229799" cx="2920199"/>
          </a:xfrm>
          <a:prstGeom prst="rect">
            <a:avLst/>
          </a:prstGeom>
        </p:spPr>
        <p:txBody>
          <a:bodyPr bIns="91425" rIns="91425" lIns="91425" tIns="91425" anchor="t" anchorCtr="0">
            <a:noAutofit/>
          </a:bodyPr>
          <a:lstStyle/>
          <a:p>
            <a:pPr rtl="0" lvl="0">
              <a:spcBef>
                <a:spcPts val="0"/>
              </a:spcBef>
              <a:buNone/>
            </a:pPr>
            <a:r>
              <a:rPr sz="4800" lang="en">
                <a:solidFill>
                  <a:srgbClr val="FFD966"/>
                </a:solidFill>
              </a:rPr>
              <a:t>Why?</a:t>
            </a:r>
          </a:p>
        </p:txBody>
      </p:sp>
      <p:pic>
        <p:nvPicPr>
          <p:cNvPr id="191" name="Shape 191"/>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y="0" x="0"/>
          <a:ext cy="0" cx="0"/>
          <a:chOff y="0" x="0"/>
          <a:chExt cy="0" cx="0"/>
        </a:xfrm>
      </p:grpSpPr>
      <p:pic>
        <p:nvPicPr>
          <p:cNvPr id="196" name="Shape 196"/>
          <p:cNvPicPr preferRelativeResize="0"/>
          <p:nvPr/>
        </p:nvPicPr>
        <p:blipFill>
          <a:blip r:embed="rId3"/>
          <a:stretch>
            <a:fillRect/>
          </a:stretch>
        </p:blipFill>
        <p:spPr>
          <a:xfrm>
            <a:off y="190500" x="2747950"/>
            <a:ext cy="4762500" cx="3648075"/>
          </a:xfrm>
          <a:prstGeom prst="rect">
            <a:avLst/>
          </a:prstGeom>
          <a:noFill/>
          <a:ln>
            <a:noFill/>
          </a:ln>
        </p:spPr>
      </p:pic>
      <p:sp>
        <p:nvSpPr>
          <p:cNvPr id="197" name="Shape 197"/>
          <p:cNvSpPr txBox="1"/>
          <p:nvPr/>
        </p:nvSpPr>
        <p:spPr>
          <a:xfrm>
            <a:off y="1061875" x="110625"/>
            <a:ext cy="3229799" cx="2920199"/>
          </a:xfrm>
          <a:prstGeom prst="rect">
            <a:avLst/>
          </a:prstGeom>
        </p:spPr>
        <p:txBody>
          <a:bodyPr bIns="91425" rIns="91425" lIns="91425" tIns="91425" anchor="t" anchorCtr="0">
            <a:noAutofit/>
          </a:bodyPr>
          <a:lstStyle/>
          <a:p>
            <a:pPr rtl="0" lvl="0">
              <a:spcBef>
                <a:spcPts val="0"/>
              </a:spcBef>
              <a:buNone/>
            </a:pPr>
            <a:r>
              <a:rPr sz="4800" lang="en">
                <a:solidFill>
                  <a:srgbClr val="FFD966"/>
                </a:solidFill>
              </a:rPr>
              <a:t>Why?</a:t>
            </a:r>
          </a:p>
        </p:txBody>
      </p:sp>
      <p:sp>
        <p:nvSpPr>
          <p:cNvPr id="198" name="Shape 198"/>
          <p:cNvSpPr txBox="1"/>
          <p:nvPr/>
        </p:nvSpPr>
        <p:spPr>
          <a:xfrm>
            <a:off y="1071750" x="6003800"/>
            <a:ext cy="3000000" cx="3000000"/>
          </a:xfrm>
          <a:prstGeom prst="rect">
            <a:avLst/>
          </a:prstGeom>
        </p:spPr>
        <p:txBody>
          <a:bodyPr bIns="91425" rIns="91425" lIns="91425" tIns="91425" anchor="ctr" anchorCtr="0">
            <a:noAutofit/>
          </a:bodyPr>
          <a:lstStyle/>
          <a:p>
            <a:pPr rtl="0" lvl="0">
              <a:spcBef>
                <a:spcPts val="0"/>
              </a:spcBef>
              <a:buNone/>
            </a:pPr>
            <a:r>
              <a:rPr sz="3000" lang="en">
                <a:solidFill>
                  <a:srgbClr val="FFD966"/>
                </a:solidFill>
              </a:rPr>
              <a:t>Because the reflection makes dart2js output larger</a:t>
            </a:r>
          </a:p>
        </p:txBody>
      </p:sp>
      <p:pic>
        <p:nvPicPr>
          <p:cNvPr id="199" name="Shape 199"/>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y="0" x="0"/>
          <a:ext cy="0" cx="0"/>
          <a:chOff y="0" x="0"/>
          <a:chExt cy="0" cx="0"/>
        </a:xfrm>
      </p:grpSpPr>
      <p:pic>
        <p:nvPicPr>
          <p:cNvPr id="204" name="Shape 204"/>
          <p:cNvPicPr preferRelativeResize="0"/>
          <p:nvPr/>
        </p:nvPicPr>
        <p:blipFill>
          <a:blip r:embed="rId3"/>
          <a:stretch>
            <a:fillRect/>
          </a:stretch>
        </p:blipFill>
        <p:spPr>
          <a:xfrm>
            <a:off y="190500" x="2747950"/>
            <a:ext cy="4762500" cx="3648075"/>
          </a:xfrm>
          <a:prstGeom prst="rect">
            <a:avLst/>
          </a:prstGeom>
          <a:noFill/>
          <a:ln>
            <a:noFill/>
          </a:ln>
        </p:spPr>
      </p:pic>
      <p:sp>
        <p:nvSpPr>
          <p:cNvPr id="205" name="Shape 205"/>
          <p:cNvSpPr txBox="1"/>
          <p:nvPr/>
        </p:nvSpPr>
        <p:spPr>
          <a:xfrm>
            <a:off y="1061875" x="110625"/>
            <a:ext cy="3229799" cx="2920199"/>
          </a:xfrm>
          <a:prstGeom prst="rect">
            <a:avLst/>
          </a:prstGeom>
        </p:spPr>
        <p:txBody>
          <a:bodyPr bIns="91425" rIns="91425" lIns="91425" tIns="91425" anchor="t" anchorCtr="0">
            <a:noAutofit/>
          </a:bodyPr>
          <a:lstStyle/>
          <a:p>
            <a:pPr rtl="0" lvl="0">
              <a:spcBef>
                <a:spcPts val="0"/>
              </a:spcBef>
              <a:buNone/>
            </a:pPr>
            <a:r>
              <a:rPr sz="3000" lang="en">
                <a:solidFill>
                  <a:srgbClr val="FFD966"/>
                </a:solidFill>
              </a:rPr>
              <a:t>Why is that a problem?</a:t>
            </a:r>
          </a:p>
        </p:txBody>
      </p:sp>
      <p:pic>
        <p:nvPicPr>
          <p:cNvPr id="206" name="Shape 206"/>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pic>
        <p:nvPicPr>
          <p:cNvPr id="211" name="Shape 211"/>
          <p:cNvPicPr preferRelativeResize="0"/>
          <p:nvPr/>
        </p:nvPicPr>
        <p:blipFill>
          <a:blip r:embed="rId3"/>
          <a:stretch>
            <a:fillRect/>
          </a:stretch>
        </p:blipFill>
        <p:spPr>
          <a:xfrm>
            <a:off y="190500" x="2747950"/>
            <a:ext cy="4762500" cx="3648075"/>
          </a:xfrm>
          <a:prstGeom prst="rect">
            <a:avLst/>
          </a:prstGeom>
          <a:noFill/>
          <a:ln>
            <a:noFill/>
          </a:ln>
        </p:spPr>
      </p:pic>
      <p:sp>
        <p:nvSpPr>
          <p:cNvPr id="212" name="Shape 212"/>
          <p:cNvSpPr txBox="1"/>
          <p:nvPr/>
        </p:nvSpPr>
        <p:spPr>
          <a:xfrm>
            <a:off y="1061875" x="110625"/>
            <a:ext cy="3229799" cx="2920199"/>
          </a:xfrm>
          <a:prstGeom prst="rect">
            <a:avLst/>
          </a:prstGeom>
        </p:spPr>
        <p:txBody>
          <a:bodyPr bIns="91425" rIns="91425" lIns="91425" tIns="91425" anchor="t" anchorCtr="0">
            <a:noAutofit/>
          </a:bodyPr>
          <a:lstStyle/>
          <a:p>
            <a:pPr rtl="0" lvl="0">
              <a:spcBef>
                <a:spcPts val="0"/>
              </a:spcBef>
              <a:buClr>
                <a:schemeClr val="dk1"/>
              </a:buClr>
              <a:buSzPct val="36666"/>
              <a:buFont typeface="Arial"/>
              <a:buNone/>
            </a:pPr>
            <a:r>
              <a:rPr sz="3000" lang="en">
                <a:solidFill>
                  <a:srgbClr val="FFD966"/>
                </a:solidFill>
              </a:rPr>
              <a:t>Why is that a problem?</a:t>
            </a:r>
          </a:p>
          <a:p>
            <a:pPr rtl="0" lvl="0">
              <a:spcBef>
                <a:spcPts val="0"/>
              </a:spcBef>
              <a:buNone/>
            </a:pPr>
            <a:r>
              <a:t/>
            </a:r>
            <a:endParaRPr sz="4800">
              <a:solidFill>
                <a:srgbClr val="FFD966"/>
              </a:solidFill>
            </a:endParaRPr>
          </a:p>
        </p:txBody>
      </p:sp>
      <p:sp>
        <p:nvSpPr>
          <p:cNvPr id="213" name="Shape 213"/>
          <p:cNvSpPr txBox="1"/>
          <p:nvPr/>
        </p:nvSpPr>
        <p:spPr>
          <a:xfrm>
            <a:off y="1071750" x="6003800"/>
            <a:ext cy="3000000" cx="3000000"/>
          </a:xfrm>
          <a:prstGeom prst="rect">
            <a:avLst/>
          </a:prstGeom>
        </p:spPr>
        <p:txBody>
          <a:bodyPr bIns="91425" rIns="91425" lIns="91425" tIns="91425" anchor="ctr" anchorCtr="0">
            <a:noAutofit/>
          </a:bodyPr>
          <a:lstStyle/>
          <a:p>
            <a:pPr rtl="0" lvl="0">
              <a:spcBef>
                <a:spcPts val="0"/>
              </a:spcBef>
              <a:buNone/>
            </a:pPr>
            <a:r>
              <a:rPr sz="3000" lang="en">
                <a:solidFill>
                  <a:srgbClr val="FFD966"/>
                </a:solidFill>
              </a:rPr>
              <a:t>Because the web lacks a standard way of storing programs</a:t>
            </a:r>
          </a:p>
        </p:txBody>
      </p:sp>
      <p:pic>
        <p:nvPicPr>
          <p:cNvPr id="214" name="Shape 214"/>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A pure functional language for UI construction. Runs on the web, with a live environment.</a:t>
            </a:r>
          </a:p>
          <a:p>
            <a:pPr rtl="0" lvl="0">
              <a:spcBef>
                <a:spcPts val="0"/>
              </a:spcBef>
              <a:buNone/>
            </a:pPr>
            <a:r>
              <a:t/>
            </a:r>
            <a:endParaRPr/>
          </a:p>
          <a:p>
            <a:pPr rtl="0" lvl="0">
              <a:spcBef>
                <a:spcPts val="0"/>
              </a:spcBef>
              <a:buClr>
                <a:schemeClr val="dk1"/>
              </a:buClr>
              <a:buSzPct val="61111"/>
              <a:buFont typeface="Arial"/>
              <a:buNone/>
            </a:pPr>
            <a:r>
              <a:rPr sz="1800" lang="en" i="1">
                <a:solidFill>
                  <a:srgbClr val="FFFF00"/>
                </a:solidFill>
              </a:rPr>
              <a:t>import Mouse</a:t>
            </a:r>
          </a:p>
          <a:p>
            <a:pPr rtl="0" lvl="0">
              <a:spcBef>
                <a:spcPts val="0"/>
              </a:spcBef>
              <a:buClr>
                <a:schemeClr val="dk1"/>
              </a:buClr>
              <a:buSzPct val="61111"/>
              <a:buFont typeface="Arial"/>
              <a:buNone/>
            </a:pPr>
            <a:r>
              <a:rPr sz="1800" lang="en" i="1">
                <a:solidFill>
                  <a:srgbClr val="FFFF00"/>
                </a:solidFill>
              </a:rPr>
              <a:t>import Graphics.Collage</a:t>
            </a:r>
          </a:p>
          <a:p>
            <a:pPr rtl="0" lvl="0">
              <a:spcBef>
                <a:spcPts val="0"/>
              </a:spcBef>
              <a:buClr>
                <a:schemeClr val="dk1"/>
              </a:buClr>
              <a:buFont typeface="Arial"/>
              <a:buNone/>
            </a:pPr>
            <a:r>
              <a:t/>
            </a:r>
            <a:endParaRPr sz="1800" i="1">
              <a:solidFill>
                <a:srgbClr val="FFFF00"/>
              </a:solidFill>
            </a:endParaRPr>
          </a:p>
          <a:p>
            <a:pPr rtl="0" lvl="0">
              <a:spcBef>
                <a:spcPts val="0"/>
              </a:spcBef>
              <a:buClr>
                <a:schemeClr val="dk1"/>
              </a:buClr>
              <a:buSzPct val="61111"/>
              <a:buFont typeface="Arial"/>
              <a:buNone/>
            </a:pPr>
            <a:r>
              <a:rPr sz="1800" lang="en" i="1">
                <a:solidFill>
                  <a:srgbClr val="FFFF00"/>
                </a:solidFill>
              </a:rPr>
              <a:t>redCircle x = collage 200 300 [filled red (circle (toFloat x))]</a:t>
            </a:r>
          </a:p>
          <a:p>
            <a:pPr rtl="0" lvl="0">
              <a:spcBef>
                <a:spcPts val="0"/>
              </a:spcBef>
              <a:buClr>
                <a:schemeClr val="dk1"/>
              </a:buClr>
              <a:buFont typeface="Arial"/>
              <a:buNone/>
            </a:pPr>
            <a:r>
              <a:t/>
            </a:r>
            <a:endParaRPr sz="1800" i="1">
              <a:solidFill>
                <a:srgbClr val="FFFF00"/>
              </a:solidFill>
            </a:endParaRPr>
          </a:p>
          <a:p>
            <a:pPr lvl="0">
              <a:spcBef>
                <a:spcPts val="0"/>
              </a:spcBef>
              <a:buClr>
                <a:schemeClr val="dk1"/>
              </a:buClr>
              <a:buSzPct val="61111"/>
              <a:buFont typeface="Arial"/>
              <a:buNone/>
            </a:pPr>
            <a:r>
              <a:rPr sz="1800" lang="en" i="1">
                <a:solidFill>
                  <a:srgbClr val="FFFF00"/>
                </a:solidFill>
              </a:rPr>
              <a:t>main =  lift redCircle Mouse.x</a:t>
            </a:r>
          </a:p>
        </p:txBody>
      </p:sp>
      <p:sp>
        <p:nvSpPr>
          <p:cNvPr id="220" name="Shape 220"/>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u="sng" lang="en">
                <a:solidFill>
                  <a:schemeClr val="hlink"/>
                </a:solidFill>
                <a:hlinkClick r:id="rId3"/>
              </a:rPr>
              <a:t>Elm</a:t>
            </a:r>
          </a:p>
        </p:txBody>
      </p:sp>
      <p:pic>
        <p:nvPicPr>
          <p:cNvPr id="221" name="Shape 221"/>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y="0" x="0"/>
          <a:ext cy="0" cx="0"/>
          <a:chOff y="0" x="0"/>
          <a:chExt cy="0" cx="0"/>
        </a:xfrm>
      </p:grpSpPr>
      <p:sp>
        <p:nvSpPr>
          <p:cNvPr id="226" name="Shape 226"/>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Clr>
                <a:schemeClr val="dk1"/>
              </a:buClr>
              <a:buSzPct val="36666"/>
              <a:buFont typeface="Arial"/>
              <a:buNone/>
            </a:pPr>
            <a:r>
              <a:rPr lang="en"/>
              <a:t>Could the web be nicer to Elm?</a:t>
            </a:r>
          </a:p>
          <a:p>
            <a:pPr rtl="0" lvl="0">
              <a:spcBef>
                <a:spcPts val="0"/>
              </a:spcBef>
              <a:buClr>
                <a:schemeClr val="dk1"/>
              </a:buClr>
              <a:buFont typeface="Arial"/>
              <a:buNone/>
            </a:pPr>
            <a:r>
              <a:t/>
            </a:r>
            <a:endParaRPr/>
          </a:p>
          <a:p>
            <a:pPr rtl="0" lvl="0" indent="-419100" marL="914400">
              <a:spcBef>
                <a:spcPts val="0"/>
              </a:spcBef>
              <a:buClr>
                <a:schemeClr val="lt2"/>
              </a:buClr>
              <a:buSzPct val="100000"/>
              <a:buFont typeface="Arial"/>
              <a:buChar char="●"/>
            </a:pPr>
            <a:r>
              <a:rPr lang="en"/>
              <a:t>Concurrency</a:t>
            </a:r>
          </a:p>
          <a:p>
            <a:pPr rtl="0" lvl="0" indent="-419100" marL="914400">
              <a:spcBef>
                <a:spcPts val="0"/>
              </a:spcBef>
              <a:buClr>
                <a:schemeClr val="lt2"/>
              </a:buClr>
              <a:buSzPct val="100000"/>
              <a:buFont typeface="Arial"/>
              <a:buChar char="●"/>
            </a:pPr>
            <a:r>
              <a:rPr lang="en"/>
              <a:t>Tail recursion</a:t>
            </a:r>
          </a:p>
        </p:txBody>
      </p:sp>
      <p:sp>
        <p:nvSpPr>
          <p:cNvPr id="227" name="Shape 227"/>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u="sng" lang="en">
                <a:solidFill>
                  <a:schemeClr val="hlink"/>
                </a:solidFill>
                <a:hlinkClick r:id="rId3"/>
              </a:rPr>
              <a:t>Elm</a:t>
            </a:r>
          </a:p>
        </p:txBody>
      </p:sp>
      <p:pic>
        <p:nvPicPr>
          <p:cNvPr id="228" name="Shape 228"/>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sp>
        <p:nvSpPr>
          <p:cNvPr id="233" name="Shape 233"/>
          <p:cNvSpPr txBox="1"/>
          <p:nvPr>
            <p:ph idx="1" type="body"/>
          </p:nvPr>
        </p:nvSpPr>
        <p:spPr>
          <a:xfrm>
            <a:off y="1184672" x="854948"/>
            <a:ext cy="3741299" cx="7831799"/>
          </a:xfrm>
          <a:prstGeom prst="rect">
            <a:avLst/>
          </a:prstGeom>
        </p:spPr>
        <p:txBody>
          <a:bodyPr bIns="91425" rIns="91425" lIns="91425" tIns="91425" anchor="t" anchorCtr="0">
            <a:noAutofit/>
          </a:bodyPr>
          <a:lstStyle/>
          <a:p>
            <a:pPr>
              <a:spcBef>
                <a:spcPts val="0"/>
              </a:spcBef>
              <a:buNone/>
            </a:pPr>
            <a:r>
              <a:rPr lang="en"/>
              <a:t>A live environment for the web</a:t>
            </a:r>
          </a:p>
        </p:txBody>
      </p:sp>
      <p:sp>
        <p:nvSpPr>
          <p:cNvPr id="234" name="Shape 234"/>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u="sng" lang="en">
                <a:solidFill>
                  <a:schemeClr val="hlink"/>
                </a:solidFill>
                <a:hlinkClick r:id="rId3"/>
              </a:rPr>
              <a:t>Lively</a:t>
            </a:r>
          </a:p>
        </p:txBody>
      </p:sp>
      <p:pic>
        <p:nvPicPr>
          <p:cNvPr id="235" name="Shape 235"/>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9" name="Shape 239"/>
        <p:cNvGrpSpPr/>
        <p:nvPr/>
      </p:nvGrpSpPr>
      <p:grpSpPr>
        <a:xfrm>
          <a:off y="0" x="0"/>
          <a:ext cy="0" cx="0"/>
          <a:chOff y="0" x="0"/>
          <a:chExt cy="0" cx="0"/>
        </a:xfrm>
      </p:grpSpPr>
      <p:sp>
        <p:nvSpPr>
          <p:cNvPr id="240" name="Shape 240"/>
          <p:cNvSpPr txBox="1"/>
          <p:nvPr>
            <p:ph idx="1" type="body"/>
          </p:nvPr>
        </p:nvSpPr>
        <p:spPr>
          <a:xfrm>
            <a:off y="1184672" x="854948"/>
            <a:ext cy="3741299" cx="7831799"/>
          </a:xfrm>
          <a:prstGeom prst="rect">
            <a:avLst/>
          </a:prstGeom>
        </p:spPr>
        <p:txBody>
          <a:bodyPr bIns="91425" rIns="91425" lIns="91425" tIns="91425" anchor="t" anchorCtr="0">
            <a:noAutofit/>
          </a:bodyPr>
          <a:lstStyle/>
          <a:p>
            <a:pPr>
              <a:spcBef>
                <a:spcPts val="0"/>
              </a:spcBef>
              <a:buNone/>
            </a:pPr>
            <a:r>
              <a:rPr lang="en"/>
              <a:t>A purely functional, lazy, dynamically typed homoiconic language with a live web-based literate programming environment</a:t>
            </a:r>
          </a:p>
        </p:txBody>
      </p:sp>
      <p:sp>
        <p:nvSpPr>
          <p:cNvPr id="241" name="Shape 241"/>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u="sng" lang="en">
                <a:solidFill>
                  <a:schemeClr val="hlink"/>
                </a:solidFill>
                <a:hlinkClick r:id="rId3"/>
              </a:rPr>
              <a:t>Leisure</a:t>
            </a:r>
          </a:p>
        </p:txBody>
      </p:sp>
      <p:pic>
        <p:nvPicPr>
          <p:cNvPr id="242" name="Shape 242"/>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y="0" x="0"/>
          <a:ext cy="0" cx="0"/>
          <a:chOff y="0" x="0"/>
          <a:chExt cy="0" cx="0"/>
        </a:xfrm>
      </p:grpSpPr>
      <p:sp>
        <p:nvSpPr>
          <p:cNvPr id="247" name="Shape 247"/>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A live, modular, object-capability based </a:t>
            </a:r>
            <a:r>
              <a:rPr u="sng" lang="en">
                <a:solidFill>
                  <a:schemeClr val="hlink"/>
                </a:solidFill>
                <a:hlinkClick r:id="rId3"/>
              </a:rPr>
              <a:t>platform for the                   networked age</a:t>
            </a:r>
          </a:p>
        </p:txBody>
      </p:sp>
      <p:sp>
        <p:nvSpPr>
          <p:cNvPr id="248" name="Shape 248"/>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u="sng" lang="en">
                <a:solidFill>
                  <a:schemeClr val="hlink"/>
                </a:solidFill>
                <a:hlinkClick r:id="rId4"/>
              </a:rPr>
              <a:t>Newspeak</a:t>
            </a:r>
          </a:p>
        </p:txBody>
      </p:sp>
      <p:pic>
        <p:nvPicPr>
          <p:cNvPr id="249" name="Shape 249"/>
          <p:cNvPicPr preferRelativeResize="0"/>
          <p:nvPr/>
        </p:nvPicPr>
        <p:blipFill>
          <a:blip r:embed="rId5"/>
          <a:stretch>
            <a:fillRect/>
          </a:stretch>
        </p:blipFill>
        <p:spPr>
          <a:xfrm>
            <a:off y="1836125" x="3352800"/>
            <a:ext cy="2438400" cx="2438400"/>
          </a:xfrm>
          <a:prstGeom prst="rect">
            <a:avLst/>
          </a:prstGeom>
          <a:noFill/>
          <a:ln>
            <a:noFill/>
          </a:ln>
        </p:spPr>
      </p:pic>
      <p:pic>
        <p:nvPicPr>
          <p:cNvPr id="250" name="Shape 250"/>
          <p:cNvPicPr preferRelativeResize="0"/>
          <p:nvPr/>
        </p:nvPicPr>
        <p:blipFill>
          <a:blip r:embed="rId6"/>
          <a:stretch>
            <a:fillRect/>
          </a:stretch>
        </p:blipFill>
        <p:spPr>
          <a:xfrm>
            <a:off y="4747175" x="8230175"/>
            <a:ext cy="342900" cx="857250"/>
          </a:xfrm>
          <a:prstGeom prst="rect">
            <a:avLst/>
          </a:prstGeom>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y="0" x="0"/>
          <a:ext cy="0" cx="0"/>
          <a:chOff y="0" x="0"/>
          <a:chExt cy="0" cx="0"/>
        </a:xfrm>
      </p:grpSpPr>
      <p:sp>
        <p:nvSpPr>
          <p:cNvPr id="255" name="Shape 255"/>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Clr>
                <a:schemeClr val="dk1"/>
              </a:buClr>
              <a:buSzPct val="36666"/>
              <a:buFont typeface="Arial"/>
              <a:buNone/>
            </a:pPr>
            <a:r>
              <a:rPr lang="en"/>
              <a:t>The unmet goal:   Code &amp; data</a:t>
            </a:r>
          </a:p>
          <a:p>
            <a:pPr rtl="0" lvl="0">
              <a:spcBef>
                <a:spcPts val="0"/>
              </a:spcBef>
              <a:buNone/>
            </a:pPr>
            <a:r>
              <a:t/>
            </a:r>
            <a:endParaRPr/>
          </a:p>
          <a:p>
            <a:pPr rtl="0" lvl="0">
              <a:spcBef>
                <a:spcPts val="0"/>
              </a:spcBef>
              <a:buNone/>
            </a:pPr>
            <a:r>
              <a:rPr lang="en"/>
              <a:t>  Sync’ed by                             Available </a:t>
            </a:r>
          </a:p>
          <a:p>
            <a:pPr rtl="0" lvl="0">
              <a:spcBef>
                <a:spcPts val="0"/>
              </a:spcBef>
              <a:buNone/>
            </a:pPr>
            <a:r>
              <a:rPr lang="en"/>
              <a:t>  the platform                           offline.</a:t>
            </a:r>
          </a:p>
          <a:p>
            <a:pPr rtl="0" lvl="0">
              <a:spcBef>
                <a:spcPts val="0"/>
              </a:spcBef>
              <a:buNone/>
            </a:pPr>
            <a:r>
              <a:rPr lang="en"/>
              <a:t>  when online.</a:t>
            </a:r>
          </a:p>
          <a:p>
            <a:pPr rtl="0" lvl="0">
              <a:spcBef>
                <a:spcPts val="0"/>
              </a:spcBef>
              <a:buNone/>
            </a:pPr>
            <a:r>
              <a:rPr lang="en"/>
              <a:t>  </a:t>
            </a:r>
          </a:p>
        </p:txBody>
      </p:sp>
      <p:sp>
        <p:nvSpPr>
          <p:cNvPr id="256" name="Shape 256"/>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b="0" sz="3000" lang="en"/>
              <a:t>P</a:t>
            </a:r>
            <a:r>
              <a:rPr u="sng" b="0" sz="3000" lang="en">
                <a:hlinkClick r:id="rId3"/>
              </a:rPr>
              <a:t>latform for the  Networked Age</a:t>
            </a:r>
            <a:r>
              <a:rPr lang="en"/>
              <a:t>?</a:t>
            </a:r>
          </a:p>
        </p:txBody>
      </p:sp>
      <p:pic>
        <p:nvPicPr>
          <p:cNvPr id="257" name="Shape 257"/>
          <p:cNvPicPr preferRelativeResize="0"/>
          <p:nvPr/>
        </p:nvPicPr>
        <p:blipFill>
          <a:blip r:embed="rId4"/>
          <a:stretch>
            <a:fillRect/>
          </a:stretch>
        </p:blipFill>
        <p:spPr>
          <a:xfrm>
            <a:off y="1836125" x="3352800"/>
            <a:ext cy="2438400" cx="2438400"/>
          </a:xfrm>
          <a:prstGeom prst="rect">
            <a:avLst/>
          </a:prstGeom>
          <a:noFill/>
          <a:ln>
            <a:noFill/>
          </a:ln>
        </p:spPr>
      </p:pic>
      <p:pic>
        <p:nvPicPr>
          <p:cNvPr id="258" name="Shape 258"/>
          <p:cNvPicPr preferRelativeResize="0"/>
          <p:nvPr/>
        </p:nvPicPr>
        <p:blipFill>
          <a:blip r:embed="rId5"/>
          <a:stretch>
            <a:fillRect/>
          </a:stretch>
        </p:blipFill>
        <p:spPr>
          <a:xfrm>
            <a:off y="4747175" x="8230175"/>
            <a:ext cy="342900" cx="85725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Ubiquity</a:t>
            </a:r>
          </a:p>
          <a:p>
            <a:pPr>
              <a:spcBef>
                <a:spcPts val="0"/>
              </a:spcBef>
              <a:buNone/>
            </a:pPr>
            <a:r>
              <a:rPr lang="en"/>
              <a:t>Zero-install</a:t>
            </a:r>
          </a:p>
        </p:txBody>
      </p:sp>
      <p:sp>
        <p:nvSpPr>
          <p:cNvPr id="70" name="Shape 70"/>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Web Platform Strengths</a:t>
            </a:r>
          </a:p>
        </p:txBody>
      </p:sp>
      <p:pic>
        <p:nvPicPr>
          <p:cNvPr id="71" name="Shape 71"/>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y="0" x="0"/>
          <a:ext cy="0" cx="0"/>
          <a:chOff y="0" x="0"/>
          <a:chExt cy="0" cx="0"/>
        </a:xfrm>
      </p:grpSpPr>
      <p:sp>
        <p:nvSpPr>
          <p:cNvPr id="263" name="Shape 263"/>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Changing a mixin at runtime means changing all classes that mix it in</a:t>
            </a:r>
          </a:p>
          <a:p>
            <a:pPr rtl="0" lvl="0">
              <a:spcBef>
                <a:spcPts val="0"/>
              </a:spcBef>
              <a:buNone/>
            </a:pPr>
            <a:r>
              <a:t/>
            </a:r>
            <a:endParaRPr/>
          </a:p>
          <a:p>
            <a:pPr rtl="0" lvl="0">
              <a:spcBef>
                <a:spcPts val="0"/>
              </a:spcBef>
              <a:buNone/>
            </a:pPr>
            <a:r>
              <a:rPr lang="en"/>
              <a:t>Keep list of said classes in a </a:t>
            </a:r>
            <a:r>
              <a:rPr b="1" lang="en"/>
              <a:t>weak array </a:t>
            </a:r>
            <a:r>
              <a:rPr lang="en"/>
              <a:t>or</a:t>
            </a:r>
            <a:r>
              <a:rPr b="1" lang="en"/>
              <a:t> weak map</a:t>
            </a:r>
          </a:p>
          <a:p>
            <a:pPr rtl="0" lvl="0">
              <a:spcBef>
                <a:spcPts val="0"/>
              </a:spcBef>
              <a:buNone/>
            </a:pPr>
            <a:r>
              <a:t/>
            </a:r>
            <a:endParaRPr b="1"/>
          </a:p>
          <a:p>
            <a:pPr>
              <a:spcBef>
                <a:spcPts val="0"/>
              </a:spcBef>
              <a:buNone/>
            </a:pPr>
            <a:r>
              <a:rPr lang="en"/>
              <a:t>JS weak maps are not enumerable :-(</a:t>
            </a:r>
          </a:p>
        </p:txBody>
      </p:sp>
      <p:sp>
        <p:nvSpPr>
          <p:cNvPr id="264" name="Shape 264"/>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LIve Code Editing + Mixins</a:t>
            </a:r>
          </a:p>
        </p:txBody>
      </p:sp>
      <p:pic>
        <p:nvPicPr>
          <p:cNvPr id="265" name="Shape 265"/>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y="0" x="0"/>
          <a:ext cy="0" cx="0"/>
          <a:chOff y="0" x="0"/>
          <a:chExt cy="0" cx="0"/>
        </a:xfrm>
      </p:grpSpPr>
      <p:sp>
        <p:nvSpPr>
          <p:cNvPr id="270" name="Shape 270"/>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Motivation:</a:t>
            </a:r>
          </a:p>
          <a:p>
            <a:pPr rtl="0" lvl="0" indent="-419100" marL="457200">
              <a:spcBef>
                <a:spcPts val="0"/>
              </a:spcBef>
              <a:buClr>
                <a:schemeClr val="lt2"/>
              </a:buClr>
              <a:buSzPct val="100000"/>
              <a:buFont typeface="Arial"/>
              <a:buChar char="●"/>
            </a:pPr>
            <a:r>
              <a:rPr lang="en"/>
              <a:t>IDE’s own debugger </a:t>
            </a:r>
          </a:p>
          <a:p>
            <a:pPr rtl="0" lvl="0" indent="-419100" marL="457200">
              <a:spcBef>
                <a:spcPts val="0"/>
              </a:spcBef>
              <a:buClr>
                <a:schemeClr val="lt2"/>
              </a:buClr>
              <a:buSzPct val="100000"/>
              <a:buFont typeface="Arial"/>
              <a:buChar char="●"/>
            </a:pPr>
            <a:r>
              <a:rPr lang="en"/>
              <a:t>First class control constructs</a:t>
            </a:r>
          </a:p>
          <a:p>
            <a:pPr rtl="0" lvl="0" indent="-419100" marL="457200">
              <a:spcBef>
                <a:spcPts val="0"/>
              </a:spcBef>
              <a:buClr>
                <a:schemeClr val="lt2"/>
              </a:buClr>
              <a:buSzPct val="100000"/>
              <a:buFont typeface="Arial"/>
              <a:buChar char="●"/>
            </a:pPr>
            <a:r>
              <a:rPr lang="en"/>
              <a:t>Serializing a thread</a:t>
            </a:r>
          </a:p>
          <a:p>
            <a:pPr lvl="0" indent="-419100" marL="457200">
              <a:spcBef>
                <a:spcPts val="0"/>
              </a:spcBef>
              <a:buClr>
                <a:schemeClr val="lt2"/>
              </a:buClr>
              <a:buSzPct val="100000"/>
              <a:buFont typeface="Arial"/>
              <a:buChar char="●"/>
            </a:pPr>
            <a:r>
              <a:rPr lang="en"/>
              <a:t>To be continued ...</a:t>
            </a:r>
          </a:p>
        </p:txBody>
      </p:sp>
      <p:sp>
        <p:nvSpPr>
          <p:cNvPr id="271" name="Shape 271"/>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Manipulating the Stack</a:t>
            </a:r>
          </a:p>
        </p:txBody>
      </p:sp>
      <p:pic>
        <p:nvPicPr>
          <p:cNvPr id="272" name="Shape 272"/>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y="0" x="0"/>
          <a:ext cy="0" cx="0"/>
          <a:chOff y="0" x="0"/>
          <a:chExt cy="0" cx="0"/>
        </a:xfrm>
      </p:grpSpPr>
      <p:sp>
        <p:nvSpPr>
          <p:cNvPr id="277" name="Shape 277"/>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indent="-419100" marL="457200">
              <a:spcBef>
                <a:spcPts val="0"/>
              </a:spcBef>
              <a:buClr>
                <a:schemeClr val="lt2"/>
              </a:buClr>
              <a:buSzPct val="100000"/>
              <a:buFont typeface="Arial"/>
              <a:buChar char="●"/>
            </a:pPr>
            <a:r>
              <a:rPr lang="en"/>
              <a:t>Web apps should evolve to compete and surpass native apps </a:t>
            </a:r>
          </a:p>
          <a:p>
            <a:pPr rtl="0" lvl="0" indent="-419100" marL="457200">
              <a:spcBef>
                <a:spcPts val="0"/>
              </a:spcBef>
              <a:buClr>
                <a:schemeClr val="lt2"/>
              </a:buClr>
              <a:buSzPct val="100000"/>
              <a:buFont typeface="Arial"/>
              <a:buChar char="●"/>
            </a:pPr>
            <a:r>
              <a:rPr lang="en"/>
              <a:t>Web platform must support offline work, stored programs, many programming languages  - or wither in the face of competition</a:t>
            </a:r>
          </a:p>
        </p:txBody>
      </p:sp>
      <p:sp>
        <p:nvSpPr>
          <p:cNvPr id="278" name="Shape 278"/>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Whither Web Programming?</a:t>
            </a:r>
          </a:p>
        </p:txBody>
      </p:sp>
      <p:pic>
        <p:nvPicPr>
          <p:cNvPr id="279" name="Shape 279"/>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y="0" x="0"/>
          <a:ext cy="0" cx="0"/>
          <a:chOff y="0" x="0"/>
          <a:chExt cy="0" cx="0"/>
        </a:xfrm>
      </p:grpSpPr>
      <p:sp>
        <p:nvSpPr>
          <p:cNvPr id="284" name="Shape 284"/>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TryDart: Peter Ahe &amp; the Dart team</a:t>
            </a:r>
          </a:p>
          <a:p>
            <a:pPr rtl="0" lvl="0">
              <a:spcBef>
                <a:spcPts val="0"/>
              </a:spcBef>
              <a:buNone/>
            </a:pPr>
            <a:r>
              <a:rPr lang="en"/>
              <a:t>Elm: Evan Czaplicki</a:t>
            </a:r>
          </a:p>
          <a:p>
            <a:pPr rtl="0" lvl="0">
              <a:spcBef>
                <a:spcPts val="0"/>
              </a:spcBef>
              <a:buNone/>
            </a:pPr>
            <a:r>
              <a:rPr lang="en"/>
              <a:t>Lively Kernel: Dan Ingalls &amp; Robert Krahn</a:t>
            </a:r>
          </a:p>
          <a:p>
            <a:pPr rtl="0" lvl="0">
              <a:spcBef>
                <a:spcPts val="0"/>
              </a:spcBef>
              <a:buNone/>
            </a:pPr>
            <a:r>
              <a:rPr lang="en"/>
              <a:t>Leisure: Bill Burdick </a:t>
            </a:r>
          </a:p>
          <a:p>
            <a:pPr rtl="0" lvl="0">
              <a:spcBef>
                <a:spcPts val="0"/>
              </a:spcBef>
              <a:buNone/>
            </a:pPr>
            <a:r>
              <a:rPr lang="en"/>
              <a:t>Newspeak: Ryan Macnak, Vassili Bykov &amp;  </a:t>
            </a:r>
          </a:p>
          <a:p>
            <a:pPr rtl="0" lvl="0">
              <a:spcBef>
                <a:spcPts val="0"/>
              </a:spcBef>
              <a:buNone/>
            </a:pPr>
            <a:r>
              <a:rPr lang="en"/>
              <a:t>                   others</a:t>
            </a:r>
          </a:p>
        </p:txBody>
      </p:sp>
      <p:sp>
        <p:nvSpPr>
          <p:cNvPr id="285" name="Shape 285"/>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lang="en"/>
              <a:t>Credits</a:t>
            </a:r>
          </a:p>
        </p:txBody>
      </p:sp>
      <p:pic>
        <p:nvPicPr>
          <p:cNvPr id="286" name="Shape 286"/>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y="0" x="0"/>
          <a:ext cy="0" cx="0"/>
          <a:chOff y="0" x="0"/>
          <a:chExt cy="0" cx="0"/>
        </a:xfrm>
      </p:grpSpPr>
      <p:sp>
        <p:nvSpPr>
          <p:cNvPr id="291" name="Shape 291"/>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Clr>
                <a:schemeClr val="dk1"/>
              </a:buClr>
              <a:buSzPct val="61111"/>
              <a:buFont typeface="Arial"/>
              <a:buNone/>
            </a:pPr>
            <a:r>
              <a:rPr sz="1800" lang="en">
                <a:solidFill>
                  <a:srgbClr val="FFE599"/>
                </a:solidFill>
              </a:rPr>
              <a:t>This file is licensed under the</a:t>
            </a:r>
            <a:r>
              <a:rPr sz="1800" lang="en">
                <a:solidFill>
                  <a:srgbClr val="FFE599"/>
                </a:solidFill>
                <a:hlinkClick r:id="rId3"/>
              </a:rPr>
              <a:t> </a:t>
            </a:r>
            <a:r>
              <a:rPr u="sng" sz="1800" lang="en">
                <a:solidFill>
                  <a:srgbClr val="FFE599"/>
                </a:solidFill>
                <a:hlinkClick r:id="rId4"/>
              </a:rPr>
              <a:t>Creative Commons</a:t>
            </a:r>
            <a:r>
              <a:rPr sz="1800" lang="en">
                <a:solidFill>
                  <a:srgbClr val="FFE599"/>
                </a:solidFill>
                <a:hlinkClick r:id="rId5"/>
              </a:rPr>
              <a:t> </a:t>
            </a:r>
            <a:r>
              <a:rPr u="sng" sz="1800" lang="en">
                <a:solidFill>
                  <a:srgbClr val="FFE599"/>
                </a:solidFill>
                <a:hlinkClick r:id="rId6"/>
              </a:rPr>
              <a:t>Attribution ShareAlike 3.0</a:t>
            </a:r>
            <a:r>
              <a:rPr sz="1800" lang="en">
                <a:solidFill>
                  <a:srgbClr val="FFE599"/>
                </a:solidFill>
              </a:rPr>
              <a:t> License. In short: you are free to share and make derivative works of the file under the conditions that you appropriately attribute it, and that you distribute it only under a license identical to this one.</a:t>
            </a:r>
            <a:r>
              <a:rPr sz="1800" lang="en">
                <a:solidFill>
                  <a:srgbClr val="FFE599"/>
                </a:solidFill>
                <a:hlinkClick r:id="rId7"/>
              </a:rPr>
              <a:t> </a:t>
            </a:r>
            <a:r>
              <a:rPr u="sng" sz="1800" lang="en">
                <a:solidFill>
                  <a:srgbClr val="FFE599"/>
                </a:solidFill>
                <a:hlinkClick r:id="rId8"/>
              </a:rPr>
              <a:t>Official license</a:t>
            </a:r>
            <a:r>
              <a:rPr sz="1800" lang="en">
                <a:solidFill>
                  <a:srgbClr val="FFE599"/>
                </a:solidFill>
              </a:rPr>
              <a:t>.</a:t>
            </a:r>
          </a:p>
          <a:p>
            <a:pPr rtl="0" lvl="0">
              <a:spcBef>
                <a:spcPts val="0"/>
              </a:spcBef>
              <a:buNone/>
            </a:pPr>
            <a:r>
              <a:rPr sz="1800" lang="en">
                <a:solidFill>
                  <a:srgbClr val="FFE599"/>
                </a:solidFill>
              </a:rPr>
              <a:t>Cartoon on slide 6: </a:t>
            </a:r>
            <a:r>
              <a:rPr u="sng" sz="1800" lang="en">
                <a:solidFill>
                  <a:srgbClr val="FFE599"/>
                </a:solidFill>
                <a:hlinkClick r:id="rId9"/>
              </a:rPr>
              <a:t>xkcd</a:t>
            </a:r>
          </a:p>
          <a:p>
            <a:pPr rtl="0" lvl="0">
              <a:spcBef>
                <a:spcPts val="0"/>
              </a:spcBef>
              <a:buNone/>
            </a:pPr>
            <a:r>
              <a:rPr sz="1800" lang="en">
                <a:solidFill>
                  <a:srgbClr val="FFE599"/>
                </a:solidFill>
              </a:rPr>
              <a:t>Dart book copyright Addison-Wesley 2013</a:t>
            </a:r>
          </a:p>
          <a:p>
            <a:pPr rtl="0" lvl="0">
              <a:spcBef>
                <a:spcPts val="0"/>
              </a:spcBef>
              <a:buNone/>
            </a:pPr>
            <a:r>
              <a:rPr sz="1800" lang="en">
                <a:solidFill>
                  <a:srgbClr val="FFE599"/>
                </a:solidFill>
              </a:rPr>
              <a:t>The Newspeak eye          on slide 28 was designed by Victoria Bracha and used by permission</a:t>
            </a:r>
          </a:p>
        </p:txBody>
      </p:sp>
      <p:sp>
        <p:nvSpPr>
          <p:cNvPr id="292" name="Shape 292"/>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Licensing and Attribution</a:t>
            </a:r>
          </a:p>
        </p:txBody>
      </p:sp>
      <p:pic>
        <p:nvPicPr>
          <p:cNvPr id="293" name="Shape 293"/>
          <p:cNvPicPr preferRelativeResize="0"/>
          <p:nvPr/>
        </p:nvPicPr>
        <p:blipFill>
          <a:blip r:embed="rId10"/>
          <a:stretch>
            <a:fillRect/>
          </a:stretch>
        </p:blipFill>
        <p:spPr>
          <a:xfrm>
            <a:off y="4747175" x="8230175"/>
            <a:ext cy="342900" cx="857250"/>
          </a:xfrm>
          <a:prstGeom prst="rect">
            <a:avLst/>
          </a:prstGeom>
        </p:spPr>
      </p:pic>
      <p:pic>
        <p:nvPicPr>
          <p:cNvPr id="294" name="Shape 294"/>
          <p:cNvPicPr preferRelativeResize="0"/>
          <p:nvPr/>
        </p:nvPicPr>
        <p:blipFill>
          <a:blip r:embed="rId11"/>
          <a:stretch>
            <a:fillRect/>
          </a:stretch>
        </p:blipFill>
        <p:spPr>
          <a:xfrm>
            <a:off y="3177350" x="3030450"/>
            <a:ext cy="409575" cx="409575"/>
          </a:xfrm>
          <a:prstGeom prst="rect">
            <a:avLst/>
          </a:prstGeom>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Always Available</a:t>
            </a:r>
          </a:p>
        </p:txBody>
      </p:sp>
      <p:sp>
        <p:nvSpPr>
          <p:cNvPr id="77" name="Shape 77"/>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lang="en"/>
              <a:t>Web Platform Strengths</a:t>
            </a:r>
          </a:p>
        </p:txBody>
      </p:sp>
      <p:pic>
        <p:nvPicPr>
          <p:cNvPr id="78" name="Shape 78"/>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Always Available</a:t>
            </a:r>
          </a:p>
          <a:p>
            <a:pPr rtl="0" lvl="0">
              <a:spcBef>
                <a:spcPts val="0"/>
              </a:spcBef>
              <a:buNone/>
            </a:pPr>
            <a:r>
              <a:rPr lang="en"/>
              <a:t>Always Up to Date</a:t>
            </a:r>
          </a:p>
        </p:txBody>
      </p:sp>
      <p:sp>
        <p:nvSpPr>
          <p:cNvPr id="84" name="Shape 84"/>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lang="en"/>
              <a:t>Web Platform Strengths</a:t>
            </a:r>
          </a:p>
        </p:txBody>
      </p:sp>
      <p:pic>
        <p:nvPicPr>
          <p:cNvPr id="85" name="Shape 85"/>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t/>
            </a:r>
            <a:endParaRPr/>
          </a:p>
        </p:txBody>
      </p:sp>
      <p:sp>
        <p:nvSpPr>
          <p:cNvPr id="91" name="Shape 91"/>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lang="en"/>
              <a:t>Ask xkcd:</a:t>
            </a:r>
          </a:p>
        </p:txBody>
      </p:sp>
      <p:pic>
        <p:nvPicPr>
          <p:cNvPr id="92" name="Shape 92"/>
          <p:cNvPicPr preferRelativeResize="0"/>
          <p:nvPr/>
        </p:nvPicPr>
        <p:blipFill>
          <a:blip r:embed="rId3"/>
          <a:stretch>
            <a:fillRect/>
          </a:stretch>
        </p:blipFill>
        <p:spPr>
          <a:xfrm>
            <a:off y="1239962" x="3523075"/>
            <a:ext cy="3857625" cx="2495550"/>
          </a:xfrm>
          <a:prstGeom prst="rect">
            <a:avLst/>
          </a:prstGeom>
          <a:noFill/>
          <a:ln>
            <a:noFill/>
          </a:ln>
        </p:spPr>
      </p:pic>
      <p:pic>
        <p:nvPicPr>
          <p:cNvPr id="93" name="Shape 93"/>
          <p:cNvPicPr preferRelativeResize="0"/>
          <p:nvPr/>
        </p:nvPicPr>
        <p:blipFill>
          <a:blip r:embed="rId4"/>
          <a:stretch>
            <a:fillRect/>
          </a:stretch>
        </p:blipFill>
        <p:spPr>
          <a:xfrm>
            <a:off y="4747175" x="8230175"/>
            <a:ext cy="342900" cx="857250"/>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Always Available </a:t>
            </a:r>
          </a:p>
          <a:p>
            <a:pPr rtl="0" lvl="0">
              <a:spcBef>
                <a:spcPts val="0"/>
              </a:spcBef>
              <a:buNone/>
            </a:pPr>
            <a:r>
              <a:rPr lang="en"/>
              <a:t>- except when it’s not</a:t>
            </a:r>
          </a:p>
          <a:p>
            <a:pPr rtl="0" lvl="0">
              <a:spcBef>
                <a:spcPts val="0"/>
              </a:spcBef>
              <a:buNone/>
            </a:pPr>
            <a:r>
              <a:t/>
            </a:r>
            <a:endParaRPr/>
          </a:p>
        </p:txBody>
      </p:sp>
      <p:sp>
        <p:nvSpPr>
          <p:cNvPr id="99" name="Shape 99"/>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lang="en"/>
              <a:t>Caveat Emptor</a:t>
            </a:r>
          </a:p>
        </p:txBody>
      </p:sp>
      <p:pic>
        <p:nvPicPr>
          <p:cNvPr id="100" name="Shape 100"/>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Offline use</a:t>
            </a:r>
          </a:p>
          <a:p>
            <a:pPr rtl="0" lvl="0" indent="-419100" marL="914400">
              <a:spcBef>
                <a:spcPts val="0"/>
              </a:spcBef>
              <a:buClr>
                <a:schemeClr val="lt2"/>
              </a:buClr>
              <a:buSzPct val="100000"/>
              <a:buFont typeface="Arial"/>
              <a:buChar char="●"/>
            </a:pPr>
            <a:r>
              <a:rPr lang="en"/>
              <a:t>Network may be flakey, slow, costly or non-existent</a:t>
            </a:r>
          </a:p>
          <a:p>
            <a:pPr rtl="0" lvl="0" indent="-419100" marL="914400">
              <a:spcBef>
                <a:spcPts val="0"/>
              </a:spcBef>
              <a:buClr>
                <a:schemeClr val="lt2"/>
              </a:buClr>
              <a:buSzPct val="100000"/>
              <a:buFont typeface="Arial"/>
              <a:buChar char="●"/>
            </a:pPr>
            <a:r>
              <a:rPr lang="en"/>
              <a:t>Lacking a good mechanism for storing programs</a:t>
            </a:r>
          </a:p>
        </p:txBody>
      </p:sp>
      <p:sp>
        <p:nvSpPr>
          <p:cNvPr id="106" name="Shape 106"/>
          <p:cNvSpPr txBox="1"/>
          <p:nvPr>
            <p:ph type="title"/>
          </p:nvPr>
        </p:nvSpPr>
        <p:spPr>
          <a:xfrm>
            <a:off y="162403" x="854948"/>
            <a:ext cy="857400" cx="7831799"/>
          </a:xfrm>
          <a:prstGeom prst="rect">
            <a:avLst/>
          </a:prstGeom>
        </p:spPr>
        <p:txBody>
          <a:bodyPr bIns="91425" rIns="91425" lIns="91425" tIns="91425" anchor="b" anchorCtr="0">
            <a:noAutofit/>
          </a:bodyPr>
          <a:lstStyle/>
          <a:p>
            <a:pPr rtl="0" lvl="0">
              <a:spcBef>
                <a:spcPts val="0"/>
              </a:spcBef>
              <a:buNone/>
            </a:pPr>
            <a:r>
              <a:rPr lang="en"/>
              <a:t>Web Platform Weaknesses</a:t>
            </a:r>
          </a:p>
        </p:txBody>
      </p:sp>
      <p:pic>
        <p:nvPicPr>
          <p:cNvPr id="107" name="Shape 107"/>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idx="1" type="body"/>
          </p:nvPr>
        </p:nvSpPr>
        <p:spPr>
          <a:xfrm>
            <a:off y="1184672" x="854948"/>
            <a:ext cy="3741299" cx="7831799"/>
          </a:xfrm>
          <a:prstGeom prst="rect">
            <a:avLst/>
          </a:prstGeom>
        </p:spPr>
        <p:txBody>
          <a:bodyPr bIns="91425" rIns="91425" lIns="91425" tIns="91425" anchor="t" anchorCtr="0">
            <a:noAutofit/>
          </a:bodyPr>
          <a:lstStyle/>
          <a:p>
            <a:pPr rtl="0" lvl="0">
              <a:spcBef>
                <a:spcPts val="0"/>
              </a:spcBef>
              <a:buNone/>
            </a:pPr>
            <a:r>
              <a:rPr lang="en"/>
              <a:t>Restricted choice of viable programming languages</a:t>
            </a:r>
          </a:p>
          <a:p>
            <a:pPr rtl="0" lvl="0" indent="-419100" marL="914400">
              <a:spcBef>
                <a:spcPts val="0"/>
              </a:spcBef>
              <a:buClr>
                <a:schemeClr val="lt2"/>
              </a:buClr>
              <a:buSzPct val="100000"/>
              <a:buFont typeface="Arial"/>
              <a:buChar char="●"/>
            </a:pPr>
            <a:r>
              <a:rPr lang="en"/>
              <a:t>Hard to implement alternative languages efficiently</a:t>
            </a:r>
          </a:p>
          <a:p>
            <a:pPr rtl="0" lvl="1" indent="-381000" marL="1371600">
              <a:spcBef>
                <a:spcPts val="0"/>
              </a:spcBef>
              <a:buClr>
                <a:schemeClr val="lt2"/>
              </a:buClr>
              <a:buSzPct val="80000"/>
              <a:buFont typeface="Courier New"/>
              <a:buChar char="o"/>
            </a:pPr>
            <a:r>
              <a:rPr lang="en"/>
              <a:t>Lacking necessary primitives</a:t>
            </a:r>
          </a:p>
          <a:p>
            <a:pPr lvl="1" indent="-381000" marL="1371600">
              <a:spcBef>
                <a:spcPts val="0"/>
              </a:spcBef>
              <a:buClr>
                <a:schemeClr val="lt2"/>
              </a:buClr>
              <a:buSzPct val="80000"/>
              <a:buFont typeface="Courier New"/>
              <a:buChar char="o"/>
            </a:pPr>
            <a:r>
              <a:rPr lang="en"/>
              <a:t>Lacking a good mechanism for storing programs (again!)</a:t>
            </a:r>
          </a:p>
        </p:txBody>
      </p:sp>
      <p:sp>
        <p:nvSpPr>
          <p:cNvPr id="113" name="Shape 113"/>
          <p:cNvSpPr txBox="1"/>
          <p:nvPr>
            <p:ph type="title"/>
          </p:nvPr>
        </p:nvSpPr>
        <p:spPr>
          <a:xfrm>
            <a:off y="162403" x="854948"/>
            <a:ext cy="857400" cx="7831799"/>
          </a:xfrm>
          <a:prstGeom prst="rect">
            <a:avLst/>
          </a:prstGeom>
        </p:spPr>
        <p:txBody>
          <a:bodyPr bIns="91425" rIns="91425" lIns="91425" tIns="91425" anchor="b" anchorCtr="0">
            <a:noAutofit/>
          </a:bodyPr>
          <a:lstStyle/>
          <a:p>
            <a:pPr>
              <a:spcBef>
                <a:spcPts val="0"/>
              </a:spcBef>
              <a:buNone/>
            </a:pPr>
            <a:r>
              <a:rPr lang="en"/>
              <a:t>Web Platform Weaknesses</a:t>
            </a:r>
          </a:p>
        </p:txBody>
      </p:sp>
      <p:pic>
        <p:nvPicPr>
          <p:cNvPr id="114" name="Shape 114"/>
          <p:cNvPicPr preferRelativeResize="0"/>
          <p:nvPr/>
        </p:nvPicPr>
        <p:blipFill>
          <a:blip r:embed="rId3"/>
          <a:stretch>
            <a:fillRect/>
          </a:stretch>
        </p:blipFill>
        <p:spPr>
          <a:xfrm>
            <a:off y="4747175" x="8230175"/>
            <a:ext cy="342900" cx="857250"/>
          </a:xfrm>
          <a:prstGeom prst="rect">
            <a:avLst/>
          </a:prstGeom>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trek">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