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0"/>
  </p:notesMasterIdLst>
  <p:handoutMasterIdLst>
    <p:handoutMasterId r:id="rId41"/>
  </p:handoutMasterIdLst>
  <p:sldIdLst>
    <p:sldId id="541" r:id="rId4"/>
    <p:sldId id="517" r:id="rId5"/>
    <p:sldId id="518" r:id="rId6"/>
    <p:sldId id="544" r:id="rId7"/>
    <p:sldId id="484" r:id="rId8"/>
    <p:sldId id="545" r:id="rId9"/>
    <p:sldId id="523" r:id="rId10"/>
    <p:sldId id="480" r:id="rId11"/>
    <p:sldId id="481" r:id="rId12"/>
    <p:sldId id="486" r:id="rId13"/>
    <p:sldId id="487" r:id="rId14"/>
    <p:sldId id="539" r:id="rId15"/>
    <p:sldId id="540" r:id="rId16"/>
    <p:sldId id="530" r:id="rId17"/>
    <p:sldId id="531" r:id="rId18"/>
    <p:sldId id="532" r:id="rId19"/>
    <p:sldId id="533" r:id="rId20"/>
    <p:sldId id="546" r:id="rId21"/>
    <p:sldId id="527" r:id="rId22"/>
    <p:sldId id="524" r:id="rId23"/>
    <p:sldId id="525" r:id="rId24"/>
    <p:sldId id="526" r:id="rId25"/>
    <p:sldId id="535" r:id="rId26"/>
    <p:sldId id="536" r:id="rId27"/>
    <p:sldId id="549" r:id="rId28"/>
    <p:sldId id="553" r:id="rId29"/>
    <p:sldId id="550" r:id="rId30"/>
    <p:sldId id="551" r:id="rId31"/>
    <p:sldId id="552" r:id="rId32"/>
    <p:sldId id="548" r:id="rId33"/>
    <p:sldId id="547" r:id="rId34"/>
    <p:sldId id="515" r:id="rId35"/>
    <p:sldId id="500" r:id="rId36"/>
    <p:sldId id="516" r:id="rId37"/>
    <p:sldId id="554" r:id="rId38"/>
    <p:sldId id="542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Sansone" initials="TS" lastIdx="11" clrIdx="0"/>
  <p:cmAuthor id="1" name="Myshkin Retman" initials="M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699" autoAdjust="0"/>
  </p:normalViewPr>
  <p:slideViewPr>
    <p:cSldViewPr snapToGrid="0" snapToObjects="1">
      <p:cViewPr varScale="1">
        <p:scale>
          <a:sx n="140" d="100"/>
          <a:sy n="140" d="100"/>
        </p:scale>
        <p:origin x="-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-39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EF2A5-7E28-6C42-80F7-09EE08AC2ED2}" type="datetimeFigureOut">
              <a:rPr lang="en-US" smtClean="0"/>
              <a:pPr/>
              <a:t>6/13/14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53135-FA28-7C44-89BD-9B5015135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63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147B9E-0567-D645-8863-7BFEADEBF8E9}" type="datetimeFigureOut">
              <a:rPr lang="en-US" smtClean="0"/>
              <a:pPr/>
              <a:t>6/13/14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6CF2E-AEFD-654E-900A-F5D4DE52F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53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CF2E-AEFD-654E-900A-F5D4DE52FBA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CF2E-AEFD-654E-900A-F5D4DE52FBA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ge_b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190067"/>
            <a:ext cx="9144000" cy="319088"/>
          </a:xfrm>
        </p:spPr>
        <p:txBody>
          <a:bodyPr/>
          <a:lstStyle>
            <a:lvl1pPr algn="ctr">
              <a:defRPr i="1">
                <a:solidFill>
                  <a:srgbClr val="272727"/>
                </a:solidFill>
                <a:latin typeface="Times New Roman"/>
                <a:cs typeface="Times New Roman"/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ge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 userDrawn="1"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4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190067"/>
            <a:ext cx="9144000" cy="319088"/>
          </a:xfrm>
        </p:spPr>
        <p:txBody>
          <a:bodyPr/>
          <a:lstStyle>
            <a:lvl1pPr algn="ctr">
              <a:defRPr i="1">
                <a:solidFill>
                  <a:srgbClr val="272727"/>
                </a:solidFill>
                <a:latin typeface="Times New Roman"/>
                <a:cs typeface="Times New Roman"/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ge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 userDrawn="1"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0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190067"/>
            <a:ext cx="9144000" cy="319088"/>
          </a:xfrm>
        </p:spPr>
        <p:txBody>
          <a:bodyPr/>
          <a:lstStyle>
            <a:lvl1pPr algn="ctr">
              <a:defRPr i="1">
                <a:solidFill>
                  <a:srgbClr val="272727"/>
                </a:solidFill>
                <a:latin typeface="Times New Roman"/>
                <a:cs typeface="Times New Roman"/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ge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 userDrawn="1"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190067"/>
            <a:ext cx="9144000" cy="319088"/>
          </a:xfrm>
        </p:spPr>
        <p:txBody>
          <a:bodyPr/>
          <a:lstStyle>
            <a:lvl1pPr algn="ctr">
              <a:defRPr i="1">
                <a:solidFill>
                  <a:srgbClr val="272727"/>
                </a:solidFill>
                <a:latin typeface="Times New Roman"/>
                <a:cs typeface="Times New Roman"/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ge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 userDrawn="1"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190067"/>
            <a:ext cx="9144000" cy="319088"/>
          </a:xfrm>
        </p:spPr>
        <p:txBody>
          <a:bodyPr/>
          <a:lstStyle>
            <a:lvl1pPr algn="ctr">
              <a:defRPr i="1">
                <a:solidFill>
                  <a:srgbClr val="272727"/>
                </a:solidFill>
                <a:latin typeface="Times New Roman"/>
                <a:cs typeface="Times New Roman"/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ge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 userDrawn="1"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190067"/>
            <a:ext cx="9144000" cy="319088"/>
          </a:xfrm>
        </p:spPr>
        <p:txBody>
          <a:bodyPr/>
          <a:lstStyle>
            <a:lvl1pPr algn="ctr">
              <a:defRPr i="1">
                <a:solidFill>
                  <a:srgbClr val="272727"/>
                </a:solidFill>
                <a:latin typeface="Times New Roman"/>
                <a:cs typeface="Times New Roman"/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ge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 userDrawn="1"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tech.gilt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ech.gilt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tech.gilt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cove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376"/>
            <a:ext cx="1664208" cy="160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2627376"/>
            <a:ext cx="645022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Learned Scaling Gilt</a:t>
            </a:r>
          </a:p>
          <a:p>
            <a:endParaRPr lang="en-US" sz="2400" b="1" dirty="0" smtClean="0">
              <a:solidFill>
                <a:schemeClr val="accent3"/>
              </a:solidFill>
              <a:latin typeface="Helvetica"/>
              <a:cs typeface="Helvetica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QCon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 New York 2014</a:t>
            </a:r>
          </a:p>
          <a:p>
            <a:endParaRPr lang="en-US" sz="2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400" b="1" spc="100" dirty="0">
                <a:solidFill>
                  <a:schemeClr val="accent4"/>
                </a:solidFill>
                <a:latin typeface="Helvetica"/>
                <a:cs typeface="Helvetica"/>
              </a:rPr>
              <a:t>Michael Bryzek</a:t>
            </a: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</a:rPr>
              <a:t>CTO &amp; Co-Founder Gilt</a:t>
            </a:r>
          </a:p>
          <a:p>
            <a:endParaRPr lang="en-US" sz="2400" spc="100" dirty="0" smtClean="0">
              <a:solidFill>
                <a:schemeClr val="accent4"/>
              </a:solidFill>
              <a:latin typeface="Helvetica"/>
              <a:cs typeface="Helvetica"/>
              <a:hlinkClick r:id=""/>
            </a:endParaRPr>
          </a:p>
          <a:p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  <a:hlinkClick r:id=""/>
              </a:rPr>
              <a:t>michael@gilt.com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</a:rPr>
              <a:t> / @</a:t>
            </a:r>
            <a:r>
              <a:rPr lang="en-US" sz="2400" spc="100" dirty="0" err="1" smtClean="0">
                <a:solidFill>
                  <a:schemeClr val="accent4"/>
                </a:solidFill>
                <a:latin typeface="Helvetica"/>
                <a:cs typeface="Helvetica"/>
              </a:rPr>
              <a:t>mbryzek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  <a:hlinkClick r:id="rId4"/>
              </a:rPr>
              <a:t>http://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  <a:hlinkClick r:id="rId4"/>
              </a:rPr>
              <a:t>tech.gilt.com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</a:rPr>
              <a:t> / @</a:t>
            </a:r>
            <a:r>
              <a:rPr lang="en-US" sz="2400" spc="100" dirty="0" err="1" smtClean="0">
                <a:solidFill>
                  <a:schemeClr val="accent4"/>
                </a:solidFill>
                <a:latin typeface="Helvetica"/>
                <a:cs typeface="Helvetica"/>
              </a:rPr>
              <a:t>gilttech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787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0169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Risk</a:t>
            </a:r>
          </a:p>
          <a:p>
            <a:r>
              <a:rPr lang="en-US" sz="3000" b="1" dirty="0">
                <a:solidFill>
                  <a:srgbClr val="373734"/>
                </a:solidFill>
                <a:latin typeface="Helvetica"/>
                <a:cs typeface="Helvetica"/>
              </a:rPr>
              <a:t>	</a:t>
            </a:r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Starting to slow down</a:t>
            </a:r>
          </a:p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	Communication / coordination important</a:t>
            </a:r>
          </a:p>
          <a:p>
            <a:endParaRPr lang="en-US" sz="3000" b="1" dirty="0" smtClean="0">
              <a:solidFill>
                <a:srgbClr val="373734"/>
              </a:solidFill>
              <a:latin typeface="Helvetica"/>
              <a:cs typeface="Helvetica"/>
            </a:endParaRPr>
          </a:p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Productivity</a:t>
            </a:r>
          </a:p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	Partition major systems</a:t>
            </a:r>
          </a:p>
        </p:txBody>
      </p:sp>
      <p:sp>
        <p:nvSpPr>
          <p:cNvPr id="5" name="TextBox 4"/>
          <p:cNvSpPr txBox="1"/>
          <p:nvPr/>
        </p:nvSpPr>
        <p:spPr>
          <a:xfrm rot="4197726">
            <a:off x="111251" y="5371942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Startup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5306" y="5044634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4197726">
            <a:off x="1970289" y="5259124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E6E25"/>
                </a:solidFill>
              </a:rPr>
              <a:t>15 People</a:t>
            </a:r>
            <a:endParaRPr lang="en-US" b="1" dirty="0">
              <a:solidFill>
                <a:srgbClr val="AE6E25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94344" y="4931816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4197726">
            <a:off x="3578773" y="5259125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80 People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2828" y="4931817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4197726">
            <a:off x="5059124" y="5269055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Dunbar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83179" y="4941747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4197726">
            <a:off x="7634338" y="5382831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Big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900664" y="4931818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inus 1"/>
          <p:cNvSpPr/>
          <p:nvPr/>
        </p:nvSpPr>
        <p:spPr>
          <a:xfrm>
            <a:off x="-941377" y="5357188"/>
            <a:ext cx="11003439" cy="1500812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15 People</a:t>
            </a:r>
          </a:p>
        </p:txBody>
      </p:sp>
    </p:spTree>
    <p:extLst>
      <p:ext uri="{BB962C8B-B14F-4D97-AF65-F5344CB8AC3E}">
        <p14:creationId xmlns:p14="http://schemas.microsoft.com/office/powerpoint/2010/main" val="181613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0169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Risk</a:t>
            </a:r>
          </a:p>
          <a:p>
            <a:r>
              <a:rPr lang="en-US" sz="3000" b="1" dirty="0">
                <a:solidFill>
                  <a:srgbClr val="373734"/>
                </a:solidFill>
                <a:latin typeface="Helvetica"/>
                <a:cs typeface="Helvetica"/>
              </a:rPr>
              <a:t>	</a:t>
            </a:r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Productivity down / Tech debt arrives</a:t>
            </a:r>
          </a:p>
          <a:p>
            <a:r>
              <a:rPr lang="en-US" sz="3000" b="1" dirty="0">
                <a:solidFill>
                  <a:srgbClr val="373734"/>
                </a:solidFill>
                <a:latin typeface="Helvetica"/>
                <a:cs typeface="Helvetica"/>
              </a:rPr>
              <a:t>	</a:t>
            </a:r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Mistakes costly</a:t>
            </a:r>
            <a:endParaRPr lang="en-US" sz="3000" b="1" dirty="0">
              <a:solidFill>
                <a:srgbClr val="373734"/>
              </a:solidFill>
              <a:latin typeface="Helvetica"/>
              <a:cs typeface="Helvetica"/>
            </a:endParaRPr>
          </a:p>
          <a:p>
            <a:endParaRPr lang="en-US" sz="3000" b="1" dirty="0" smtClean="0">
              <a:solidFill>
                <a:srgbClr val="373734"/>
              </a:solidFill>
              <a:latin typeface="Helvetica"/>
              <a:cs typeface="Helvetica"/>
            </a:endParaRPr>
          </a:p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Productivity</a:t>
            </a:r>
          </a:p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	micro-services</a:t>
            </a:r>
          </a:p>
        </p:txBody>
      </p:sp>
      <p:sp>
        <p:nvSpPr>
          <p:cNvPr id="5" name="TextBox 4"/>
          <p:cNvSpPr txBox="1"/>
          <p:nvPr/>
        </p:nvSpPr>
        <p:spPr>
          <a:xfrm rot="4197726">
            <a:off x="111251" y="5371942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Startup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5306" y="5044634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4197726">
            <a:off x="1970289" y="5259124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 People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94344" y="4931816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4197726">
            <a:off x="3578773" y="5259125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E6E25"/>
                </a:solidFill>
              </a:rPr>
              <a:t>80 People</a:t>
            </a:r>
            <a:endParaRPr lang="en-US" b="1" dirty="0">
              <a:solidFill>
                <a:srgbClr val="AE6E25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2828" y="4931817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4197726">
            <a:off x="5059124" y="5269055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Dunbar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83179" y="4941747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4197726">
            <a:off x="7634338" y="5382831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Big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900664" y="4931818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inus 1"/>
          <p:cNvSpPr/>
          <p:nvPr/>
        </p:nvSpPr>
        <p:spPr>
          <a:xfrm>
            <a:off x="-941377" y="5357188"/>
            <a:ext cx="11003439" cy="1500812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80 People</a:t>
            </a:r>
          </a:p>
        </p:txBody>
      </p:sp>
    </p:spTree>
    <p:extLst>
      <p:ext uri="{BB962C8B-B14F-4D97-AF65-F5344CB8AC3E}">
        <p14:creationId xmlns:p14="http://schemas.microsoft.com/office/powerpoint/2010/main" val="220904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Lots of Small Applications (LOSA)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617" y="1207754"/>
            <a:ext cx="86766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Technology Strategy focused on: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Autonomy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Decentralization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Parallelism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Isolation</a:t>
            </a:r>
          </a:p>
          <a:p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3"/>
                </a:solidFill>
                <a:latin typeface="Helvetica"/>
                <a:cs typeface="Helvetica"/>
              </a:rPr>
              <a:t>Teams and LOSA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07754"/>
            <a:ext cx="86766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Lots of Small Teams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4-10 people / team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Have all “ingredients” to succeed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Deliver across stack for most projects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8 at 12.14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072"/>
            <a:ext cx="9144000" cy="5814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Startup to Dunbar</a:t>
            </a:r>
          </a:p>
        </p:txBody>
      </p:sp>
    </p:spTree>
    <p:extLst>
      <p:ext uri="{BB962C8B-B14F-4D97-AF65-F5344CB8AC3E}">
        <p14:creationId xmlns:p14="http://schemas.microsoft.com/office/powerpoint/2010/main" val="66123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Startup to Dunbar</a:t>
            </a:r>
          </a:p>
        </p:txBody>
      </p:sp>
      <p:pic>
        <p:nvPicPr>
          <p:cNvPr id="3" name="Picture 2" descr="Screen Shot 2014-03-08 at 12.3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8" y="935697"/>
            <a:ext cx="9144000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Theory of Service Evolution</a:t>
            </a:r>
          </a:p>
        </p:txBody>
      </p:sp>
      <p:pic>
        <p:nvPicPr>
          <p:cNvPr id="3" name="Picture 2" descr="Screen Shot 2014-03-08 at 12.4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2" y="1099396"/>
            <a:ext cx="7697685" cy="57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What a Satellite Looks Like</a:t>
            </a:r>
          </a:p>
        </p:txBody>
      </p:sp>
      <p:pic>
        <p:nvPicPr>
          <p:cNvPr id="2" name="Picture 1" descr="Screen Shot 2014-03-08 at 12.4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9144000" cy="3091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51" y="5719070"/>
            <a:ext cx="368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A1913"/>
                </a:solidFill>
              </a:rPr>
              <a:t>Team ownership end to end is critical</a:t>
            </a:r>
            <a:endParaRPr lang="en-US" dirty="0">
              <a:solidFill>
                <a:srgbClr val="1A1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We believe innovation fuels growth.</a:t>
            </a: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Part of our strategy to accelerate innovation</a:t>
            </a: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Is to create truly autonomous teams</a:t>
            </a: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Supported by tooling and </a:t>
            </a:r>
            <a:r>
              <a:rPr lang="en-US" sz="3200" dirty="0" smtClean="0">
                <a:solidFill>
                  <a:schemeClr val="accent4"/>
                </a:solidFill>
              </a:rPr>
              <a:t>process</a:t>
            </a:r>
            <a:endParaRPr lang="en-US" sz="3200" dirty="0" smtClean="0">
              <a:solidFill>
                <a:schemeClr val="accent4"/>
              </a:solidFill>
            </a:endParaRP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to </a:t>
            </a:r>
            <a:r>
              <a:rPr lang="en-US" sz="3200" b="1" dirty="0" smtClean="0">
                <a:solidFill>
                  <a:schemeClr val="accent3"/>
                </a:solidFill>
              </a:rPr>
              <a:t>relentlessly decrease risk</a:t>
            </a:r>
            <a:r>
              <a:rPr lang="en-US" sz="3200" dirty="0" smtClean="0">
                <a:solidFill>
                  <a:schemeClr val="accent4"/>
                </a:solidFill>
              </a:rPr>
              <a:t> of change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Modern Software Deployment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Constantly focused on risk reduction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Foundation of continuous delivery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Incremental rollout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>
                <a:solidFill>
                  <a:schemeClr val="accent4"/>
                </a:solidFill>
              </a:rPr>
              <a:t>F</a:t>
            </a:r>
            <a:r>
              <a:rPr lang="en-US" sz="3200" dirty="0" smtClean="0">
                <a:solidFill>
                  <a:schemeClr val="accent4"/>
                </a:solidFill>
              </a:rPr>
              <a:t>ast rollback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Testing in production, too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Metrics and alerting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  <a:p>
            <a:pPr marL="514350" indent="-51435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8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What is Gilt?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5221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Founded in 2007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World’s best brands and products up to 60% off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New products launch at noon EST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Limited inventory – products constantly sell out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Over 1000 employees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orig-6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5243845" y="5424714"/>
            <a:ext cx="1654832" cy="1221647"/>
          </a:xfrm>
          <a:prstGeom prst="rect">
            <a:avLst/>
          </a:prstGeom>
        </p:spPr>
      </p:pic>
      <p:pic>
        <p:nvPicPr>
          <p:cNvPr id="8" name="Picture 7" descr="ISP215650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459" y="5460998"/>
            <a:ext cx="1677517" cy="1221647"/>
          </a:xfrm>
          <a:prstGeom prst="rect">
            <a:avLst/>
          </a:prstGeom>
        </p:spPr>
      </p:pic>
      <p:pic>
        <p:nvPicPr>
          <p:cNvPr id="9" name="Picture 8" descr="kids1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3696" y="5424714"/>
            <a:ext cx="1437091" cy="1219418"/>
          </a:xfrm>
          <a:prstGeom prst="rect">
            <a:avLst/>
          </a:prstGeom>
        </p:spPr>
      </p:pic>
      <p:pic>
        <p:nvPicPr>
          <p:cNvPr id="10" name="Picture 9" descr="orig-1.jpe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775" y="5424714"/>
            <a:ext cx="1439281" cy="1219418"/>
          </a:xfrm>
          <a:prstGeom prst="rect">
            <a:avLst/>
          </a:prstGeom>
        </p:spPr>
      </p:pic>
      <p:pic>
        <p:nvPicPr>
          <p:cNvPr id="11" name="Picture 10" descr="orig.jpe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15" y="5424714"/>
            <a:ext cx="1420784" cy="12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Risk Reduction - Probability(event)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Testing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Manual or Automated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Prefer automated for long term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Not making changes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accent4"/>
                </a:solidFill>
              </a:rPr>
              <a:t>Peer </a:t>
            </a:r>
            <a:r>
              <a:rPr lang="en-US" sz="3200" dirty="0" smtClean="0">
                <a:solidFill>
                  <a:schemeClr val="accent4"/>
                </a:solidFill>
              </a:rPr>
              <a:t>review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Kaizen</a:t>
            </a:r>
            <a:endParaRPr lang="en-US" sz="3200" dirty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Immutability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Ownership / Pride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46866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Helvetica"/>
                <a:cs typeface="Helvetica"/>
              </a:rPr>
              <a:t>Risk Reduction 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- Cost(event)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Small change sets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AE6E25"/>
                </a:solidFill>
              </a:rPr>
              <a:t>Verification in target environment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AE6E25"/>
                </a:solidFill>
              </a:rPr>
              <a:t>Incremental rollout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AE6E25"/>
                </a:solidFill>
              </a:rPr>
              <a:t>Automated rollout / rollback</a:t>
            </a:r>
          </a:p>
        </p:txBody>
      </p:sp>
    </p:spTree>
    <p:extLst>
      <p:ext uri="{BB962C8B-B14F-4D97-AF65-F5344CB8AC3E}">
        <p14:creationId xmlns:p14="http://schemas.microsoft.com/office/powerpoint/2010/main" val="299609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Helvetica"/>
                <a:cs typeface="Helvetica"/>
              </a:rPr>
              <a:t>Risk Reduction - 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NumOccurs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(event)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AE6E25"/>
                </a:solidFill>
              </a:rPr>
              <a:t>Instant Rollback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Great Monitoring and Alerting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0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Continuous Delivery @ Gilt w/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accent4"/>
                </a:solidFill>
                <a:latin typeface="Consolas"/>
                <a:cs typeface="Consolas"/>
              </a:rPr>
              <a:t>i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onblaster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new 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api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1.2.3</a:t>
            </a:r>
          </a:p>
          <a:p>
            <a:endParaRPr lang="en-US" sz="3000" dirty="0" smtClean="0">
              <a:solidFill>
                <a:schemeClr val="accent4"/>
              </a:solidFill>
              <a:latin typeface="Consolas"/>
              <a:cs typeface="Consolas"/>
            </a:endParaRPr>
          </a:p>
          <a:p>
            <a:r>
              <a:rPr lang="en-US" sz="3000" dirty="0" err="1">
                <a:solidFill>
                  <a:schemeClr val="accent4"/>
                </a:solidFill>
                <a:latin typeface="Consolas"/>
                <a:cs typeface="Consolas"/>
              </a:rPr>
              <a:t>i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onblaster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traffic 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api</a:t>
            </a:r>
            <a:endParaRPr lang="en-US" sz="3000" dirty="0">
              <a:solidFill>
                <a:schemeClr val="accent4"/>
              </a:solidFill>
              <a:latin typeface="Consolas"/>
              <a:cs typeface="Consolas"/>
            </a:endParaRPr>
          </a:p>
          <a:p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  1.2.2  90</a:t>
            </a:r>
          </a:p>
          <a:p>
            <a:r>
              <a:rPr lang="en-US" sz="30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 1.2.3  10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Build </a:t>
            </a:r>
            <a:r>
              <a:rPr lang="en-US" sz="3200" dirty="0" err="1" smtClean="0">
                <a:solidFill>
                  <a:schemeClr val="accent4"/>
                </a:solidFill>
              </a:rPr>
              <a:t>docker</a:t>
            </a:r>
            <a:r>
              <a:rPr lang="en-US" sz="3200" dirty="0" smtClean="0">
                <a:solidFill>
                  <a:schemeClr val="accent4"/>
                </a:solidFill>
              </a:rPr>
              <a:t> container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Create new “stack” of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Run container on each node in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Assign DNS to new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Manage traffic from old to new</a:t>
            </a:r>
          </a:p>
        </p:txBody>
      </p:sp>
    </p:spTree>
    <p:extLst>
      <p:ext uri="{BB962C8B-B14F-4D97-AF65-F5344CB8AC3E}">
        <p14:creationId xmlns:p14="http://schemas.microsoft.com/office/powerpoint/2010/main" val="78116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3"/>
                </a:solidFill>
                <a:latin typeface="Consolas"/>
                <a:cs typeface="Consolas"/>
              </a:rPr>
              <a:t>ionblaster</a:t>
            </a:r>
            <a:r>
              <a:rPr lang="en-US" sz="3200" dirty="0">
                <a:solidFill>
                  <a:schemeClr val="accent3"/>
                </a:solidFill>
                <a:latin typeface="Consolas"/>
                <a:cs typeface="Consolas"/>
              </a:rPr>
              <a:t> new </a:t>
            </a:r>
            <a:r>
              <a:rPr lang="en-US" sz="3200" dirty="0" err="1">
                <a:solidFill>
                  <a:schemeClr val="accent3"/>
                </a:solidFill>
                <a:latin typeface="Consolas"/>
                <a:cs typeface="Consolas"/>
              </a:rPr>
              <a:t>api</a:t>
            </a:r>
            <a:r>
              <a:rPr lang="en-US" sz="3200" dirty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3200" dirty="0" smtClean="0">
                <a:solidFill>
                  <a:schemeClr val="accent3"/>
                </a:solidFill>
                <a:latin typeface="Consolas"/>
                <a:cs typeface="Consolas"/>
              </a:rPr>
              <a:t>0.4.2</a:t>
            </a:r>
            <a:endParaRPr lang="en-US" sz="3200" dirty="0">
              <a:solidFill>
                <a:schemeClr val="accent3"/>
              </a:solidFill>
              <a:latin typeface="Consolas"/>
              <a:cs typeface="Consola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pic>
        <p:nvPicPr>
          <p:cNvPr id="2" name="Picture 1" descr="Screen Shot 2014-06-09 at 2.47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" y="1216629"/>
            <a:ext cx="9144000" cy="53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6270" y="296332"/>
            <a:ext cx="7230530" cy="1143000"/>
          </a:xfrm>
        </p:spPr>
        <p:txBody>
          <a:bodyPr/>
          <a:lstStyle/>
          <a:p>
            <a:r>
              <a:rPr lang="en-US" dirty="0" smtClean="0"/>
              <a:t>What do Smart and Autonomous People Want?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" y="1849120"/>
            <a:ext cx="7467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Authority </a:t>
            </a:r>
            <a:r>
              <a:rPr lang="en-US" sz="2400" dirty="0">
                <a:solidFill>
                  <a:schemeClr val="accent4"/>
                </a:solidFill>
              </a:rPr>
              <a:t>to make project </a:t>
            </a:r>
            <a:r>
              <a:rPr lang="en-US" sz="2400" dirty="0" smtClean="0">
                <a:solidFill>
                  <a:schemeClr val="accent4"/>
                </a:solidFill>
              </a:rPr>
              <a:t>decisions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To build something </a:t>
            </a:r>
            <a:r>
              <a:rPr lang="en-US" sz="2400" dirty="0">
                <a:solidFill>
                  <a:schemeClr val="accent4"/>
                </a:solidFill>
              </a:rPr>
              <a:t>that </a:t>
            </a:r>
            <a:r>
              <a:rPr lang="en-US" sz="2400" dirty="0" smtClean="0">
                <a:solidFill>
                  <a:schemeClr val="accent4"/>
                </a:solidFill>
              </a:rPr>
              <a:t>matters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To impact business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To develop a strong sense of well being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To work with great people (great = better than me</a:t>
            </a:r>
            <a:r>
              <a:rPr lang="en-US" sz="2400" dirty="0" smtClean="0">
                <a:solidFill>
                  <a:schemeClr val="accent4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3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" y="257921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4"/>
                </a:solidFill>
              </a:rPr>
              <a:t>	</a:t>
            </a:r>
            <a:r>
              <a:rPr lang="en-US" sz="4800" dirty="0" smtClean="0">
                <a:solidFill>
                  <a:schemeClr val="accent3"/>
                </a:solidFill>
              </a:rPr>
              <a:t>					</a:t>
            </a:r>
            <a:r>
              <a:rPr lang="en-US" sz="4800" b="1" dirty="0" smtClean="0">
                <a:solidFill>
                  <a:schemeClr val="accent3"/>
                </a:solidFill>
              </a:rPr>
              <a:t>Trust</a:t>
            </a:r>
            <a:endParaRPr lang="en-US" sz="4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7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6270" y="296332"/>
            <a:ext cx="7230530" cy="1143000"/>
          </a:xfrm>
        </p:spPr>
        <p:txBody>
          <a:bodyPr/>
          <a:lstStyle/>
          <a:p>
            <a:r>
              <a:rPr lang="en-US" dirty="0" smtClean="0"/>
              <a:t>Policies Matter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849120"/>
            <a:ext cx="7467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Each and every documented policy / approval is a source of friction and erodes trust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Let’s look at some common examples</a:t>
            </a:r>
          </a:p>
        </p:txBody>
      </p:sp>
    </p:spTree>
    <p:extLst>
      <p:ext uri="{BB962C8B-B14F-4D97-AF65-F5344CB8AC3E}">
        <p14:creationId xmlns:p14="http://schemas.microsoft.com/office/powerpoint/2010/main" val="252033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6270" y="296332"/>
            <a:ext cx="7230530" cy="1143000"/>
          </a:xfrm>
        </p:spPr>
        <p:txBody>
          <a:bodyPr/>
          <a:lstStyle/>
          <a:p>
            <a:r>
              <a:rPr lang="en-US" dirty="0" smtClean="0"/>
              <a:t>Travel &amp; Entertainment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84912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Should </a:t>
            </a:r>
            <a:r>
              <a:rPr lang="en-US" sz="2400" dirty="0">
                <a:solidFill>
                  <a:schemeClr val="accent4"/>
                </a:solidFill>
              </a:rPr>
              <a:t>be “Use your judgment. If unsure, ask in advance</a:t>
            </a:r>
            <a:r>
              <a:rPr lang="en-US" sz="2400" dirty="0" smtClean="0">
                <a:solidFill>
                  <a:schemeClr val="accent4"/>
                </a:solidFill>
              </a:rPr>
              <a:t>”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Probably is “You can spent up to $50 per diem”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8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6270" y="296332"/>
            <a:ext cx="7230530" cy="1143000"/>
          </a:xfrm>
        </p:spPr>
        <p:txBody>
          <a:bodyPr/>
          <a:lstStyle/>
          <a:p>
            <a:r>
              <a:rPr lang="en-US" dirty="0" smtClean="0"/>
              <a:t>Who can post to the company blog?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84912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Should </a:t>
            </a:r>
            <a:r>
              <a:rPr lang="en-US" sz="2400" dirty="0">
                <a:solidFill>
                  <a:schemeClr val="accent4"/>
                </a:solidFill>
              </a:rPr>
              <a:t>be </a:t>
            </a:r>
            <a:r>
              <a:rPr lang="en-US" sz="2400" dirty="0" smtClean="0">
                <a:solidFill>
                  <a:schemeClr val="accent4"/>
                </a:solidFill>
              </a:rPr>
              <a:t>“Anybody”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4"/>
                </a:solidFill>
              </a:rPr>
              <a:t>Probably is “Send a draft of your post to xxx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for approval”</a:t>
            </a:r>
          </a:p>
          <a:p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8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Gilt 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Tech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~150 people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Strategy to attract great people and enable them to innovate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Lots of Small Teams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Micro services architecture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 300+ services, ~1000 </a:t>
            </a:r>
            <a:r>
              <a:rPr lang="en-US" sz="3200" dirty="0" err="1" smtClean="0">
                <a:solidFill>
                  <a:schemeClr val="accent4"/>
                </a:solidFill>
              </a:rPr>
              <a:t>git</a:t>
            </a:r>
            <a:r>
              <a:rPr lang="en-US" sz="3200" dirty="0" smtClean="0">
                <a:solidFill>
                  <a:schemeClr val="accent4"/>
                </a:solidFill>
              </a:rPr>
              <a:t> repos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accent4"/>
                </a:solidFill>
              </a:rPr>
              <a:t>Busy days see &gt; 100 production releases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&gt; 10k requests / </a:t>
            </a:r>
            <a:r>
              <a:rPr lang="en-US" sz="3200" dirty="0" smtClean="0">
                <a:solidFill>
                  <a:schemeClr val="accent4"/>
                </a:solidFill>
              </a:rPr>
              <a:t>second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  <a:hlinkClick r:id="rId3"/>
              </a:rPr>
              <a:t>http://tech.gilt.com</a:t>
            </a:r>
            <a:r>
              <a:rPr lang="en-US" sz="3200" dirty="0">
                <a:solidFill>
                  <a:schemeClr val="accent4"/>
                </a:solidFill>
              </a:rPr>
              <a:t>	</a:t>
            </a:r>
            <a:r>
              <a:rPr lang="en-US" sz="3200" dirty="0" smtClean="0">
                <a:solidFill>
                  <a:schemeClr val="accent4"/>
                </a:solidFill>
              </a:rPr>
              <a:t>							</a:t>
            </a:r>
            <a:r>
              <a:rPr lang="en-US" sz="3200" dirty="0" smtClean="0">
                <a:solidFill>
                  <a:srgbClr val="AE6E25"/>
                </a:solidFill>
              </a:rPr>
              <a:t>#</a:t>
            </a:r>
            <a:r>
              <a:rPr lang="en-US" sz="3200" dirty="0" err="1" smtClean="0">
                <a:solidFill>
                  <a:srgbClr val="AE6E25"/>
                </a:solidFill>
              </a:rPr>
              <a:t>gilttech</a:t>
            </a:r>
            <a:endParaRPr lang="en-US" sz="3200" dirty="0" smtClean="0">
              <a:solidFill>
                <a:srgbClr val="AE6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6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6270" y="296332"/>
            <a:ext cx="7230530" cy="1143000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ech.gilt.com</a:t>
            </a:r>
            <a:r>
              <a:rPr lang="en-US" dirty="0" smtClean="0"/>
              <a:t> Policy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84912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We </a:t>
            </a:r>
            <a:r>
              <a:rPr lang="en-US" dirty="0">
                <a:solidFill>
                  <a:schemeClr val="accent4"/>
                </a:solidFill>
              </a:rPr>
              <a:t>have a public-facing Gilt </a:t>
            </a:r>
            <a:r>
              <a:rPr lang="en-US" dirty="0" smtClean="0">
                <a:solidFill>
                  <a:schemeClr val="accent4"/>
                </a:solidFill>
              </a:rPr>
              <a:t>Technology </a:t>
            </a:r>
            <a:r>
              <a:rPr lang="en-US" dirty="0">
                <a:solidFill>
                  <a:schemeClr val="accent4"/>
                </a:solidFill>
              </a:rPr>
              <a:t>blog: http://</a:t>
            </a:r>
            <a:r>
              <a:rPr lang="en-US" dirty="0" err="1">
                <a:solidFill>
                  <a:schemeClr val="accent4"/>
                </a:solidFill>
              </a:rPr>
              <a:t>tech.gilt.com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It is up to YOU to fill it up with the awesome stuff we're working on and doing here.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What you post there is auto syndicated to our </a:t>
            </a:r>
            <a:r>
              <a:rPr lang="en-US" dirty="0" err="1">
                <a:solidFill>
                  <a:schemeClr val="accent4"/>
                </a:solidFill>
              </a:rPr>
              <a:t>gilttech</a:t>
            </a:r>
            <a:r>
              <a:rPr lang="en-US" dirty="0">
                <a:solidFill>
                  <a:schemeClr val="accent4"/>
                </a:solidFill>
              </a:rPr>
              <a:t> twitter account, which you can post to directly. Password=*****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Things to Consider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</a:rPr>
              <a:t>It's often a good idea to ask for a peer review before posting to double check technical accuracy, grammar etc. We've also got a team of </a:t>
            </a:r>
            <a:r>
              <a:rPr lang="en-US" dirty="0" err="1">
                <a:solidFill>
                  <a:schemeClr val="accent4"/>
                </a:solidFill>
              </a:rPr>
              <a:t>wordsmithers</a:t>
            </a:r>
            <a:r>
              <a:rPr lang="en-US" dirty="0">
                <a:solidFill>
                  <a:schemeClr val="accent4"/>
                </a:solidFill>
              </a:rPr>
              <a:t> (see appendix) that have signed up to help you out.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</a:rPr>
              <a:t>If you've got content that you're not sure about e.g. talking about a feature that's not live or a subject that you're not sure is suitable, ask your manager.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</a:t>
            </a:r>
            <a:r>
              <a:rPr lang="en-US" sz="3200" b="1" dirty="0">
                <a:solidFill>
                  <a:schemeClr val="accent3"/>
                </a:solidFill>
                <a:latin typeface="Helvetica"/>
                <a:cs typeface="Helvetica"/>
              </a:rPr>
              <a:t>f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rom Gilt: 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Failure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</a:rPr>
              <a:t>Failure is a mandatory component of </a:t>
            </a:r>
            <a:r>
              <a:rPr lang="en-US" sz="3200" b="1" dirty="0" smtClean="0">
                <a:solidFill>
                  <a:schemeClr val="accent4"/>
                </a:solidFill>
              </a:rPr>
              <a:t>success</a:t>
            </a:r>
            <a:endParaRPr lang="en-US" sz="3200" dirty="0">
              <a:solidFill>
                <a:schemeClr val="accent4"/>
              </a:solidFill>
            </a:endParaRPr>
          </a:p>
          <a:p>
            <a:pPr algn="ctr"/>
            <a:endParaRPr lang="en-US" sz="3200" dirty="0" smtClean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Prevent Recurrence</a:t>
            </a:r>
            <a:endParaRPr lang="en-US" sz="3200" dirty="0">
              <a:solidFill>
                <a:schemeClr val="accent4"/>
              </a:solidFill>
            </a:endParaRP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Reduce Emotion</a:t>
            </a:r>
            <a:endParaRPr lang="en-US" sz="3200" dirty="0">
              <a:solidFill>
                <a:schemeClr val="accent4"/>
              </a:solidFill>
            </a:endParaRPr>
          </a:p>
          <a:p>
            <a:pPr algn="ctr"/>
            <a:endParaRPr lang="en-US" sz="3200" dirty="0" smtClean="0">
              <a:solidFill>
                <a:schemeClr val="accent4"/>
              </a:solidFill>
            </a:endParaRP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Perfect </a:t>
            </a:r>
            <a:r>
              <a:rPr lang="en-US" sz="3200" dirty="0" smtClean="0">
                <a:solidFill>
                  <a:schemeClr val="accent4"/>
                </a:solidFill>
              </a:rPr>
              <a:t>Day</a:t>
            </a:r>
          </a:p>
          <a:p>
            <a:pPr algn="ctr"/>
            <a:endParaRPr lang="en-US" sz="3200" dirty="0" smtClean="0">
              <a:solidFill>
                <a:schemeClr val="accent4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Anti Fragile</a:t>
            </a:r>
            <a:endParaRPr lang="en-US" sz="3200" dirty="0" smtClean="0">
              <a:solidFill>
                <a:schemeClr val="accent4"/>
              </a:solidFill>
            </a:endParaRP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0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33725" y="1332086"/>
            <a:ext cx="4928901" cy="49289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3182" y="86271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from Gilt: 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Stable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10834" y="232374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6000" b="1" dirty="0" smtClean="0">
                <a:solidFill>
                  <a:schemeClr val="accent4"/>
                </a:solidFill>
                <a:latin typeface="Helvetica"/>
                <a:cs typeface="Helvetica"/>
              </a:rPr>
              <a:t>HTTP</a:t>
            </a:r>
          </a:p>
          <a:p>
            <a:pPr lvl="1" algn="ctr"/>
            <a:endParaRPr lang="en-US" sz="6000" b="1" dirty="0" smtClean="0">
              <a:solidFill>
                <a:schemeClr val="accent4"/>
              </a:solidFill>
              <a:latin typeface="Helvetica"/>
              <a:cs typeface="Helvetica"/>
            </a:endParaRPr>
          </a:p>
          <a:p>
            <a:pPr lvl="1" algn="ctr"/>
            <a:r>
              <a:rPr lang="en-US" sz="6000" b="1" dirty="0" smtClean="0">
                <a:solidFill>
                  <a:schemeClr val="accent4"/>
                </a:solidFill>
                <a:latin typeface="Helvetica"/>
                <a:cs typeface="Helvetica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86227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182" y="86271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from Gilt: Immutability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422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Arial"/>
              <a:buChar char="•"/>
            </a:pPr>
            <a:r>
              <a:rPr lang="en-US" sz="2800" b="1" dirty="0" smtClean="0">
                <a:solidFill>
                  <a:schemeClr val="accent4"/>
                </a:solidFill>
                <a:latin typeface="Helvetica"/>
                <a:cs typeface="Helvetica"/>
              </a:rPr>
              <a:t>Infrastructure</a:t>
            </a:r>
          </a:p>
          <a:p>
            <a:pPr marL="1143000" lvl="1" indent="-685800">
              <a:buFont typeface="Arial"/>
              <a:buChar char="•"/>
            </a:pPr>
            <a:r>
              <a:rPr lang="en-US" sz="2800" b="1" dirty="0" smtClean="0">
                <a:solidFill>
                  <a:schemeClr val="accent4"/>
                </a:solidFill>
                <a:latin typeface="Helvetica"/>
                <a:cs typeface="Helvetica"/>
              </a:rPr>
              <a:t>Event Streams</a:t>
            </a:r>
          </a:p>
          <a:p>
            <a:pPr marL="1143000" lvl="1" indent="-685800">
              <a:buFont typeface="Arial"/>
              <a:buChar char="•"/>
            </a:pPr>
            <a:r>
              <a:rPr lang="en-US" sz="2800" b="1" dirty="0">
                <a:solidFill>
                  <a:schemeClr val="accent4"/>
                </a:solidFill>
                <a:latin typeface="Helvetica"/>
                <a:cs typeface="Helvetica"/>
              </a:rPr>
              <a:t>Time Series </a:t>
            </a:r>
            <a:r>
              <a:rPr lang="en-US" sz="2800" b="1" dirty="0" smtClean="0">
                <a:solidFill>
                  <a:schemeClr val="accent4"/>
                </a:solidFill>
                <a:latin typeface="Helvetica"/>
                <a:cs typeface="Helvetica"/>
              </a:rPr>
              <a:t>Databases</a:t>
            </a:r>
          </a:p>
          <a:p>
            <a:pPr marL="1143000" lvl="1" indent="-685800">
              <a:buFont typeface="Arial"/>
              <a:buChar char="•"/>
            </a:pPr>
            <a:r>
              <a:rPr lang="en-US" sz="2800" b="1" dirty="0">
                <a:solidFill>
                  <a:schemeClr val="accent4"/>
                </a:solidFill>
                <a:latin typeface="Helvetica"/>
                <a:cs typeface="Helvetica"/>
              </a:rPr>
              <a:t>Programming </a:t>
            </a:r>
            <a:r>
              <a:rPr lang="en-US" sz="2800" b="1" dirty="0" smtClean="0">
                <a:solidFill>
                  <a:schemeClr val="accent4"/>
                </a:solidFill>
                <a:latin typeface="Helvetica"/>
                <a:cs typeface="Helvetica"/>
              </a:rPr>
              <a:t>Languages</a:t>
            </a:r>
            <a:endParaRPr lang="en-US" sz="2800" b="1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scal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83" y="5421321"/>
            <a:ext cx="3340100" cy="939800"/>
          </a:xfrm>
          <a:prstGeom prst="rect">
            <a:avLst/>
          </a:prstGeom>
        </p:spPr>
      </p:pic>
      <p:pic>
        <p:nvPicPr>
          <p:cNvPr id="9" name="Picture 8" descr="docker-top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874"/>
            <a:ext cx="3269168" cy="1230332"/>
          </a:xfrm>
          <a:prstGeom prst="rect">
            <a:avLst/>
          </a:prstGeom>
        </p:spPr>
      </p:pic>
      <p:pic>
        <p:nvPicPr>
          <p:cNvPr id="4" name="Picture 3" descr="Screen Shot 2014-03-11 at 2.01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7" y="4089507"/>
            <a:ext cx="3540452" cy="640295"/>
          </a:xfrm>
          <a:prstGeom prst="rect">
            <a:avLst/>
          </a:prstGeom>
        </p:spPr>
      </p:pic>
      <p:pic>
        <p:nvPicPr>
          <p:cNvPr id="5" name="Picture 4" descr="influxdb-light-24p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58" y="4089507"/>
            <a:ext cx="2260535" cy="5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9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182" y="86271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from Gilt: Interfaces Matter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4224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 smtClean="0">
                <a:solidFill>
                  <a:schemeClr val="accent4"/>
                </a:solidFill>
                <a:latin typeface="Helvetica"/>
                <a:cs typeface="Helvetica"/>
              </a:rPr>
              <a:t>HTTP + REST + JSON</a:t>
            </a:r>
          </a:p>
          <a:p>
            <a:pPr lvl="1"/>
            <a:endParaRPr lang="en-US" sz="3200" b="1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lvl="1"/>
            <a:r>
              <a:rPr lang="en-US" sz="3200" b="1" dirty="0" smtClean="0">
                <a:solidFill>
                  <a:schemeClr val="accent4"/>
                </a:solidFill>
                <a:latin typeface="Helvetica"/>
                <a:cs typeface="Helvetica"/>
              </a:rPr>
              <a:t>Software as a Service</a:t>
            </a:r>
          </a:p>
          <a:p>
            <a:pPr lvl="1"/>
            <a:endParaRPr lang="en-US" sz="3200" b="1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lvl="1"/>
            <a:r>
              <a:rPr lang="en-US" sz="3200" b="1" dirty="0" smtClean="0">
                <a:solidFill>
                  <a:schemeClr val="accent4"/>
                </a:solidFill>
                <a:latin typeface="Helvetica"/>
                <a:cs typeface="Helvetica"/>
              </a:rPr>
              <a:t>Open Source Model</a:t>
            </a:r>
          </a:p>
          <a:p>
            <a:pPr lvl="1"/>
            <a:endParaRPr lang="en-US" sz="3200" b="1" dirty="0" smtClean="0">
              <a:solidFill>
                <a:schemeClr val="accent4"/>
              </a:solidFill>
              <a:latin typeface="Helvetica"/>
              <a:cs typeface="Helvetica"/>
            </a:endParaRPr>
          </a:p>
          <a:p>
            <a:pPr lvl="1" algn="ctr"/>
            <a:r>
              <a:rPr lang="en-US" sz="3200" b="1" dirty="0" smtClean="0">
                <a:solidFill>
                  <a:schemeClr val="accent4"/>
                </a:solidFill>
                <a:latin typeface="Helvetica"/>
                <a:cs typeface="Helvetica"/>
              </a:rPr>
              <a:t>http://</a:t>
            </a:r>
            <a:r>
              <a:rPr lang="en-US" sz="3200" b="1" dirty="0" err="1" smtClean="0">
                <a:solidFill>
                  <a:schemeClr val="accent4"/>
                </a:solidFill>
                <a:latin typeface="Helvetica"/>
                <a:cs typeface="Helvetica"/>
              </a:rPr>
              <a:t>www.apidoc.me</a:t>
            </a:r>
            <a:endParaRPr lang="en-US" sz="3200" b="1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lvl="1" algn="ctr"/>
            <a:endParaRPr lang="en-US" sz="3200" b="1" i="1" dirty="0" smtClean="0">
              <a:solidFill>
                <a:schemeClr val="accent4"/>
              </a:solidFill>
              <a:latin typeface="Helvetica"/>
              <a:cs typeface="Helvetica"/>
            </a:endParaRPr>
          </a:p>
          <a:p>
            <a:pPr lvl="1" algn="ctr"/>
            <a:endParaRPr lang="en-US" sz="3200" b="1" i="1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961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" y="1060638"/>
            <a:ext cx="7467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accent3"/>
                </a:solidFill>
              </a:rPr>
              <a:t>Tools and Process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accent3"/>
                </a:solidFill>
              </a:rPr>
              <a:t>F</a:t>
            </a:r>
            <a:r>
              <a:rPr lang="en-US" sz="4800" b="1" dirty="0" smtClean="0">
                <a:solidFill>
                  <a:schemeClr val="accent3"/>
                </a:solidFill>
              </a:rPr>
              <a:t>ocus on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accent3"/>
                </a:solidFill>
              </a:rPr>
              <a:t>Creating a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accent3"/>
                </a:solidFill>
              </a:rPr>
              <a:t>Culture of Trust</a:t>
            </a:r>
          </a:p>
        </p:txBody>
      </p:sp>
    </p:spTree>
    <p:extLst>
      <p:ext uri="{BB962C8B-B14F-4D97-AF65-F5344CB8AC3E}">
        <p14:creationId xmlns:p14="http://schemas.microsoft.com/office/powerpoint/2010/main" val="216434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cove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376"/>
            <a:ext cx="1664208" cy="160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2627376"/>
            <a:ext cx="645022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Thank You</a:t>
            </a:r>
          </a:p>
          <a:p>
            <a:endParaRPr lang="en-US" sz="2400" b="1" dirty="0" smtClean="0">
              <a:solidFill>
                <a:schemeClr val="accent3"/>
              </a:solidFill>
              <a:latin typeface="Helvetica"/>
              <a:cs typeface="Helvetica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QCon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 New York 2014</a:t>
            </a:r>
          </a:p>
          <a:p>
            <a:endParaRPr lang="en-US" sz="2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400" b="1" spc="100" dirty="0">
                <a:solidFill>
                  <a:schemeClr val="accent4"/>
                </a:solidFill>
                <a:latin typeface="Helvetica"/>
                <a:cs typeface="Helvetica"/>
              </a:rPr>
              <a:t>Michael Bryzek</a:t>
            </a: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</a:rPr>
              <a:t>CTO &amp; Co-Founder Gilt</a:t>
            </a:r>
          </a:p>
          <a:p>
            <a:endParaRPr lang="en-US" sz="2400" spc="100" dirty="0" smtClean="0">
              <a:solidFill>
                <a:schemeClr val="accent4"/>
              </a:solidFill>
              <a:latin typeface="Helvetica"/>
              <a:cs typeface="Helvetica"/>
              <a:hlinkClick r:id=""/>
            </a:endParaRPr>
          </a:p>
          <a:p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  <a:hlinkClick r:id=""/>
              </a:rPr>
              <a:t>michael@gilt.com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</a:rPr>
              <a:t> / @</a:t>
            </a:r>
            <a:r>
              <a:rPr lang="en-US" sz="2400" spc="100" dirty="0" err="1" smtClean="0">
                <a:solidFill>
                  <a:schemeClr val="accent4"/>
                </a:solidFill>
                <a:latin typeface="Helvetica"/>
                <a:cs typeface="Helvetica"/>
              </a:rPr>
              <a:t>mbryzek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  <a:hlinkClick r:id="rId4"/>
              </a:rPr>
              <a:t>http://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  <a:hlinkClick r:id="rId4"/>
              </a:rPr>
              <a:t>tech.gilt.com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</a:rPr>
              <a:t> / @</a:t>
            </a:r>
            <a:r>
              <a:rPr lang="en-US" sz="2400" spc="100" dirty="0" err="1" smtClean="0">
                <a:solidFill>
                  <a:schemeClr val="accent4"/>
                </a:solidFill>
                <a:latin typeface="Helvetica"/>
                <a:cs typeface="Helvetica"/>
              </a:rPr>
              <a:t>gilttech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160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7312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Innovate Faster</a:t>
            </a:r>
          </a:p>
          <a:p>
            <a:pPr algn="ctr"/>
            <a:endParaRPr lang="en-US" sz="6000" b="1" dirty="0">
              <a:solidFill>
                <a:schemeClr val="accent3"/>
              </a:solidFill>
              <a:latin typeface="Helvetica"/>
              <a:cs typeface="Helvetica"/>
            </a:endParaRPr>
          </a:p>
          <a:p>
            <a:pPr algn="ctr"/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Even As </a:t>
            </a:r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You Grow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182" y="86271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Culture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275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e-Fast-and-Break-Thing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07" y="861412"/>
            <a:ext cx="4588494" cy="55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65342"/>
            <a:ext cx="9144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Move Fast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with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Minimal Risk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182" y="86271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What that Actually Means</a:t>
            </a:r>
          </a:p>
        </p:txBody>
      </p:sp>
    </p:spTree>
    <p:extLst>
      <p:ext uri="{BB962C8B-B14F-4D97-AF65-F5344CB8AC3E}">
        <p14:creationId xmlns:p14="http://schemas.microsoft.com/office/powerpoint/2010/main" val="21711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Defining Risk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chemeClr val="accent4"/>
                </a:solidFill>
              </a:rPr>
              <a:t>	Probability (event)</a:t>
            </a:r>
          </a:p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chemeClr val="accent4"/>
                </a:solidFill>
              </a:rPr>
              <a:t>	* Cost(event)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chemeClr val="accent4"/>
                </a:solidFill>
              </a:rPr>
              <a:t>	</a:t>
            </a:r>
            <a:r>
              <a:rPr lang="en-US" sz="4200" b="1" dirty="0" smtClean="0">
                <a:solidFill>
                  <a:schemeClr val="accent4"/>
                </a:solidFill>
              </a:rPr>
              <a:t>* Number of occurrences</a:t>
            </a:r>
          </a:p>
          <a:p>
            <a:pPr>
              <a:lnSpc>
                <a:spcPct val="150000"/>
              </a:lnSpc>
            </a:pPr>
            <a:endParaRPr lang="en-US" sz="4200" b="1" dirty="0" smtClean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200" b="1" i="1" dirty="0" smtClean="0">
                <a:solidFill>
                  <a:srgbClr val="AE6E25"/>
                </a:solidFill>
              </a:rPr>
              <a:t>There is a risk to doing nothing</a:t>
            </a:r>
          </a:p>
        </p:txBody>
      </p:sp>
    </p:spTree>
    <p:extLst>
      <p:ext uri="{BB962C8B-B14F-4D97-AF65-F5344CB8AC3E}">
        <p14:creationId xmlns:p14="http://schemas.microsoft.com/office/powerpoint/2010/main" val="37872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731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Timing is critical</a:t>
            </a:r>
          </a:p>
        </p:txBody>
      </p:sp>
      <p:sp>
        <p:nvSpPr>
          <p:cNvPr id="5" name="TextBox 4"/>
          <p:cNvSpPr txBox="1"/>
          <p:nvPr/>
        </p:nvSpPr>
        <p:spPr>
          <a:xfrm rot="4197726">
            <a:off x="168980" y="5495647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Startup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3035" y="5168339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4197726">
            <a:off x="2028018" y="5382829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&lt;5 Teams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52073" y="5055521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4197726">
            <a:off x="3636502" y="5382830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10 Teams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0557" y="5055522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4197726">
            <a:off x="5116853" y="5392760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Dunbar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40908" y="5065452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4197726">
            <a:off x="7477645" y="5382831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Big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801700" y="5055523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inus 1"/>
          <p:cNvSpPr/>
          <p:nvPr/>
        </p:nvSpPr>
        <p:spPr>
          <a:xfrm>
            <a:off x="-941377" y="5357188"/>
            <a:ext cx="11003439" cy="1500812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5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0169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Risk</a:t>
            </a:r>
          </a:p>
          <a:p>
            <a:r>
              <a:rPr lang="en-US" sz="3000" b="1" dirty="0">
                <a:solidFill>
                  <a:srgbClr val="373734"/>
                </a:solidFill>
                <a:latin typeface="Helvetica"/>
                <a:cs typeface="Helvetica"/>
              </a:rPr>
              <a:t>	</a:t>
            </a:r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Product fails =&gt; Time to Market</a:t>
            </a:r>
            <a:endParaRPr lang="en-US" sz="3000" b="1" dirty="0">
              <a:solidFill>
                <a:srgbClr val="373734"/>
              </a:solidFill>
              <a:latin typeface="Helvetica"/>
              <a:cs typeface="Helvetica"/>
            </a:endParaRPr>
          </a:p>
          <a:p>
            <a:endParaRPr lang="en-US" sz="3000" b="1" dirty="0" smtClean="0">
              <a:solidFill>
                <a:srgbClr val="373734"/>
              </a:solidFill>
              <a:latin typeface="Helvetica"/>
              <a:cs typeface="Helvetica"/>
            </a:endParaRPr>
          </a:p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Productivity</a:t>
            </a:r>
          </a:p>
          <a:p>
            <a:r>
              <a:rPr lang="en-US" sz="3000" b="1" dirty="0" smtClean="0">
                <a:solidFill>
                  <a:srgbClr val="373734"/>
                </a:solidFill>
                <a:latin typeface="Helvetica"/>
                <a:cs typeface="Helvetica"/>
              </a:rPr>
              <a:t>	Tiny team; just works*</a:t>
            </a:r>
          </a:p>
        </p:txBody>
      </p:sp>
      <p:sp>
        <p:nvSpPr>
          <p:cNvPr id="5" name="TextBox 4"/>
          <p:cNvSpPr txBox="1"/>
          <p:nvPr/>
        </p:nvSpPr>
        <p:spPr>
          <a:xfrm rot="4197726">
            <a:off x="111251" y="5371942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Startup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5306" y="5044634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4197726">
            <a:off x="1970289" y="5259124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 People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94344" y="4931816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4197726">
            <a:off x="3578773" y="5259125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80 People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2828" y="4931817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4197726">
            <a:off x="5059124" y="5269055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Dunbar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83179" y="4941747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4197726">
            <a:off x="7634338" y="5382831"/>
            <a:ext cx="13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Big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900664" y="4931818"/>
            <a:ext cx="363807" cy="10516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inus 1"/>
          <p:cNvSpPr/>
          <p:nvPr/>
        </p:nvSpPr>
        <p:spPr>
          <a:xfrm>
            <a:off x="-941377" y="5357188"/>
            <a:ext cx="11003439" cy="1500812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105986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FFFFFE"/>
      </a:dk1>
      <a:lt1>
        <a:srgbClr val="D6D6CD"/>
      </a:lt1>
      <a:dk2>
        <a:srgbClr val="E6E5DD"/>
      </a:dk2>
      <a:lt2>
        <a:srgbClr val="838585"/>
      </a:lt2>
      <a:accent1>
        <a:srgbClr val="D6D6CD"/>
      </a:accent1>
      <a:accent2>
        <a:srgbClr val="E6E5DD"/>
      </a:accent2>
      <a:accent3>
        <a:srgbClr val="AE6E25"/>
      </a:accent3>
      <a:accent4>
        <a:srgbClr val="373734"/>
      </a:accent4>
      <a:accent5>
        <a:srgbClr val="595B57"/>
      </a:accent5>
      <a:accent6>
        <a:srgbClr val="86868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3">
      <a:dk1>
        <a:srgbClr val="FFFFFE"/>
      </a:dk1>
      <a:lt1>
        <a:srgbClr val="D6D6CD"/>
      </a:lt1>
      <a:dk2>
        <a:srgbClr val="E6E5DD"/>
      </a:dk2>
      <a:lt2>
        <a:srgbClr val="838585"/>
      </a:lt2>
      <a:accent1>
        <a:srgbClr val="D6D6CD"/>
      </a:accent1>
      <a:accent2>
        <a:srgbClr val="E6E5DD"/>
      </a:accent2>
      <a:accent3>
        <a:srgbClr val="B97421"/>
      </a:accent3>
      <a:accent4>
        <a:srgbClr val="373734"/>
      </a:accent4>
      <a:accent5>
        <a:srgbClr val="595B57"/>
      </a:accent5>
      <a:accent6>
        <a:srgbClr val="86868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22218</TotalTime>
  <Words>792</Words>
  <Application>Microsoft Macintosh PowerPoint</Application>
  <PresentationFormat>On-screen Show (4:3)</PresentationFormat>
  <Paragraphs>242</Paragraphs>
  <Slides>36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Smart and Autonomous People Want?</vt:lpstr>
      <vt:lpstr>PowerPoint Presentation</vt:lpstr>
      <vt:lpstr>Policies Matter</vt:lpstr>
      <vt:lpstr>Travel &amp; Entertainment</vt:lpstr>
      <vt:lpstr>Who can post to the company blog?</vt:lpstr>
      <vt:lpstr>tech.gilt.com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Gilt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Albrecht</dc:creator>
  <cp:lastModifiedBy>Michael Bryzek</cp:lastModifiedBy>
  <cp:revision>1166</cp:revision>
  <cp:lastPrinted>2011-02-03T16:51:04Z</cp:lastPrinted>
  <dcterms:created xsi:type="dcterms:W3CDTF">2013-10-27T17:49:22Z</dcterms:created>
  <dcterms:modified xsi:type="dcterms:W3CDTF">2014-06-13T20:20:20Z</dcterms:modified>
</cp:coreProperties>
</file>