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55" r:id="rId2"/>
    <p:sldMasterId id="2147483778" r:id="rId3"/>
    <p:sldMasterId id="2147483791" r:id="rId4"/>
    <p:sldMasterId id="2147483798" r:id="rId5"/>
    <p:sldMasterId id="2147483811" r:id="rId6"/>
    <p:sldMasterId id="2147483820" r:id="rId7"/>
    <p:sldMasterId id="2147483822" r:id="rId8"/>
    <p:sldMasterId id="2147483834" r:id="rId9"/>
  </p:sldMasterIdLst>
  <p:notesMasterIdLst>
    <p:notesMasterId r:id="rId71"/>
  </p:notesMasterIdLst>
  <p:sldIdLst>
    <p:sldId id="589" r:id="rId10"/>
    <p:sldId id="590" r:id="rId11"/>
    <p:sldId id="601" r:id="rId12"/>
    <p:sldId id="602" r:id="rId13"/>
    <p:sldId id="591" r:id="rId14"/>
    <p:sldId id="484" r:id="rId15"/>
    <p:sldId id="437" r:id="rId16"/>
    <p:sldId id="525" r:id="rId17"/>
    <p:sldId id="522" r:id="rId18"/>
    <p:sldId id="526" r:id="rId19"/>
    <p:sldId id="527" r:id="rId20"/>
    <p:sldId id="528" r:id="rId21"/>
    <p:sldId id="600" r:id="rId22"/>
    <p:sldId id="595" r:id="rId23"/>
    <p:sldId id="523" r:id="rId24"/>
    <p:sldId id="385" r:id="rId25"/>
    <p:sldId id="556" r:id="rId26"/>
    <p:sldId id="574" r:id="rId27"/>
    <p:sldId id="563" r:id="rId28"/>
    <p:sldId id="566" r:id="rId29"/>
    <p:sldId id="567" r:id="rId30"/>
    <p:sldId id="599" r:id="rId31"/>
    <p:sldId id="570" r:id="rId32"/>
    <p:sldId id="575" r:id="rId33"/>
    <p:sldId id="577" r:id="rId34"/>
    <p:sldId id="582" r:id="rId35"/>
    <p:sldId id="584" r:id="rId36"/>
    <p:sldId id="586" r:id="rId37"/>
    <p:sldId id="597" r:id="rId38"/>
    <p:sldId id="598" r:id="rId39"/>
    <p:sldId id="543" r:id="rId40"/>
    <p:sldId id="465" r:id="rId41"/>
    <p:sldId id="520" r:id="rId42"/>
    <p:sldId id="517" r:id="rId43"/>
    <p:sldId id="518" r:id="rId44"/>
    <p:sldId id="519" r:id="rId45"/>
    <p:sldId id="470" r:id="rId46"/>
    <p:sldId id="524" r:id="rId47"/>
    <p:sldId id="440" r:id="rId48"/>
    <p:sldId id="553" r:id="rId49"/>
    <p:sldId id="501" r:id="rId50"/>
    <p:sldId id="502" r:id="rId51"/>
    <p:sldId id="503" r:id="rId52"/>
    <p:sldId id="504" r:id="rId53"/>
    <p:sldId id="505" r:id="rId54"/>
    <p:sldId id="506" r:id="rId55"/>
    <p:sldId id="507" r:id="rId56"/>
    <p:sldId id="508" r:id="rId57"/>
    <p:sldId id="509" r:id="rId58"/>
    <p:sldId id="510" r:id="rId59"/>
    <p:sldId id="511" r:id="rId60"/>
    <p:sldId id="512" r:id="rId61"/>
    <p:sldId id="513" r:id="rId62"/>
    <p:sldId id="514" r:id="rId63"/>
    <p:sldId id="515" r:id="rId64"/>
    <p:sldId id="516" r:id="rId65"/>
    <p:sldId id="592" r:id="rId66"/>
    <p:sldId id="593" r:id="rId67"/>
    <p:sldId id="594" r:id="rId68"/>
    <p:sldId id="535" r:id="rId69"/>
    <p:sldId id="493"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944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9" autoAdjust="0"/>
    <p:restoredTop sz="92960" autoAdjust="0"/>
  </p:normalViewPr>
  <p:slideViewPr>
    <p:cSldViewPr>
      <p:cViewPr>
        <p:scale>
          <a:sx n="100" d="100"/>
          <a:sy n="100" d="100"/>
        </p:scale>
        <p:origin x="-1086"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Brian\My%20Documents\evaluation\bid%20optimization\bid%20strategy%20report%2012_2%2012_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aejin%20In\Documents\My%20Dropbox\Work%20-%20TJ\Ad-hoc%20(Research)\Growth%20in%20Fraud\growth%20in%20frau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titelman:Documents:IncreaseFor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CR Index</c:v>
          </c:tx>
          <c:invertIfNegative val="0"/>
          <c:cat>
            <c:strRef>
              <c:f>kdd!$Y$7:$Y$8</c:f>
              <c:strCache>
                <c:ptCount val="2"/>
                <c:pt idx="0">
                  <c:v>Strat 1</c:v>
                </c:pt>
                <c:pt idx="1">
                  <c:v>Strat 2</c:v>
                </c:pt>
              </c:strCache>
            </c:strRef>
          </c:cat>
          <c:val>
            <c:numRef>
              <c:f>kdd!$V$7:$V$8</c:f>
              <c:numCache>
                <c:formatCode>0.00</c:formatCode>
                <c:ptCount val="2"/>
                <c:pt idx="0">
                  <c:v>1.1594002298785029</c:v>
                </c:pt>
                <c:pt idx="1">
                  <c:v>1.3344774786220668</c:v>
                </c:pt>
              </c:numCache>
            </c:numRef>
          </c:val>
        </c:ser>
        <c:ser>
          <c:idx val="1"/>
          <c:order val="1"/>
          <c:tx>
            <c:v>CPM Index</c:v>
          </c:tx>
          <c:invertIfNegative val="0"/>
          <c:val>
            <c:numRef>
              <c:f>kdd!$W$7:$W$8</c:f>
              <c:numCache>
                <c:formatCode>0.00</c:formatCode>
                <c:ptCount val="2"/>
                <c:pt idx="0">
                  <c:v>1.0094400513538111</c:v>
                </c:pt>
                <c:pt idx="1">
                  <c:v>1.1061456304871224</c:v>
                </c:pt>
              </c:numCache>
            </c:numRef>
          </c:val>
        </c:ser>
        <c:ser>
          <c:idx val="2"/>
          <c:order val="2"/>
          <c:tx>
            <c:v>CPA Index</c:v>
          </c:tx>
          <c:invertIfNegative val="0"/>
          <c:val>
            <c:numRef>
              <c:f>kdd!$Q$7:$Q$8</c:f>
              <c:numCache>
                <c:formatCode>0.00</c:formatCode>
                <c:ptCount val="2"/>
                <c:pt idx="0">
                  <c:v>0.91777861159738072</c:v>
                </c:pt>
                <c:pt idx="1">
                  <c:v>0.85253756995695529</c:v>
                </c:pt>
              </c:numCache>
            </c:numRef>
          </c:val>
        </c:ser>
        <c:dLbls>
          <c:showLegendKey val="0"/>
          <c:showVal val="0"/>
          <c:showCatName val="0"/>
          <c:showSerName val="0"/>
          <c:showPercent val="0"/>
          <c:showBubbleSize val="0"/>
        </c:dLbls>
        <c:gapWidth val="150"/>
        <c:axId val="81454208"/>
        <c:axId val="81455744"/>
      </c:barChart>
      <c:catAx>
        <c:axId val="81454208"/>
        <c:scaling>
          <c:orientation val="minMax"/>
        </c:scaling>
        <c:delete val="0"/>
        <c:axPos val="b"/>
        <c:numFmt formatCode="General" sourceLinked="1"/>
        <c:majorTickMark val="out"/>
        <c:minorTickMark val="none"/>
        <c:tickLblPos val="nextTo"/>
        <c:txPr>
          <a:bodyPr/>
          <a:lstStyle/>
          <a:p>
            <a:pPr>
              <a:defRPr sz="1600"/>
            </a:pPr>
            <a:endParaRPr lang="en-US"/>
          </a:p>
        </c:txPr>
        <c:crossAx val="81455744"/>
        <c:crosses val="autoZero"/>
        <c:auto val="1"/>
        <c:lblAlgn val="ctr"/>
        <c:lblOffset val="100"/>
        <c:noMultiLvlLbl val="0"/>
      </c:catAx>
      <c:valAx>
        <c:axId val="81455744"/>
        <c:scaling>
          <c:orientation val="minMax"/>
          <c:min val="0.5"/>
        </c:scaling>
        <c:delete val="0"/>
        <c:axPos val="l"/>
        <c:numFmt formatCode="0.00" sourceLinked="1"/>
        <c:majorTickMark val="out"/>
        <c:minorTickMark val="none"/>
        <c:tickLblPos val="nextTo"/>
        <c:crossAx val="81454208"/>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SUMCL_MEDIANLIFT </c:v>
                </c:pt>
              </c:strCache>
            </c:strRef>
          </c:tx>
          <c:spPr>
            <a:ln w="76200" cmpd="sng"/>
          </c:spPr>
          <c:marker>
            <c:symbol val="none"/>
          </c:marker>
          <c:cat>
            <c:numRef>
              <c:f>Sheet1!$A$2:$A$29</c:f>
              <c:numCache>
                <c:formatCode>m/d/yy</c:formatCode>
                <c:ptCount val="28"/>
                <c:pt idx="0">
                  <c:v>39559</c:v>
                </c:pt>
                <c:pt idx="1">
                  <c:v>39560</c:v>
                </c:pt>
                <c:pt idx="2">
                  <c:v>39561</c:v>
                </c:pt>
                <c:pt idx="3">
                  <c:v>39562</c:v>
                </c:pt>
                <c:pt idx="4">
                  <c:v>39563</c:v>
                </c:pt>
                <c:pt idx="5">
                  <c:v>39564</c:v>
                </c:pt>
                <c:pt idx="6">
                  <c:v>39565</c:v>
                </c:pt>
                <c:pt idx="7">
                  <c:v>39566</c:v>
                </c:pt>
                <c:pt idx="8">
                  <c:v>39567</c:v>
                </c:pt>
                <c:pt idx="9">
                  <c:v>39568</c:v>
                </c:pt>
                <c:pt idx="10">
                  <c:v>39569</c:v>
                </c:pt>
                <c:pt idx="11">
                  <c:v>39570</c:v>
                </c:pt>
                <c:pt idx="12">
                  <c:v>39571</c:v>
                </c:pt>
                <c:pt idx="13">
                  <c:v>39572</c:v>
                </c:pt>
                <c:pt idx="14">
                  <c:v>39573</c:v>
                </c:pt>
                <c:pt idx="15">
                  <c:v>39574</c:v>
                </c:pt>
                <c:pt idx="16">
                  <c:v>39575</c:v>
                </c:pt>
                <c:pt idx="17">
                  <c:v>39576</c:v>
                </c:pt>
                <c:pt idx="18">
                  <c:v>39577</c:v>
                </c:pt>
                <c:pt idx="19">
                  <c:v>39578</c:v>
                </c:pt>
                <c:pt idx="20">
                  <c:v>39579</c:v>
                </c:pt>
                <c:pt idx="21">
                  <c:v>39580</c:v>
                </c:pt>
                <c:pt idx="22">
                  <c:v>39581</c:v>
                </c:pt>
                <c:pt idx="23">
                  <c:v>39582</c:v>
                </c:pt>
                <c:pt idx="24">
                  <c:v>39583</c:v>
                </c:pt>
                <c:pt idx="25">
                  <c:v>39584</c:v>
                </c:pt>
                <c:pt idx="26">
                  <c:v>39586</c:v>
                </c:pt>
                <c:pt idx="27">
                  <c:v>39587</c:v>
                </c:pt>
              </c:numCache>
            </c:numRef>
          </c:cat>
          <c:val>
            <c:numRef>
              <c:f>Sheet1!$B$2:$B$29</c:f>
              <c:numCache>
                <c:formatCode>General</c:formatCode>
                <c:ptCount val="28"/>
                <c:pt idx="0">
                  <c:v>7.1099999999999994</c:v>
                </c:pt>
                <c:pt idx="1">
                  <c:v>7.13</c:v>
                </c:pt>
                <c:pt idx="2">
                  <c:v>6.99</c:v>
                </c:pt>
                <c:pt idx="3">
                  <c:v>6.0350000000000001</c:v>
                </c:pt>
                <c:pt idx="4">
                  <c:v>7.9550000000000001</c:v>
                </c:pt>
                <c:pt idx="5">
                  <c:v>6.28</c:v>
                </c:pt>
                <c:pt idx="6">
                  <c:v>7.85</c:v>
                </c:pt>
                <c:pt idx="7">
                  <c:v>6.8649999999999842</c:v>
                </c:pt>
                <c:pt idx="8">
                  <c:v>6.29</c:v>
                </c:pt>
                <c:pt idx="9">
                  <c:v>8.7399999999999984</c:v>
                </c:pt>
                <c:pt idx="10">
                  <c:v>7.95</c:v>
                </c:pt>
                <c:pt idx="11">
                  <c:v>8.5299999999999994</c:v>
                </c:pt>
                <c:pt idx="12">
                  <c:v>8.65</c:v>
                </c:pt>
                <c:pt idx="13">
                  <c:v>8.2850000000000001</c:v>
                </c:pt>
                <c:pt idx="14">
                  <c:v>8.94</c:v>
                </c:pt>
                <c:pt idx="15">
                  <c:v>10.925000000000001</c:v>
                </c:pt>
                <c:pt idx="16">
                  <c:v>10.63</c:v>
                </c:pt>
                <c:pt idx="17">
                  <c:v>12.25</c:v>
                </c:pt>
                <c:pt idx="18">
                  <c:v>12.08</c:v>
                </c:pt>
                <c:pt idx="19">
                  <c:v>12.66</c:v>
                </c:pt>
                <c:pt idx="20">
                  <c:v>15.61</c:v>
                </c:pt>
                <c:pt idx="21">
                  <c:v>14.53</c:v>
                </c:pt>
                <c:pt idx="22">
                  <c:v>13.1</c:v>
                </c:pt>
                <c:pt idx="23">
                  <c:v>14.085000000000001</c:v>
                </c:pt>
                <c:pt idx="24">
                  <c:v>11.74</c:v>
                </c:pt>
                <c:pt idx="25">
                  <c:v>12.35</c:v>
                </c:pt>
                <c:pt idx="26">
                  <c:v>16.55</c:v>
                </c:pt>
                <c:pt idx="27">
                  <c:v>16.39</c:v>
                </c:pt>
              </c:numCache>
            </c:numRef>
          </c:val>
          <c:smooth val="0"/>
        </c:ser>
        <c:dLbls>
          <c:showLegendKey val="0"/>
          <c:showVal val="0"/>
          <c:showCatName val="0"/>
          <c:showSerName val="0"/>
          <c:showPercent val="0"/>
          <c:showBubbleSize val="0"/>
        </c:dLbls>
        <c:marker val="1"/>
        <c:smooth val="0"/>
        <c:axId val="81560704"/>
        <c:axId val="81562240"/>
      </c:lineChart>
      <c:dateAx>
        <c:axId val="81560704"/>
        <c:scaling>
          <c:orientation val="minMax"/>
          <c:max val="39587"/>
          <c:min val="39559"/>
        </c:scaling>
        <c:delete val="1"/>
        <c:axPos val="b"/>
        <c:numFmt formatCode="m/d/yy" sourceLinked="1"/>
        <c:majorTickMark val="out"/>
        <c:minorTickMark val="none"/>
        <c:tickLblPos val="nextTo"/>
        <c:crossAx val="81562240"/>
        <c:crosses val="autoZero"/>
        <c:auto val="1"/>
        <c:lblOffset val="100"/>
        <c:baseTimeUnit val="days"/>
        <c:majorUnit val="7"/>
        <c:majorTimeUnit val="days"/>
        <c:minorUnit val="1"/>
        <c:minorTimeUnit val="days"/>
      </c:dateAx>
      <c:valAx>
        <c:axId val="81562240"/>
        <c:scaling>
          <c:orientation val="minMax"/>
        </c:scaling>
        <c:delete val="1"/>
        <c:axPos val="l"/>
        <c:majorGridlines/>
        <c:numFmt formatCode="General" sourceLinked="1"/>
        <c:majorTickMark val="out"/>
        <c:minorTickMark val="none"/>
        <c:tickLblPos val="nextTo"/>
        <c:crossAx val="81560704"/>
        <c:crossesAt val="39559"/>
        <c:crossBetween val="between"/>
      </c:valAx>
      <c:spPr>
        <a:ln>
          <a:solidFill>
            <a:schemeClr val="tx1"/>
          </a:solidFill>
        </a:ln>
      </c:spPr>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view3D>
      <c:rotX val="70"/>
      <c:rotY val="140"/>
      <c:rAngAx val="0"/>
      <c:perspective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legend>
      <c:legendPos val="l"/>
      <c:layou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SUMCL_MEDIANLIFT </c:v>
                </c:pt>
              </c:strCache>
            </c:strRef>
          </c:tx>
          <c:spPr>
            <a:ln w="76200" cmpd="sng"/>
          </c:spPr>
          <c:marker>
            <c:symbol val="none"/>
          </c:marker>
          <c:cat>
            <c:numRef>
              <c:f>Sheet1!$A$2:$A$29</c:f>
              <c:numCache>
                <c:formatCode>m/d/yy</c:formatCode>
                <c:ptCount val="28"/>
                <c:pt idx="0">
                  <c:v>39559</c:v>
                </c:pt>
                <c:pt idx="1">
                  <c:v>39560</c:v>
                </c:pt>
                <c:pt idx="2">
                  <c:v>39561</c:v>
                </c:pt>
                <c:pt idx="3">
                  <c:v>39562</c:v>
                </c:pt>
                <c:pt idx="4">
                  <c:v>39563</c:v>
                </c:pt>
                <c:pt idx="5">
                  <c:v>39564</c:v>
                </c:pt>
                <c:pt idx="6">
                  <c:v>39565</c:v>
                </c:pt>
                <c:pt idx="7">
                  <c:v>39566</c:v>
                </c:pt>
                <c:pt idx="8">
                  <c:v>39567</c:v>
                </c:pt>
                <c:pt idx="9">
                  <c:v>39568</c:v>
                </c:pt>
                <c:pt idx="10">
                  <c:v>39569</c:v>
                </c:pt>
                <c:pt idx="11">
                  <c:v>39570</c:v>
                </c:pt>
                <c:pt idx="12">
                  <c:v>39571</c:v>
                </c:pt>
                <c:pt idx="13">
                  <c:v>39572</c:v>
                </c:pt>
                <c:pt idx="14">
                  <c:v>39573</c:v>
                </c:pt>
                <c:pt idx="15">
                  <c:v>39574</c:v>
                </c:pt>
                <c:pt idx="16">
                  <c:v>39575</c:v>
                </c:pt>
                <c:pt idx="17">
                  <c:v>39576</c:v>
                </c:pt>
                <c:pt idx="18">
                  <c:v>39577</c:v>
                </c:pt>
                <c:pt idx="19">
                  <c:v>39578</c:v>
                </c:pt>
                <c:pt idx="20">
                  <c:v>39579</c:v>
                </c:pt>
                <c:pt idx="21">
                  <c:v>39580</c:v>
                </c:pt>
                <c:pt idx="22">
                  <c:v>39581</c:v>
                </c:pt>
                <c:pt idx="23">
                  <c:v>39582</c:v>
                </c:pt>
                <c:pt idx="24">
                  <c:v>39583</c:v>
                </c:pt>
                <c:pt idx="25">
                  <c:v>39584</c:v>
                </c:pt>
                <c:pt idx="26">
                  <c:v>39586</c:v>
                </c:pt>
                <c:pt idx="27">
                  <c:v>39587</c:v>
                </c:pt>
              </c:numCache>
            </c:numRef>
          </c:cat>
          <c:val>
            <c:numRef>
              <c:f>Sheet1!$B$2:$B$29</c:f>
              <c:numCache>
                <c:formatCode>General</c:formatCode>
                <c:ptCount val="28"/>
                <c:pt idx="0">
                  <c:v>7.1099999999999994</c:v>
                </c:pt>
                <c:pt idx="1">
                  <c:v>7.13</c:v>
                </c:pt>
                <c:pt idx="2">
                  <c:v>6.99</c:v>
                </c:pt>
                <c:pt idx="3">
                  <c:v>6.0350000000000001</c:v>
                </c:pt>
                <c:pt idx="4">
                  <c:v>7.9550000000000001</c:v>
                </c:pt>
                <c:pt idx="5">
                  <c:v>6.28</c:v>
                </c:pt>
                <c:pt idx="6">
                  <c:v>7.85</c:v>
                </c:pt>
                <c:pt idx="7">
                  <c:v>6.8649999999999842</c:v>
                </c:pt>
                <c:pt idx="8">
                  <c:v>6.29</c:v>
                </c:pt>
                <c:pt idx="9">
                  <c:v>8.7399999999999984</c:v>
                </c:pt>
                <c:pt idx="10">
                  <c:v>7.95</c:v>
                </c:pt>
                <c:pt idx="11">
                  <c:v>8.5299999999999994</c:v>
                </c:pt>
                <c:pt idx="12">
                  <c:v>8.65</c:v>
                </c:pt>
                <c:pt idx="13">
                  <c:v>8.2850000000000001</c:v>
                </c:pt>
                <c:pt idx="14">
                  <c:v>8.94</c:v>
                </c:pt>
                <c:pt idx="15">
                  <c:v>10.925000000000001</c:v>
                </c:pt>
                <c:pt idx="16">
                  <c:v>10.63</c:v>
                </c:pt>
                <c:pt idx="17">
                  <c:v>12.25</c:v>
                </c:pt>
                <c:pt idx="18">
                  <c:v>12.08</c:v>
                </c:pt>
                <c:pt idx="19">
                  <c:v>12.66</c:v>
                </c:pt>
                <c:pt idx="20">
                  <c:v>15.61</c:v>
                </c:pt>
                <c:pt idx="21">
                  <c:v>14.53</c:v>
                </c:pt>
                <c:pt idx="22">
                  <c:v>13.1</c:v>
                </c:pt>
                <c:pt idx="23">
                  <c:v>14.085000000000001</c:v>
                </c:pt>
                <c:pt idx="24">
                  <c:v>11.74</c:v>
                </c:pt>
                <c:pt idx="25">
                  <c:v>12.35</c:v>
                </c:pt>
                <c:pt idx="26">
                  <c:v>16.55</c:v>
                </c:pt>
                <c:pt idx="27">
                  <c:v>16.39</c:v>
                </c:pt>
              </c:numCache>
            </c:numRef>
          </c:val>
          <c:smooth val="0"/>
        </c:ser>
        <c:dLbls>
          <c:showLegendKey val="0"/>
          <c:showVal val="0"/>
          <c:showCatName val="0"/>
          <c:showSerName val="0"/>
          <c:showPercent val="0"/>
          <c:showBubbleSize val="0"/>
        </c:dLbls>
        <c:marker val="1"/>
        <c:smooth val="0"/>
        <c:axId val="83474304"/>
        <c:axId val="83475840"/>
      </c:lineChart>
      <c:dateAx>
        <c:axId val="83474304"/>
        <c:scaling>
          <c:orientation val="minMax"/>
          <c:max val="39587"/>
          <c:min val="39559"/>
        </c:scaling>
        <c:delete val="1"/>
        <c:axPos val="b"/>
        <c:numFmt formatCode="m/d/yy" sourceLinked="1"/>
        <c:majorTickMark val="out"/>
        <c:minorTickMark val="none"/>
        <c:tickLblPos val="nextTo"/>
        <c:crossAx val="83475840"/>
        <c:crosses val="autoZero"/>
        <c:auto val="1"/>
        <c:lblOffset val="100"/>
        <c:baseTimeUnit val="days"/>
        <c:majorUnit val="7"/>
        <c:majorTimeUnit val="days"/>
        <c:minorUnit val="1"/>
        <c:minorTimeUnit val="days"/>
      </c:dateAx>
      <c:valAx>
        <c:axId val="83475840"/>
        <c:scaling>
          <c:orientation val="minMax"/>
        </c:scaling>
        <c:delete val="1"/>
        <c:axPos val="l"/>
        <c:majorGridlines/>
        <c:numFmt formatCode="General" sourceLinked="1"/>
        <c:majorTickMark val="out"/>
        <c:minorTickMark val="none"/>
        <c:tickLblPos val="nextTo"/>
        <c:crossAx val="83474304"/>
        <c:crossesAt val="39559"/>
        <c:crossBetween val="between"/>
      </c:valAx>
      <c:spPr>
        <a:ln>
          <a:solidFill>
            <a:schemeClr val="tx1"/>
          </a:solidFill>
        </a:ln>
      </c:spPr>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166384690468099E-2"/>
          <c:w val="1"/>
          <c:h val="0.90366723061906395"/>
        </c:manualLayout>
      </c:layout>
      <c:lineChart>
        <c:grouping val="stacked"/>
        <c:varyColors val="0"/>
        <c:ser>
          <c:idx val="0"/>
          <c:order val="0"/>
          <c:tx>
            <c:strRef>
              <c:f>Sheet1!$B$1</c:f>
              <c:strCache>
                <c:ptCount val="1"/>
                <c:pt idx="0">
                  <c:v>SUMCL_MEDIANLIFT </c:v>
                </c:pt>
              </c:strCache>
            </c:strRef>
          </c:tx>
          <c:spPr>
            <a:ln w="76200" cmpd="sng"/>
          </c:spPr>
          <c:marker>
            <c:symbol val="none"/>
          </c:marker>
          <c:cat>
            <c:numRef>
              <c:f>Sheet1!$A$2:$A$44</c:f>
              <c:numCache>
                <c:formatCode>m/d/yy</c:formatCode>
                <c:ptCount val="43"/>
                <c:pt idx="0">
                  <c:v>39559</c:v>
                </c:pt>
                <c:pt idx="1">
                  <c:v>39560</c:v>
                </c:pt>
                <c:pt idx="2">
                  <c:v>39561</c:v>
                </c:pt>
                <c:pt idx="3">
                  <c:v>39562</c:v>
                </c:pt>
                <c:pt idx="4">
                  <c:v>39563</c:v>
                </c:pt>
                <c:pt idx="5">
                  <c:v>39564</c:v>
                </c:pt>
                <c:pt idx="6">
                  <c:v>39565</c:v>
                </c:pt>
                <c:pt idx="7">
                  <c:v>39566</c:v>
                </c:pt>
                <c:pt idx="8">
                  <c:v>39567</c:v>
                </c:pt>
                <c:pt idx="9">
                  <c:v>39568</c:v>
                </c:pt>
                <c:pt idx="10">
                  <c:v>39569</c:v>
                </c:pt>
                <c:pt idx="11">
                  <c:v>39570</c:v>
                </c:pt>
                <c:pt idx="12">
                  <c:v>39571</c:v>
                </c:pt>
                <c:pt idx="13">
                  <c:v>39572</c:v>
                </c:pt>
                <c:pt idx="14">
                  <c:v>39573</c:v>
                </c:pt>
                <c:pt idx="15">
                  <c:v>39574</c:v>
                </c:pt>
                <c:pt idx="16">
                  <c:v>39575</c:v>
                </c:pt>
                <c:pt idx="17">
                  <c:v>39576</c:v>
                </c:pt>
                <c:pt idx="18">
                  <c:v>39577</c:v>
                </c:pt>
                <c:pt idx="19">
                  <c:v>39578</c:v>
                </c:pt>
                <c:pt idx="20">
                  <c:v>39579</c:v>
                </c:pt>
                <c:pt idx="21">
                  <c:v>39580</c:v>
                </c:pt>
                <c:pt idx="22">
                  <c:v>39581</c:v>
                </c:pt>
                <c:pt idx="23">
                  <c:v>39582</c:v>
                </c:pt>
                <c:pt idx="24">
                  <c:v>39583</c:v>
                </c:pt>
                <c:pt idx="25">
                  <c:v>39584</c:v>
                </c:pt>
                <c:pt idx="26">
                  <c:v>39586</c:v>
                </c:pt>
                <c:pt idx="27">
                  <c:v>39587</c:v>
                </c:pt>
                <c:pt idx="28">
                  <c:v>39588</c:v>
                </c:pt>
                <c:pt idx="29">
                  <c:v>39589</c:v>
                </c:pt>
                <c:pt idx="30">
                  <c:v>39590</c:v>
                </c:pt>
                <c:pt idx="31">
                  <c:v>39593</c:v>
                </c:pt>
                <c:pt idx="32">
                  <c:v>39595</c:v>
                </c:pt>
                <c:pt idx="33">
                  <c:v>39596</c:v>
                </c:pt>
                <c:pt idx="34">
                  <c:v>39597</c:v>
                </c:pt>
                <c:pt idx="35">
                  <c:v>39598</c:v>
                </c:pt>
                <c:pt idx="36">
                  <c:v>39599</c:v>
                </c:pt>
                <c:pt idx="37">
                  <c:v>39600</c:v>
                </c:pt>
                <c:pt idx="38">
                  <c:v>39601</c:v>
                </c:pt>
                <c:pt idx="39">
                  <c:v>39602</c:v>
                </c:pt>
                <c:pt idx="40">
                  <c:v>39603</c:v>
                </c:pt>
                <c:pt idx="41">
                  <c:v>39604</c:v>
                </c:pt>
                <c:pt idx="42">
                  <c:v>39605</c:v>
                </c:pt>
              </c:numCache>
            </c:numRef>
          </c:cat>
          <c:val>
            <c:numRef>
              <c:f>Sheet1!$B$2:$B$44</c:f>
              <c:numCache>
                <c:formatCode>General</c:formatCode>
                <c:ptCount val="43"/>
                <c:pt idx="0">
                  <c:v>7.1099999999999994</c:v>
                </c:pt>
                <c:pt idx="1">
                  <c:v>7.13</c:v>
                </c:pt>
                <c:pt idx="2">
                  <c:v>6.99</c:v>
                </c:pt>
                <c:pt idx="3">
                  <c:v>6.0350000000000001</c:v>
                </c:pt>
                <c:pt idx="4">
                  <c:v>7.9550000000000001</c:v>
                </c:pt>
                <c:pt idx="5">
                  <c:v>6.28</c:v>
                </c:pt>
                <c:pt idx="6">
                  <c:v>7.85</c:v>
                </c:pt>
                <c:pt idx="7">
                  <c:v>6.8649999999999949</c:v>
                </c:pt>
                <c:pt idx="8">
                  <c:v>6.29</c:v>
                </c:pt>
                <c:pt idx="9">
                  <c:v>8.74</c:v>
                </c:pt>
                <c:pt idx="10">
                  <c:v>7.95</c:v>
                </c:pt>
                <c:pt idx="11">
                  <c:v>8.5300000000000011</c:v>
                </c:pt>
                <c:pt idx="12">
                  <c:v>8.65</c:v>
                </c:pt>
                <c:pt idx="13">
                  <c:v>8.2850000000000001</c:v>
                </c:pt>
                <c:pt idx="14">
                  <c:v>8.94</c:v>
                </c:pt>
                <c:pt idx="15">
                  <c:v>10.925000000000001</c:v>
                </c:pt>
                <c:pt idx="16">
                  <c:v>10.63</c:v>
                </c:pt>
                <c:pt idx="17">
                  <c:v>12.25</c:v>
                </c:pt>
                <c:pt idx="18">
                  <c:v>12.08</c:v>
                </c:pt>
                <c:pt idx="19">
                  <c:v>12.66</c:v>
                </c:pt>
                <c:pt idx="20">
                  <c:v>15.61</c:v>
                </c:pt>
                <c:pt idx="21">
                  <c:v>14.53</c:v>
                </c:pt>
                <c:pt idx="22">
                  <c:v>13.1</c:v>
                </c:pt>
                <c:pt idx="23">
                  <c:v>14.085000000000001</c:v>
                </c:pt>
                <c:pt idx="24">
                  <c:v>11.74</c:v>
                </c:pt>
                <c:pt idx="25">
                  <c:v>12.35</c:v>
                </c:pt>
                <c:pt idx="26">
                  <c:v>16.55</c:v>
                </c:pt>
                <c:pt idx="27">
                  <c:v>16.39</c:v>
                </c:pt>
                <c:pt idx="28">
                  <c:v>13.37</c:v>
                </c:pt>
                <c:pt idx="29">
                  <c:v>15.64</c:v>
                </c:pt>
                <c:pt idx="30">
                  <c:v>15.13</c:v>
                </c:pt>
                <c:pt idx="31">
                  <c:v>11.89</c:v>
                </c:pt>
                <c:pt idx="32">
                  <c:v>10.08</c:v>
                </c:pt>
                <c:pt idx="33">
                  <c:v>10.31</c:v>
                </c:pt>
                <c:pt idx="34">
                  <c:v>9.3650000000000002</c:v>
                </c:pt>
                <c:pt idx="35">
                  <c:v>10.384</c:v>
                </c:pt>
                <c:pt idx="36">
                  <c:v>9.3340000000000014</c:v>
                </c:pt>
                <c:pt idx="37">
                  <c:v>8.8335000000000008</c:v>
                </c:pt>
                <c:pt idx="38">
                  <c:v>8.9830000000000005</c:v>
                </c:pt>
                <c:pt idx="39">
                  <c:v>9</c:v>
                </c:pt>
                <c:pt idx="40">
                  <c:v>8.8530000000000051</c:v>
                </c:pt>
                <c:pt idx="41">
                  <c:v>9.4</c:v>
                </c:pt>
                <c:pt idx="42">
                  <c:v>9.1</c:v>
                </c:pt>
              </c:numCache>
            </c:numRef>
          </c:val>
          <c:smooth val="0"/>
        </c:ser>
        <c:dLbls>
          <c:showLegendKey val="0"/>
          <c:showVal val="0"/>
          <c:showCatName val="0"/>
          <c:showSerName val="0"/>
          <c:showPercent val="0"/>
          <c:showBubbleSize val="0"/>
        </c:dLbls>
        <c:marker val="1"/>
        <c:smooth val="0"/>
        <c:axId val="83540224"/>
        <c:axId val="83542016"/>
      </c:lineChart>
      <c:dateAx>
        <c:axId val="83540224"/>
        <c:scaling>
          <c:orientation val="minMax"/>
          <c:min val="39559"/>
        </c:scaling>
        <c:delete val="1"/>
        <c:axPos val="b"/>
        <c:numFmt formatCode="m/d/yy" sourceLinked="1"/>
        <c:majorTickMark val="out"/>
        <c:minorTickMark val="none"/>
        <c:tickLblPos val="nextTo"/>
        <c:crossAx val="83542016"/>
        <c:crosses val="autoZero"/>
        <c:auto val="1"/>
        <c:lblOffset val="100"/>
        <c:baseTimeUnit val="days"/>
        <c:majorUnit val="7"/>
        <c:majorTimeUnit val="days"/>
        <c:minorUnit val="1"/>
        <c:minorTimeUnit val="days"/>
      </c:dateAx>
      <c:valAx>
        <c:axId val="83542016"/>
        <c:scaling>
          <c:orientation val="minMax"/>
        </c:scaling>
        <c:delete val="1"/>
        <c:axPos val="l"/>
        <c:majorGridlines/>
        <c:numFmt formatCode="General" sourceLinked="1"/>
        <c:majorTickMark val="out"/>
        <c:minorTickMark val="none"/>
        <c:tickLblPos val="nextTo"/>
        <c:crossAx val="83540224"/>
        <c:crossesAt val="39559"/>
        <c:crossBetween val="between"/>
      </c:valAx>
      <c:spPr>
        <a:ln>
          <a:solidFill>
            <a:schemeClr val="tx1"/>
          </a:solidFill>
        </a:ln>
      </c:spPr>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7604D0F-70DF-4536-800F-4EDA98A4E912}" type="datetimeFigureOut">
              <a:rPr lang="en-US"/>
              <a:pPr>
                <a:defRPr/>
              </a:pPr>
              <a:t>6/12/2014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18786D2-758E-448E-83F1-F1578BA3D83C}" type="slidenum">
              <a:rPr lang="en-US"/>
              <a:pPr>
                <a:defRPr/>
              </a:pPr>
              <a:t>‹#›</a:t>
            </a:fld>
            <a:endParaRPr lang="en-US"/>
          </a:p>
        </p:txBody>
      </p:sp>
    </p:spTree>
    <p:extLst>
      <p:ext uri="{BB962C8B-B14F-4D97-AF65-F5344CB8AC3E}">
        <p14:creationId xmlns:p14="http://schemas.microsoft.com/office/powerpoint/2010/main" val="25572697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Claudia’s keynote</a:t>
            </a:r>
            <a:endParaRPr lang="en-US" baseline="0" dirty="0" smtClean="0"/>
          </a:p>
          <a:p>
            <a:pPr marL="171450" indent="-171450">
              <a:buFont typeface="Arial"/>
              <a:buChar char="•"/>
            </a:pPr>
            <a:r>
              <a:rPr lang="en-US" baseline="0" dirty="0" smtClean="0"/>
              <a:t>predict online conversions on a brand’s website</a:t>
            </a:r>
          </a:p>
          <a:p>
            <a:pPr marL="171450" indent="-171450">
              <a:buFont typeface="Arial"/>
              <a:buChar char="•"/>
            </a:pPr>
            <a:r>
              <a:rPr lang="en-US" baseline="0" dirty="0" smtClean="0"/>
              <a:t>Claudia claimed </a:t>
            </a:r>
          </a:p>
          <a:p>
            <a:pPr marL="171450" indent="-171450">
              <a:buFont typeface="Arial"/>
              <a:buChar char="•"/>
            </a:pPr>
            <a:r>
              <a:rPr lang="en-US" baseline="0" dirty="0" smtClean="0"/>
              <a:t>Makes predicting internet purchases look easy</a:t>
            </a:r>
            <a:endParaRPr lang="en-US" dirty="0"/>
          </a:p>
        </p:txBody>
      </p:sp>
      <p:sp>
        <p:nvSpPr>
          <p:cNvPr id="4" name="Slide Number Placeholder 3"/>
          <p:cNvSpPr>
            <a:spLocks noGrp="1"/>
          </p:cNvSpPr>
          <p:nvPr>
            <p:ph type="sldNum" sz="quarter" idx="10"/>
          </p:nvPr>
        </p:nvSpPr>
        <p:spPr/>
        <p:txBody>
          <a:bodyPr/>
          <a:lstStyle/>
          <a:p>
            <a:fld id="{95621592-26FA-9D43-8895-2402002166C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7414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6423AA-C00F-43C2-8C2C-300FAF76E942}" type="slidenum">
              <a:rPr lang="en-US" smtClean="0"/>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Assessing the impact</a:t>
            </a:r>
            <a:r>
              <a:rPr lang="en-US" baseline="0" dirty="0" smtClean="0"/>
              <a:t> of the advertising it is clear that in these cases it is more advantageous to show advertisements to new prospects.</a:t>
            </a:r>
          </a:p>
          <a:p>
            <a:endParaRPr lang="en-US" baseline="0" dirty="0" smtClean="0"/>
          </a:p>
          <a:p>
            <a:r>
              <a:rPr lang="en-US" baseline="0" dirty="0" smtClean="0"/>
              <a:t>Compared to cost per conversion goals. ROI, Gross Conversion Rates.</a:t>
            </a:r>
          </a:p>
        </p:txBody>
      </p:sp>
      <p:sp>
        <p:nvSpPr>
          <p:cNvPr id="4" name="Slide Number Placeholder 3"/>
          <p:cNvSpPr>
            <a:spLocks noGrp="1"/>
          </p:cNvSpPr>
          <p:nvPr>
            <p:ph type="sldNum" sz="quarter" idx="10"/>
          </p:nvPr>
        </p:nvSpPr>
        <p:spPr/>
        <p:txBody>
          <a:bodyPr/>
          <a:lstStyle/>
          <a:p>
            <a:fld id="{D244FC12-4E70-334B-89BE-869FE36F2382}"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6423AA-C00F-43C2-8C2C-300FAF76E942}" type="slidenum">
              <a:rPr lang="en-US" smtClean="0"/>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how big of a problem is this? Well, according</a:t>
            </a:r>
            <a:r>
              <a:rPr lang="en-US" baseline="0" dirty="0" smtClean="0"/>
              <a:t> to a recent study by </a:t>
            </a:r>
            <a:r>
              <a:rPr lang="en-US" baseline="0" dirty="0" err="1" smtClean="0"/>
              <a:t>comscore</a:t>
            </a:r>
            <a:r>
              <a:rPr lang="en-US" baseline="0" dirty="0" smtClean="0"/>
              <a:t>, as of 2012 more than one third of all internet traffic is non-intentional.  Which I guess tells you something about the effectiveness of the FBI involvement I guess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10K in 2 weeks</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thumbs</a:t>
            </a:r>
            <a:r>
              <a:rPr lang="en-US" baseline="0" dirty="0" smtClean="0"/>
              <a:t> up</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thumbs</a:t>
            </a:r>
            <a:r>
              <a:rPr lang="en-US" baseline="0" dirty="0" smtClean="0"/>
              <a:t> up</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10K in 2 weeks</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I rest my case and go with Simon here. There is no way that this traffic could be intentional</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49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Robustness: we cannot do really badly ever</a:t>
            </a:r>
          </a:p>
          <a:p>
            <a:endParaRPr lang="en-US" dirty="0" smtClean="0"/>
          </a:p>
          <a:p>
            <a:r>
              <a:rPr lang="en-US" dirty="0" smtClean="0"/>
              <a:t>Scale: 2000 models per week </a:t>
            </a:r>
            <a:endParaRPr lang="en-US" dirty="0"/>
          </a:p>
        </p:txBody>
      </p:sp>
      <p:sp>
        <p:nvSpPr>
          <p:cNvPr id="4" name="Slide Number Placeholder 3"/>
          <p:cNvSpPr>
            <a:spLocks noGrp="1"/>
          </p:cNvSpPr>
          <p:nvPr>
            <p:ph type="sldNum" sz="quarter" idx="10"/>
          </p:nvPr>
        </p:nvSpPr>
        <p:spPr/>
        <p:txBody>
          <a:bodyPr/>
          <a:lstStyle/>
          <a:p>
            <a:fld id="{82446B59-4815-4BB9-A2FE-A79F1E6601D2}"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I rest my case and go with Simon here. There is no way that this traffic could be intentional</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50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I rest my case and go with Simon here. There is no way that this traffic could be intentional</a:t>
            </a:r>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51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This is what the world looks like in 2012. You see a lot more sites in this</a:t>
            </a:r>
            <a:r>
              <a:rPr lang="en-US" baseline="0" dirty="0" smtClean="0"/>
              <a:t> network and a lot more links.</a:t>
            </a:r>
            <a:endParaRPr lang="en-US" dirty="0" smtClean="0"/>
          </a:p>
          <a:p>
            <a:endParaRPr lang="en-US" dirty="0" smtClean="0"/>
          </a:p>
          <a:p>
            <a:pPr defTabSz="914292">
              <a:defRPr/>
            </a:pPr>
            <a:r>
              <a:rPr lang="en-US" dirty="0" smtClean="0"/>
              <a:t>So if we get a bid</a:t>
            </a:r>
            <a:r>
              <a:rPr lang="en-US" baseline="0" dirty="0" smtClean="0"/>
              <a:t> request from any of these sites, we consider that y</a:t>
            </a:r>
            <a:r>
              <a:rPr lang="en-US" dirty="0" smtClean="0"/>
              <a:t>our browser has crossed over to the dark side and you are in a black hole. </a:t>
            </a:r>
            <a:r>
              <a:rPr lang="en-US" baseline="0" dirty="0" smtClean="0"/>
              <a:t>We will ignore any information we are getting from a person in.</a:t>
            </a:r>
            <a:endParaRPr lang="en-US" smtClean="0"/>
          </a:p>
          <a:p>
            <a:endParaRPr lang="en-US" dirty="0" smtClean="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52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interesting recent development is that this non-intentional traffic is coming to retails</a:t>
            </a:r>
            <a:r>
              <a:rPr lang="en-US" baseline="0" dirty="0" smtClean="0"/>
              <a:t> sites too</a:t>
            </a:r>
            <a:r>
              <a:rPr lang="en-US" dirty="0" smtClean="0"/>
              <a:t> and that</a:t>
            </a:r>
            <a:r>
              <a:rPr lang="en-US" baseline="0" dirty="0" smtClean="0"/>
              <a:t> is really how I noticed it messing with our predictive models. </a:t>
            </a:r>
            <a:endParaRPr lang="en-US" dirty="0" smtClean="0"/>
          </a:p>
          <a:p>
            <a:endParaRPr lang="en-US" dirty="0" smtClean="0"/>
          </a:p>
          <a:p>
            <a:r>
              <a:rPr lang="en-US" dirty="0" smtClean="0"/>
              <a:t>Now why would somebody who wrote malware</a:t>
            </a:r>
            <a:r>
              <a:rPr lang="en-US" baseline="0" dirty="0" smtClean="0"/>
              <a:t> that </a:t>
            </a:r>
            <a:r>
              <a:rPr lang="en-US" baseline="0" dirty="0" err="1" smtClean="0"/>
              <a:t>highjacks</a:t>
            </a:r>
            <a:r>
              <a:rPr lang="en-US" baseline="0" dirty="0" smtClean="0"/>
              <a:t> your browsers to show you ads on WHB </a:t>
            </a:r>
          </a:p>
          <a:p>
            <a:r>
              <a:rPr lang="en-US" baseline="0" dirty="0" smtClean="0"/>
              <a:t>Lets assume for now that the retailers were smart enough not to actually BUY traffic ….</a:t>
            </a:r>
            <a:endParaRPr lang="en-US" dirty="0" smtClean="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pPr>
                <a:defRPr/>
              </a:pPr>
              <a:t>54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E0ACCF5-D2E7-474B-BC19-3FE14165C8EF}" type="slidenum">
              <a:rPr lang="en-US" smtClean="0">
                <a:solidFill>
                  <a:prstClr val="black"/>
                </a:solidFill>
              </a:rPr>
              <a:pPr>
                <a:defRPr/>
              </a:pPr>
              <a:t>57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Add talk on KDD</a:t>
            </a:r>
            <a:r>
              <a:rPr lang="en-US" baseline="0" dirty="0" smtClean="0"/>
              <a:t> WORKSHOP [CAN YOU FORMAT NICER]</a:t>
            </a:r>
            <a:endParaRPr lang="en-US" dirty="0"/>
          </a:p>
        </p:txBody>
      </p:sp>
      <p:sp>
        <p:nvSpPr>
          <p:cNvPr id="4" name="Slide Number Placeholder 3"/>
          <p:cNvSpPr>
            <a:spLocks noGrp="1"/>
          </p:cNvSpPr>
          <p:nvPr>
            <p:ph type="sldNum" sz="quarter" idx="10"/>
          </p:nvPr>
        </p:nvSpPr>
        <p:spPr/>
        <p:txBody>
          <a:bodyPr/>
          <a:lstStyle/>
          <a:p>
            <a:fld id="{D244FC12-4E70-334B-89BE-869FE36F2382}"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A99A0E-D5C7-4254-9BF7-9F8F37D53EC3}" type="slidenum">
              <a:rPr lang="en-US"/>
              <a:pPr/>
              <a:t>4</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t>Potential exam question: what is a support-vector machine?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106488" y="654050"/>
            <a:ext cx="4645025" cy="3484563"/>
          </a:xfrm>
          <a:noFill/>
          <a:ln>
            <a:solidFill>
              <a:srgbClr val="000000"/>
            </a:solidFill>
            <a:miter lim="800000"/>
            <a:headEnd/>
            <a:tailEnd/>
          </a:ln>
        </p:spPr>
      </p:sp>
      <p:sp>
        <p:nvSpPr>
          <p:cNvPr id="105475" name="Notes Placeholder 2"/>
          <p:cNvSpPr>
            <a:spLocks noGrp="1"/>
          </p:cNvSpPr>
          <p:nvPr>
            <p:ph type="body" idx="1"/>
          </p:nvPr>
        </p:nvSpPr>
        <p:spPr>
          <a:xfrm>
            <a:off x="928688" y="4354286"/>
            <a:ext cx="5000625" cy="4136572"/>
          </a:xfrm>
        </p:spPr>
        <p:txBody>
          <a:bodyPr lIns="85653" tIns="42826" rIns="85653" bIns="42826"/>
          <a:lstStyle/>
          <a:p>
            <a:r>
              <a:rPr lang="en-US" dirty="0" smtClean="0">
                <a:ea typeface="ＭＳ Ｐゴシック"/>
                <a:cs typeface="ＭＳ Ｐゴシック"/>
              </a:rPr>
              <a:t>Makes Data Cheap</a:t>
            </a:r>
          </a:p>
          <a:p>
            <a:r>
              <a:rPr lang="en-US" dirty="0" smtClean="0">
                <a:ea typeface="ＭＳ Ｐゴシック"/>
                <a:cs typeface="ＭＳ Ｐゴシック"/>
              </a:rPr>
              <a:t>PII discussion </a:t>
            </a:r>
          </a:p>
          <a:p>
            <a:r>
              <a:rPr lang="en-US" dirty="0" smtClean="0">
                <a:ea typeface="ＭＳ Ｐゴシック"/>
                <a:cs typeface="ＭＳ Ｐゴシック"/>
              </a:rPr>
              <a:t>It works – I do not want to deal with crawling and analyzing the</a:t>
            </a:r>
            <a:r>
              <a:rPr lang="en-US" baseline="0" dirty="0" smtClean="0">
                <a:ea typeface="ＭＳ Ｐゴシック"/>
                <a:cs typeface="ＭＳ Ｐゴシック"/>
              </a:rPr>
              <a:t> content of websites</a:t>
            </a:r>
          </a:p>
          <a:p>
            <a:r>
              <a:rPr lang="en-US" baseline="0" dirty="0" smtClean="0">
                <a:ea typeface="ＭＳ Ｐゴシック"/>
                <a:cs typeface="ＭＳ Ｐゴシック"/>
              </a:rPr>
              <a:t>Competitive statement – this is different</a:t>
            </a:r>
            <a:endParaRPr lang="en-US" dirty="0" smtClean="0">
              <a:ea typeface="ＭＳ Ｐゴシック"/>
              <a:cs typeface="ＭＳ Ｐゴシック"/>
            </a:endParaRPr>
          </a:p>
        </p:txBody>
      </p:sp>
      <p:sp>
        <p:nvSpPr>
          <p:cNvPr id="105476" name="Slide Number Placeholder 3"/>
          <p:cNvSpPr txBox="1">
            <a:spLocks noGrp="1"/>
          </p:cNvSpPr>
          <p:nvPr/>
        </p:nvSpPr>
        <p:spPr bwMode="auto">
          <a:xfrm>
            <a:off x="3857625" y="8708572"/>
            <a:ext cx="3000375" cy="435428"/>
          </a:xfrm>
          <a:prstGeom prst="rect">
            <a:avLst/>
          </a:prstGeom>
          <a:noFill/>
          <a:ln w="9525">
            <a:noFill/>
            <a:miter lim="800000"/>
            <a:headEnd/>
            <a:tailEnd/>
          </a:ln>
        </p:spPr>
        <p:txBody>
          <a:bodyPr lIns="85653" tIns="42826" rIns="85653" bIns="42826" anchor="b"/>
          <a:lstStyle/>
          <a:p>
            <a:pPr algn="r" defTabSz="857334"/>
            <a:fld id="{C0CB7EC1-2555-47B9-A334-FEBDD907C5E5}" type="slidenum">
              <a:rPr lang="en-US" sz="1100" b="1">
                <a:solidFill>
                  <a:srgbClr val="600000"/>
                </a:solidFill>
                <a:latin typeface="Candara" pitchFamily="34" charset="0"/>
              </a:rPr>
              <a:pPr algn="r" defTabSz="857334"/>
              <a:t>6</a:t>
            </a:fld>
            <a:endParaRPr lang="en-US" sz="1100" b="1" dirty="0">
              <a:solidFill>
                <a:srgbClr val="600000"/>
              </a:solidFill>
              <a:latin typeface="Candar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how</a:t>
            </a:r>
            <a:r>
              <a:rPr lang="en-US" baseline="0" dirty="0" smtClean="0"/>
              <a:t> we do it. Looking across all sites, applying a passion index to reflect how each site resonates with your current customers.  </a:t>
            </a:r>
          </a:p>
          <a:p>
            <a:pPr defTabSz="447828">
              <a:defRPr/>
            </a:pPr>
            <a:endParaRPr lang="en-US" baseline="0" dirty="0" smtClean="0"/>
          </a:p>
          <a:p>
            <a:pPr defTabSz="447828">
              <a:defRPr/>
            </a:pPr>
            <a:r>
              <a:rPr lang="en-US" baseline="0" dirty="0" smtClean="0"/>
              <a:t>We harness the power of web-wide data to capture your unique </a:t>
            </a:r>
            <a:r>
              <a:rPr lang="en-US" baseline="0" dirty="0" err="1" smtClean="0"/>
              <a:t>BrandSignal</a:t>
            </a:r>
            <a:r>
              <a:rPr lang="en-US" baseline="0" dirty="0" smtClean="0"/>
              <a:t>. This signal is </a:t>
            </a:r>
            <a:r>
              <a:rPr lang="en-US" dirty="0" smtClean="0"/>
              <a:t>based</a:t>
            </a:r>
            <a:r>
              <a:rPr lang="en-US" baseline="0" dirty="0" smtClean="0"/>
              <a:t> on the site visitation patterns of your current customers – those that rank high on the passion index, attract a higher percentage of your current customers on a more consistent basis. </a:t>
            </a:r>
          </a:p>
          <a:p>
            <a:pPr defTabSz="447828">
              <a:defRPr/>
            </a:pPr>
            <a:endParaRPr lang="en-US" baseline="0" dirty="0" smtClean="0"/>
          </a:p>
          <a:p>
            <a:pPr defTabSz="447828">
              <a:defRPr/>
            </a:pPr>
            <a:r>
              <a:rPr lang="en-US" baseline="0" dirty="0" smtClean="0"/>
              <a:t>Those that rank low are also key indicators in building your unique </a:t>
            </a:r>
            <a:r>
              <a:rPr lang="en-US" baseline="0" dirty="0" err="1" smtClean="0"/>
              <a:t>BrandSignal</a:t>
            </a:r>
            <a:r>
              <a:rPr lang="en-US" baseline="0" dirty="0" smtClean="0"/>
              <a:t>.  </a:t>
            </a:r>
          </a:p>
          <a:p>
            <a:pPr defTabSz="447828">
              <a:defRPr/>
            </a:pPr>
            <a:endParaRPr lang="en-US" baseline="0" dirty="0" smtClean="0"/>
          </a:p>
          <a:p>
            <a:r>
              <a:rPr lang="en-US" baseline="0" dirty="0" smtClean="0"/>
              <a:t>And keep in mind, no signal is alike and you control how specific or broad based on your marketing needs … from brand, to product, to offer. ... Ensuring that we are reaching the right customer that will become your next brand enthusiast. </a:t>
            </a:r>
          </a:p>
          <a:p>
            <a:endParaRPr lang="en-US" baseline="0" dirty="0" smtClean="0"/>
          </a:p>
          <a:p>
            <a:endParaRPr lang="en-US" baseline="0" dirty="0" smtClean="0"/>
          </a:p>
          <a:p>
            <a:r>
              <a:rPr lang="en-US" baseline="0" dirty="0" smtClean="0"/>
              <a:t>Where do we get the data? Larger mapping set of data. Web wide view of data.</a:t>
            </a:r>
          </a:p>
          <a:p>
            <a:endParaRPr lang="en-US" dirty="0" smtClean="0"/>
          </a:p>
          <a:p>
            <a:pPr marL="0" lvl="1" defTabSz="447828">
              <a:defRPr/>
            </a:pPr>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FFFE352-5AF2-40BE-ADB6-C02C5F31F113}"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now</a:t>
            </a:r>
            <a:r>
              <a:rPr lang="en-US" baseline="0" dirty="0" smtClean="0"/>
              <a:t> put this into practice with an example of a prospect’s journey. With our </a:t>
            </a:r>
            <a:r>
              <a:rPr lang="en-US" baseline="0" dirty="0" err="1" smtClean="0"/>
              <a:t>ProspectRank</a:t>
            </a:r>
            <a:r>
              <a:rPr lang="en-US" baseline="0" dirty="0" smtClean="0"/>
              <a:t> scoring system – we are very selective of who sees an </a:t>
            </a:r>
            <a:r>
              <a:rPr lang="en-US" baseline="0" dirty="0" err="1" smtClean="0"/>
              <a:t>ad.</a:t>
            </a:r>
            <a:r>
              <a:rPr lang="en-US" baseline="0" dirty="0" smtClean="0"/>
              <a:t>  We score each prospect as they make their journey along the web and how well it matches the brand signal. Every media6 prospect undergoes an in-depth observation phase - as a prospect visits certain sites (that mirror the brand signal), they move up in their ranking. When they have hit a minimum prospect rank, they are served an ad and move on to the prospect development phase. </a:t>
            </a:r>
          </a:p>
          <a:p>
            <a:endParaRPr lang="en-US" baseline="0" dirty="0" smtClean="0"/>
          </a:p>
          <a:p>
            <a:r>
              <a:rPr lang="en-US" baseline="0" dirty="0" smtClean="0"/>
              <a:t>During this phase – prospects continue to be ranked based on their online journey. If, for example, someone falls off the path, (dotted line) – maybe because they made an offline purchase – and fall below the minimum prospect rank, that browser is no longer a viable prospect and we will no longer serve them ads. </a:t>
            </a:r>
          </a:p>
          <a:p>
            <a:endParaRPr lang="en-US" baseline="0" dirty="0" smtClean="0"/>
          </a:p>
          <a:p>
            <a:r>
              <a:rPr lang="en-US" baseline="0" dirty="0" smtClean="0"/>
              <a:t>The 2</a:t>
            </a:r>
            <a:r>
              <a:rPr lang="en-US" baseline="30000" dirty="0" smtClean="0"/>
              <a:t>nd</a:t>
            </a:r>
            <a:r>
              <a:rPr lang="en-US" baseline="0" dirty="0" smtClean="0"/>
              <a:t> phase of engagement is prospect to completion – the retargeting phase, prompted by the prospect visiting the branded site. Keep in mind, with our retargeting, we take into consideration the full history of the prospect, and serve ads accordingly. </a:t>
            </a:r>
          </a:p>
          <a:p>
            <a:endParaRPr lang="en-US" baseline="0" dirty="0" smtClean="0"/>
          </a:p>
          <a:p>
            <a:r>
              <a:rPr lang="en-US" baseline="0" dirty="0" err="1" smtClean="0"/>
              <a:t>Retargeters</a:t>
            </a:r>
            <a:r>
              <a:rPr lang="en-US" baseline="0" dirty="0" smtClean="0"/>
              <a:t>, on the other hand, after a site visit, have no historical information and simply serve as many ads as possible. </a:t>
            </a:r>
          </a:p>
          <a:p>
            <a:endParaRPr lang="en-US" baseline="0" dirty="0" smtClean="0"/>
          </a:p>
          <a:p>
            <a:r>
              <a:rPr lang="en-US" baseline="0" dirty="0" smtClean="0"/>
              <a:t>A 3</a:t>
            </a:r>
            <a:r>
              <a:rPr lang="en-US" baseline="30000" dirty="0" smtClean="0"/>
              <a:t>rd</a:t>
            </a:r>
            <a:r>
              <a:rPr lang="en-US" baseline="0" dirty="0" smtClean="0"/>
              <a:t> party vendor are similar to </a:t>
            </a:r>
            <a:r>
              <a:rPr lang="en-US" baseline="0" dirty="0" err="1" smtClean="0"/>
              <a:t>retargeters</a:t>
            </a:r>
            <a:r>
              <a:rPr lang="en-US" baseline="0" dirty="0" smtClean="0"/>
              <a:t> in that they use limited browser experience to make judgment calls – i.e. the browser visited a car site and is now an “auto intender” – they will continue to receive ads – not only from one brand – but from ALL auto brands using that 3</a:t>
            </a:r>
            <a:r>
              <a:rPr lang="en-US" baseline="30000" dirty="0" smtClean="0"/>
              <a:t>rd</a:t>
            </a:r>
            <a:r>
              <a:rPr lang="en-US" baseline="0" dirty="0" smtClean="0"/>
              <a:t> party data.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869B75-C345-0B45-98EC-DEF11C246D89}" type="slidenum">
              <a:rPr lang="en-US" smtClean="0">
                <a:solidFill>
                  <a:prstClr val="black"/>
                </a:solidFill>
                <a:latin typeface="Calibri"/>
              </a:rPr>
              <a:pPr/>
              <a:t>24</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now</a:t>
            </a:r>
            <a:r>
              <a:rPr lang="en-US" baseline="0" dirty="0" smtClean="0"/>
              <a:t> put this into practice with an example of a prospect’s journey. With our </a:t>
            </a:r>
            <a:r>
              <a:rPr lang="en-US" baseline="0" dirty="0" err="1" smtClean="0"/>
              <a:t>ProspectRank</a:t>
            </a:r>
            <a:r>
              <a:rPr lang="en-US" baseline="0" dirty="0" smtClean="0"/>
              <a:t> scoring system – we are very selective of who sees an </a:t>
            </a:r>
            <a:r>
              <a:rPr lang="en-US" baseline="0" dirty="0" err="1" smtClean="0"/>
              <a:t>ad.</a:t>
            </a:r>
            <a:r>
              <a:rPr lang="en-US" baseline="0" dirty="0" smtClean="0"/>
              <a:t>  We score each prospect as they make their journey along the web and how well it matches the brand signal. Every media6 prospect undergoes an in-depth observation phase - as a prospect visits certain sites (that mirror the brand signal), they move up in their ranking. When they have hit a minimum prospect rank, they are served an ad and move on to the prospect development phase. </a:t>
            </a:r>
          </a:p>
          <a:p>
            <a:endParaRPr lang="en-US" baseline="0" dirty="0" smtClean="0"/>
          </a:p>
          <a:p>
            <a:r>
              <a:rPr lang="en-US" baseline="0" dirty="0" smtClean="0"/>
              <a:t>During this phase – prospects continue to be ranked based on their online journey. If, for example, someone falls off the path, (dotted line) – maybe because they made an offline purchase – and fall below the minimum prospect rank, that browser is no longer a viable prospect and we will no longer serve them ads. </a:t>
            </a:r>
          </a:p>
          <a:p>
            <a:endParaRPr lang="en-US" baseline="0" dirty="0" smtClean="0"/>
          </a:p>
          <a:p>
            <a:r>
              <a:rPr lang="en-US" baseline="0" dirty="0" smtClean="0"/>
              <a:t>The 2</a:t>
            </a:r>
            <a:r>
              <a:rPr lang="en-US" baseline="30000" dirty="0" smtClean="0"/>
              <a:t>nd</a:t>
            </a:r>
            <a:r>
              <a:rPr lang="en-US" baseline="0" dirty="0" smtClean="0"/>
              <a:t> phase of engagement is prospect to completion – the retargeting phase, prompted by the prospect visiting the branded site. Keep in mind, with our retargeting, we take into consideration the full history of the prospect, and serve ads accordingly. </a:t>
            </a:r>
          </a:p>
          <a:p>
            <a:endParaRPr lang="en-US" baseline="0" dirty="0" smtClean="0"/>
          </a:p>
          <a:p>
            <a:r>
              <a:rPr lang="en-US" baseline="0" dirty="0" err="1" smtClean="0"/>
              <a:t>Retargeters</a:t>
            </a:r>
            <a:r>
              <a:rPr lang="en-US" baseline="0" dirty="0" smtClean="0"/>
              <a:t>, on the other hand, after a site visit, have no historical information and simply serve as many ads as possible. </a:t>
            </a:r>
          </a:p>
          <a:p>
            <a:endParaRPr lang="en-US" baseline="0" dirty="0" smtClean="0"/>
          </a:p>
          <a:p>
            <a:r>
              <a:rPr lang="en-US" baseline="0" dirty="0" smtClean="0"/>
              <a:t>A 3</a:t>
            </a:r>
            <a:r>
              <a:rPr lang="en-US" baseline="30000" dirty="0" smtClean="0"/>
              <a:t>rd</a:t>
            </a:r>
            <a:r>
              <a:rPr lang="en-US" baseline="0" dirty="0" smtClean="0"/>
              <a:t> party vendor are similar to </a:t>
            </a:r>
            <a:r>
              <a:rPr lang="en-US" baseline="0" dirty="0" err="1" smtClean="0"/>
              <a:t>retargeters</a:t>
            </a:r>
            <a:r>
              <a:rPr lang="en-US" baseline="0" dirty="0" smtClean="0"/>
              <a:t> in that they use limited browser experience to make judgment calls – i.e. the browser visited a car site and is now an “auto intender” – they will continue to receive ads – not only from one brand – but from ALL auto brands using that 3</a:t>
            </a:r>
            <a:r>
              <a:rPr lang="en-US" baseline="30000" dirty="0" smtClean="0"/>
              <a:t>rd</a:t>
            </a:r>
            <a:r>
              <a:rPr lang="en-US" baseline="0" dirty="0" smtClean="0"/>
              <a:t> party data.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869B75-C345-0B45-98EC-DEF11C246D89}" type="slidenum">
              <a:rPr lang="en-US" smtClean="0">
                <a:solidFill>
                  <a:prstClr val="black"/>
                </a:solidFill>
                <a:latin typeface="Calibri"/>
              </a:rPr>
              <a:pPr/>
              <a:t>29</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6423AA-C00F-43C2-8C2C-300FAF76E942}" type="slidenum">
              <a:rPr lang="en-US" smtClean="0"/>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6423AA-C00F-43C2-8C2C-300FAF76E942}"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Footer Placeholder 16"/>
          <p:cNvSpPr>
            <a:spLocks noGrp="1"/>
          </p:cNvSpPr>
          <p:nvPr>
            <p:ph type="ftr" sz="quarter" idx="10"/>
          </p:nvPr>
        </p:nvSpPr>
        <p:spPr/>
        <p:txBody>
          <a:bodyPr/>
          <a:lstStyle>
            <a:lvl1pPr algn="l">
              <a:defRPr sz="1400" b="1" smtClean="0"/>
            </a:lvl1pPr>
            <a:extLst/>
          </a:lstStyle>
          <a:p>
            <a:pPr>
              <a:defRPr/>
            </a:pPr>
            <a:r>
              <a:rPr lang="en-US" dirty="0"/>
              <a:t>Claudia </a:t>
            </a:r>
            <a:r>
              <a:rPr lang="en-US" dirty="0" err="1"/>
              <a:t>Perlich</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277AAC9-514C-4154-A97E-4D4891348F6A}" type="datetimeFigureOut">
              <a:rPr lang="en-US"/>
              <a:pPr>
                <a:defRPr/>
              </a:pPr>
              <a:t>6/12/2014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36D5CD5-C619-43F8-966B-9CE1AED291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B35B23F-8510-4B27-9AE5-2DB4F652AC65}" type="datetimeFigureOut">
              <a:rPr lang="en-US"/>
              <a:pPr>
                <a:defRPr/>
              </a:pPr>
              <a:t>6/12/2014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2B0B0A0-7BBB-420A-A38C-CE00063E53E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063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4321" y="2581275"/>
            <a:ext cx="8229600" cy="1038225"/>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chemeClr val="bg1"/>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454" y="3810000"/>
            <a:ext cx="8277225" cy="1752600"/>
          </a:xfrm>
        </p:spPr>
        <p:txBody>
          <a:bodyPr>
            <a:normAutofit/>
          </a:bodyPr>
          <a:lstStyle>
            <a:lvl1pPr marL="0" indent="0" algn="ctr">
              <a:buNone/>
              <a:defRPr sz="2400" spc="0">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3" name="Straight Connector 12"/>
          <p:cNvCxnSpPr/>
          <p:nvPr userDrawn="1"/>
        </p:nvCxnSpPr>
        <p:spPr>
          <a:xfrm>
            <a:off x="2370221" y="2590800"/>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370221" y="3608034"/>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35415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6"/>
            <a:ext cx="8229600" cy="790574"/>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670593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 y="2590800"/>
            <a:ext cx="9067800" cy="1066800"/>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rgbClr val="326E8C"/>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810000"/>
            <a:ext cx="7162800" cy="1752600"/>
          </a:xfrm>
        </p:spPr>
        <p:txBody>
          <a:bodyPr>
            <a:normAutofit/>
          </a:bodyPr>
          <a:lstStyle>
            <a:lvl1pPr marL="0" indent="0" algn="ctr">
              <a:buNone/>
              <a:defRPr sz="2400" spc="0">
                <a:solidFill>
                  <a:schemeClr val="bg1">
                    <a:lumMod val="50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3" name="Straight Connector 12"/>
          <p:cNvCxnSpPr/>
          <p:nvPr userDrawn="1"/>
        </p:nvCxnSpPr>
        <p:spPr>
          <a:xfrm>
            <a:off x="2286000" y="25908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286000" y="36576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0" y="0"/>
            <a:ext cx="91440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fld id="{A29AD4D4-BF95-1D46-BA76-2B6168127256}" type="slidenum">
              <a:rPr lang="en-US" smtClean="0"/>
              <a:pPr/>
              <a:t>‹#›</a:t>
            </a:fld>
            <a:endParaRPr lang="en-US" dirty="0" smtClean="0"/>
          </a:p>
        </p:txBody>
      </p:sp>
    </p:spTree>
    <p:extLst>
      <p:ext uri="{BB962C8B-B14F-4D97-AF65-F5344CB8AC3E}">
        <p14:creationId xmlns:p14="http://schemas.microsoft.com/office/powerpoint/2010/main" val="8452844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49"/>
            <a:ext cx="8229600" cy="762001"/>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29097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4164"/>
            <a:ext cx="8763000" cy="782636"/>
          </a:xfrm>
        </p:spPr>
        <p:txBody>
          <a:bodyPr anchor="ctr">
            <a:normAutofit/>
          </a:bodyPr>
          <a:lstStyle>
            <a:lvl1pPr algn="ctr">
              <a:lnSpc>
                <a:spcPts val="3320"/>
              </a:lnSpc>
              <a:defRPr sz="2800" spc="0">
                <a:solidFill>
                  <a:srgbClr val="316E8C"/>
                </a:solidFill>
                <a:latin typeface="Century Gothic"/>
                <a:cs typeface="Century Gothic"/>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938707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33500"/>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73262"/>
            <a:ext cx="4040188"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645025" y="1333500"/>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73262"/>
            <a:ext cx="4041775"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Slide Number Placeholder 8"/>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3116834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defTabSz="457200" fontAlgn="auto">
              <a:spcBef>
                <a:spcPts val="0"/>
              </a:spcBef>
              <a:spcAft>
                <a:spcPts val="0"/>
              </a:spcAft>
              <a:defRPr/>
            </a:pPr>
            <a:endParaRPr lang="en-US">
              <a:solidFill>
                <a:prstClr val="black"/>
              </a:solidFill>
              <a:latin typeface="Calibri"/>
              <a:cs typeface="+mn-cs"/>
            </a:endParaRPr>
          </a:p>
        </p:txBody>
      </p:sp>
      <p:sp>
        <p:nvSpPr>
          <p:cNvPr id="3" name="Footer Placeholder 2"/>
          <p:cNvSpPr>
            <a:spLocks noGrp="1"/>
          </p:cNvSpPr>
          <p:nvPr>
            <p:ph type="ftr" sz="quarter" idx="11"/>
          </p:nvPr>
        </p:nvSpPr>
        <p:spPr>
          <a:xfrm>
            <a:off x="3276600" y="6248400"/>
            <a:ext cx="2895600" cy="457200"/>
          </a:xfrm>
          <a:prstGeom prst="rect">
            <a:avLst/>
          </a:prstGeom>
        </p:spPr>
        <p:txBody>
          <a:bodyPr/>
          <a:lstStyle>
            <a:lvl1pPr>
              <a:defRPr/>
            </a:lvl1pPr>
          </a:lstStyle>
          <a:p>
            <a:pPr defTabSz="457200" fontAlgn="auto">
              <a:spcBef>
                <a:spcPts val="0"/>
              </a:spcBef>
              <a:spcAft>
                <a:spcPts val="0"/>
              </a:spcAft>
              <a:defRPr/>
            </a:pPr>
            <a:endParaRPr lang="en-US">
              <a:solidFill>
                <a:prstClr val="black"/>
              </a:solidFill>
              <a:latin typeface="Calibri"/>
              <a:cs typeface="+mn-cs"/>
            </a:endParaRPr>
          </a:p>
        </p:txBody>
      </p:sp>
      <p:sp>
        <p:nvSpPr>
          <p:cNvPr id="4" name="Slide Number Placeholder 3"/>
          <p:cNvSpPr>
            <a:spLocks noGrp="1"/>
          </p:cNvSpPr>
          <p:nvPr>
            <p:ph type="sldNum" sz="quarter" idx="12"/>
          </p:nvPr>
        </p:nvSpPr>
        <p:spPr/>
        <p:txBody>
          <a:bodyPr/>
          <a:lstStyle>
            <a:lvl1pPr>
              <a:defRPr/>
            </a:lvl1pPr>
          </a:lstStyle>
          <a:p>
            <a:pPr>
              <a:defRPr/>
            </a:pPr>
            <a:fld id="{2CDA71F0-B1DC-418E-907E-59885AEE6F27}"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EB8C5A-C7E5-4DD0-A05C-35FDF97E1C47}" type="datetimeFigureOut">
              <a:rPr lang="en-US"/>
              <a:pPr>
                <a:defRPr/>
              </a:pPr>
              <a:t>6/12/2014</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smtClean="0"/>
              <a:t>CCopyright</a:t>
            </a:r>
            <a:r>
              <a:rPr lang="en-US" dirty="0" smtClean="0"/>
              <a:t> © M6D</a:t>
            </a:r>
          </a:p>
        </p:txBody>
      </p:sp>
      <p:sp>
        <p:nvSpPr>
          <p:cNvPr id="6" name="Slide Number Placeholder 22"/>
          <p:cNvSpPr>
            <a:spLocks noGrp="1"/>
          </p:cNvSpPr>
          <p:nvPr>
            <p:ph type="sldNum" sz="quarter" idx="12"/>
          </p:nvPr>
        </p:nvSpPr>
        <p:spPr/>
        <p:txBody>
          <a:bodyPr/>
          <a:lstStyle>
            <a:lvl1pPr>
              <a:defRPr/>
            </a:lvl1pPr>
          </a:lstStyle>
          <a:p>
            <a:pPr>
              <a:defRPr/>
            </a:pPr>
            <a:fld id="{BDD40BD3-A0E5-42EB-B0E0-3E53547EEAB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733800" cy="1630361"/>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4999"/>
            <a:ext cx="2667000" cy="2590801"/>
          </a:xfrm>
        </p:spPr>
        <p:txBody>
          <a:bodyPr anchor="t">
            <a:noAutofit/>
          </a:bodyPr>
          <a:lstStyle>
            <a:lvl1pPr marL="0" indent="0">
              <a:buNone/>
              <a:defRPr sz="2000" b="0" spc="-150">
                <a:solidFill>
                  <a:srgbClr val="326E8C"/>
                </a:solidFill>
                <a:latin typeface="Arial Black"/>
                <a:cs typeface="Arial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A69A4D28-94B2-5748-8E1D-3A81F38B10B6}" type="datetimeFigureOut">
              <a:rPr lang="en-US" smtClean="0">
                <a:solidFill>
                  <a:prstClr val="black"/>
                </a:solidFill>
                <a:latin typeface="Calibri"/>
                <a:cs typeface="+mn-cs"/>
              </a:rPr>
              <a:pPr defTabSz="457200" fontAlgn="auto">
                <a:spcBef>
                  <a:spcPts val="0"/>
                </a:spcBef>
                <a:spcAft>
                  <a:spcPts val="0"/>
                </a:spcAft>
              </a:pPr>
              <a:t>6/12/2014</a:t>
            </a:fld>
            <a:endParaRPr lang="en-US">
              <a:solidFill>
                <a:prstClr val="black"/>
              </a:solidFill>
              <a:latin typeface="Calibri"/>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fontAlgn="auto">
              <a:spcBef>
                <a:spcPts val="0"/>
              </a:spcBef>
              <a:spcAft>
                <a:spcPts val="0"/>
              </a:spcAft>
            </a:pPr>
            <a:endParaRPr lang="en-US">
              <a:solidFill>
                <a:prstClr val="black"/>
              </a:solidFill>
              <a:latin typeface="Calibri"/>
              <a:cs typeface="+mn-cs"/>
            </a:endParaRPr>
          </a:p>
        </p:txBody>
      </p:sp>
      <p:sp>
        <p:nvSpPr>
          <p:cNvPr id="9" name="Slide Number Placeholder 8"/>
          <p:cNvSpPr>
            <a:spLocks noGrp="1"/>
          </p:cNvSpPr>
          <p:nvPr>
            <p:ph type="sldNum" sz="quarter" idx="12"/>
          </p:nvPr>
        </p:nvSpPr>
        <p:spPr/>
        <p:txBody>
          <a:bodyPr/>
          <a:lstStyle/>
          <a:p>
            <a:fld id="{A29AD4D4-BF95-1D46-BA76-2B616812725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Footer Placeholder 16"/>
          <p:cNvSpPr>
            <a:spLocks noGrp="1"/>
          </p:cNvSpPr>
          <p:nvPr>
            <p:ph type="ftr" sz="quarter" idx="10"/>
          </p:nvPr>
        </p:nvSpPr>
        <p:spPr/>
        <p:txBody>
          <a:bodyPr/>
          <a:lstStyle>
            <a:lvl1pPr algn="l">
              <a:defRPr sz="1400" b="1" smtClean="0"/>
            </a:lvl1pPr>
            <a:extLst/>
          </a:lstStyle>
          <a:p>
            <a:pPr>
              <a:defRPr/>
            </a:pPr>
            <a:r>
              <a:rPr lang="en-US">
                <a:solidFill>
                  <a:srgbClr val="D6ECFF"/>
                </a:solidFill>
              </a:rPr>
              <a:t>Claudia Perlich</a:t>
            </a:r>
            <a:endParaRPr lang="en-US" dirty="0">
              <a:solidFill>
                <a:srgbClr val="D6ECFF"/>
              </a:solidFill>
            </a:endParaRPr>
          </a:p>
        </p:txBody>
      </p:sp>
    </p:spTree>
    <p:extLst>
      <p:ext uri="{BB962C8B-B14F-4D97-AF65-F5344CB8AC3E}">
        <p14:creationId xmlns:p14="http://schemas.microsoft.com/office/powerpoint/2010/main" val="630612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EB8C5A-C7E5-4DD0-A05C-35FDF97E1C47}"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DD40BD3-A0E5-42EB-B0E0-3E53547EEAB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45134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5C170C9-9E40-4431-8A7C-BBFD6FC09737}" type="datetimeFigureOut">
              <a:rPr lang="en-US">
                <a:solidFill>
                  <a:srgbClr val="D6ECFF"/>
                </a:solidFill>
              </a:rPr>
              <a:pPr>
                <a:defRPr/>
              </a:pPr>
              <a:t>6/12/2014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6F65328C-077E-4BB8-8486-705DF2D7FED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51016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69A8073-BC3C-4AD0-BDC3-6968C54855B5}" type="datetimeFigureOut">
              <a:rPr lang="en-US">
                <a:solidFill>
                  <a:srgbClr val="D6ECFF"/>
                </a:solidFill>
              </a:rPr>
              <a:pPr>
                <a:defRPr/>
              </a:pPr>
              <a:t>6/12/2014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AABFBDCC-8343-4FF9-BB00-9F9CCEDF0E8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12208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6275DC31-160A-45C5-B9CB-0D79830949C3}" type="datetimeFigureOut">
              <a:rPr lang="en-US">
                <a:solidFill>
                  <a:srgbClr val="D6ECFF"/>
                </a:solidFill>
              </a:rPr>
              <a:pPr>
                <a:defRPr/>
              </a:pPr>
              <a:t>6/12/2014</a:t>
            </a:fld>
            <a:endParaRPr lang="en-US">
              <a:solidFill>
                <a:srgbClr val="D6ECFF"/>
              </a:solidFill>
            </a:endParaRPr>
          </a:p>
        </p:txBody>
      </p:sp>
      <p:sp>
        <p:nvSpPr>
          <p:cNvPr id="10"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1" name="Slide Number Placeholder 8"/>
          <p:cNvSpPr>
            <a:spLocks noGrp="1"/>
          </p:cNvSpPr>
          <p:nvPr>
            <p:ph type="sldNum" sz="quarter" idx="12"/>
          </p:nvPr>
        </p:nvSpPr>
        <p:spPr/>
        <p:txBody>
          <a:bodyPr/>
          <a:lstStyle>
            <a:lvl1pPr>
              <a:defRPr/>
            </a:lvl1pPr>
            <a:extLst/>
          </a:lstStyle>
          <a:p>
            <a:pPr>
              <a:defRPr/>
            </a:pPr>
            <a:fld id="{81EAE891-D58F-4929-8850-72712254244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97678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DA9BB98-ACE5-4F30-82C7-15E0FC890A1B}" type="datetimeFigureOut">
              <a:rPr lang="en-US">
                <a:solidFill>
                  <a:srgbClr val="D6ECFF"/>
                </a:solidFill>
              </a:rPr>
              <a:pPr>
                <a:defRPr/>
              </a:pPr>
              <a:t>6/12/2014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4B3AAA9B-2010-4A22-AE22-B31F57C1836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802881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F69F5E26-FE3E-4064-BE3A-2EA6D128DF73}"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6FD9B0EE-25B1-4300-B8F2-A6CA2C1B97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082484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BDC3B19-0CC3-412D-99CC-D70257F36800}" type="datetimeFigureOut">
              <a:rPr lang="en-US">
                <a:solidFill>
                  <a:srgbClr val="D6ECFF"/>
                </a:solidFill>
              </a:rPr>
              <a:pPr>
                <a:defRPr/>
              </a:pPr>
              <a:t>6/12/2014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8F53F27A-76DC-4EBE-A5A5-1064CAEB6EA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19601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4077FF83-35CC-455C-A35C-6E1C2068A0B6}" type="datetimeFigureOut">
              <a:rPr lang="en-US">
                <a:solidFill>
                  <a:srgbClr val="D6ECFF"/>
                </a:solidFill>
              </a:rPr>
              <a:pPr>
                <a:defRPr/>
              </a:pPr>
              <a:t>6/12/2014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3D8FC880-679C-461B-9AE0-D9BEDAE59C4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4109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5C170C9-9E40-4431-8A7C-BBFD6FC09737}" type="datetimeFigureOut">
              <a:rPr lang="en-US"/>
              <a:pPr>
                <a:defRPr/>
              </a:pPr>
              <a:t>6/12/2014</a:t>
            </a:fld>
            <a:endParaRPr lang="en-US"/>
          </a:p>
        </p:txBody>
      </p:sp>
      <p:sp>
        <p:nvSpPr>
          <p:cNvPr id="26" name="Footer Placeholder 4"/>
          <p:cNvSpPr>
            <a:spLocks noGrp="1"/>
          </p:cNvSpPr>
          <p:nvPr>
            <p:ph type="ftr" sz="quarter" idx="11"/>
          </p:nvPr>
        </p:nvSpPr>
        <p:spPr/>
        <p:txBody>
          <a:bodyPr/>
          <a:lstStyle>
            <a:lvl1pPr>
              <a:defRPr/>
            </a:lvl1pPr>
            <a:extLst/>
          </a:lstStyle>
          <a:p>
            <a:pPr>
              <a:defRPr/>
            </a:pPr>
            <a:r>
              <a:rPr lang="en-US" dirty="0" smtClean="0"/>
              <a:t>Copyright © M6D</a:t>
            </a:r>
          </a:p>
        </p:txBody>
      </p:sp>
      <p:sp>
        <p:nvSpPr>
          <p:cNvPr id="27" name="Slide Number Placeholder 5"/>
          <p:cNvSpPr>
            <a:spLocks noGrp="1"/>
          </p:cNvSpPr>
          <p:nvPr>
            <p:ph type="sldNum" sz="quarter" idx="12"/>
          </p:nvPr>
        </p:nvSpPr>
        <p:spPr/>
        <p:txBody>
          <a:bodyPr/>
          <a:lstStyle>
            <a:lvl1pPr>
              <a:defRPr/>
            </a:lvl1pPr>
            <a:extLst/>
          </a:lstStyle>
          <a:p>
            <a:pPr>
              <a:defRPr/>
            </a:pPr>
            <a:fld id="{6F65328C-077E-4BB8-8486-705DF2D7FED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277AAC9-514C-4154-A97E-4D4891348F6A}"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36D5CD5-C619-43F8-966B-9CE1AED291A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752965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B35B23F-8510-4B27-9AE5-2DB4F652AC65}"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2B0B0A0-7BBB-420A-A38C-CE00063E53E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90492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81275"/>
            <a:ext cx="8229600" cy="1038225"/>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chemeClr val="bg1"/>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3874" y="3810000"/>
            <a:ext cx="8277225" cy="1752600"/>
          </a:xfrm>
        </p:spPr>
        <p:txBody>
          <a:bodyPr>
            <a:normAutofit/>
          </a:bodyPr>
          <a:lstStyle>
            <a:lvl1pPr marL="0" indent="0" algn="ctr">
              <a:buNone/>
              <a:defRPr sz="2400" spc="0">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0" y="6629400"/>
            <a:ext cx="91440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cxnSp>
        <p:nvCxnSpPr>
          <p:cNvPr id="13" name="Straight Connector 12"/>
          <p:cNvCxnSpPr/>
          <p:nvPr userDrawn="1"/>
        </p:nvCxnSpPr>
        <p:spPr>
          <a:xfrm>
            <a:off x="2286000" y="2590800"/>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286000" y="3608034"/>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73283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790574"/>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81185778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 y="2590800"/>
            <a:ext cx="9067800" cy="1066800"/>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rgbClr val="326E8C"/>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810000"/>
            <a:ext cx="7162800" cy="1752600"/>
          </a:xfrm>
        </p:spPr>
        <p:txBody>
          <a:bodyPr>
            <a:normAutofit/>
          </a:bodyPr>
          <a:lstStyle>
            <a:lvl1pPr marL="0" indent="0" algn="ctr">
              <a:buNone/>
              <a:defRPr sz="2400" spc="0">
                <a:solidFill>
                  <a:schemeClr val="bg1">
                    <a:lumMod val="50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3" name="Straight Connector 12"/>
          <p:cNvCxnSpPr/>
          <p:nvPr userDrawn="1"/>
        </p:nvCxnSpPr>
        <p:spPr>
          <a:xfrm>
            <a:off x="2286000" y="25908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286000" y="36576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0" y="0"/>
            <a:ext cx="91440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fld id="{A29AD4D4-BF95-1D46-BA76-2B6168127256}" type="slidenum">
              <a:rPr lang="en-US" smtClean="0"/>
              <a:pPr/>
              <a:t>‹#›</a:t>
            </a:fld>
            <a:endParaRPr lang="en-US" dirty="0" smtClean="0"/>
          </a:p>
        </p:txBody>
      </p:sp>
    </p:spTree>
    <p:extLst>
      <p:ext uri="{BB962C8B-B14F-4D97-AF65-F5344CB8AC3E}">
        <p14:creationId xmlns:p14="http://schemas.microsoft.com/office/powerpoint/2010/main" val="337546008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49"/>
            <a:ext cx="8229600" cy="762001"/>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2938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4164"/>
            <a:ext cx="8763000" cy="782636"/>
          </a:xfrm>
        </p:spPr>
        <p:txBody>
          <a:bodyPr anchor="ctr">
            <a:normAutofit/>
          </a:bodyPr>
          <a:lstStyle>
            <a:lvl1pPr algn="ctr">
              <a:lnSpc>
                <a:spcPts val="3320"/>
              </a:lnSpc>
              <a:defRPr sz="2800" spc="0">
                <a:solidFill>
                  <a:srgbClr val="316E8C"/>
                </a:solidFill>
                <a:latin typeface="Century Gothic"/>
                <a:cs typeface="Century Gothic"/>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668388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33500"/>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73262"/>
            <a:ext cx="4040188"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645025" y="1333500"/>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73262"/>
            <a:ext cx="4041775"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Slide Number Placeholder 8"/>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1635023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Footer Placeholder 16"/>
          <p:cNvSpPr>
            <a:spLocks noGrp="1"/>
          </p:cNvSpPr>
          <p:nvPr>
            <p:ph type="ftr" sz="quarter" idx="10"/>
          </p:nvPr>
        </p:nvSpPr>
        <p:spPr/>
        <p:txBody>
          <a:bodyPr/>
          <a:lstStyle>
            <a:lvl1pPr algn="l">
              <a:defRPr sz="1400" b="1" smtClean="0"/>
            </a:lvl1pPr>
            <a:extLst/>
          </a:lstStyle>
          <a:p>
            <a:pPr>
              <a:defRPr/>
            </a:pPr>
            <a:r>
              <a:rPr lang="en-US" dirty="0">
                <a:solidFill>
                  <a:srgbClr val="D6ECFF"/>
                </a:solidFill>
              </a:rPr>
              <a:t>Claudia </a:t>
            </a:r>
            <a:r>
              <a:rPr lang="en-US" dirty="0" err="1">
                <a:solidFill>
                  <a:srgbClr val="D6ECFF"/>
                </a:solidFill>
              </a:rPr>
              <a:t>Perlich</a:t>
            </a:r>
            <a:endParaRPr lang="en-US" dirty="0">
              <a:solidFill>
                <a:srgbClr val="D6ECFF"/>
              </a:solidFill>
            </a:endParaRPr>
          </a:p>
        </p:txBody>
      </p:sp>
    </p:spTree>
    <p:extLst>
      <p:ext uri="{BB962C8B-B14F-4D97-AF65-F5344CB8AC3E}">
        <p14:creationId xmlns:p14="http://schemas.microsoft.com/office/powerpoint/2010/main" val="275513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EB8C5A-C7E5-4DD0-A05C-35FDF97E1C47}"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smtClean="0">
                <a:solidFill>
                  <a:srgbClr val="D6ECFF"/>
                </a:solidFill>
              </a:rPr>
              <a:t>CCopyright</a:t>
            </a:r>
            <a:r>
              <a:rPr lang="en-US" dirty="0" smtClean="0">
                <a:solidFill>
                  <a:srgbClr val="D6ECFF"/>
                </a:solidFill>
              </a:rPr>
              <a:t> © M6D</a:t>
            </a:r>
          </a:p>
        </p:txBody>
      </p:sp>
      <p:sp>
        <p:nvSpPr>
          <p:cNvPr id="6" name="Slide Number Placeholder 22"/>
          <p:cNvSpPr>
            <a:spLocks noGrp="1"/>
          </p:cNvSpPr>
          <p:nvPr>
            <p:ph type="sldNum" sz="quarter" idx="12"/>
          </p:nvPr>
        </p:nvSpPr>
        <p:spPr/>
        <p:txBody>
          <a:bodyPr/>
          <a:lstStyle>
            <a:lvl1pPr>
              <a:defRPr/>
            </a:lvl1pPr>
          </a:lstStyle>
          <a:p>
            <a:pPr>
              <a:defRPr/>
            </a:pPr>
            <a:fld id="{BDD40BD3-A0E5-42EB-B0E0-3E53547EEAB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75904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69A8073-BC3C-4AD0-BDC3-6968C54855B5}" type="datetimeFigureOut">
              <a:rPr lang="en-US"/>
              <a:pPr>
                <a:defRPr/>
              </a:pPr>
              <a:t>6/12/2014</a:t>
            </a:fld>
            <a:endParaRPr lang="en-US"/>
          </a:p>
        </p:txBody>
      </p:sp>
      <p:sp>
        <p:nvSpPr>
          <p:cNvPr id="6" name="Footer Placeholder 5"/>
          <p:cNvSpPr>
            <a:spLocks noGrp="1"/>
          </p:cNvSpPr>
          <p:nvPr>
            <p:ph type="ftr" sz="quarter" idx="11"/>
          </p:nvPr>
        </p:nvSpPr>
        <p:spPr/>
        <p:txBody>
          <a:bodyPr/>
          <a:lstStyle>
            <a:lvl1pPr>
              <a:defRPr/>
            </a:lvl1pPr>
            <a:extLst/>
          </a:lstStyle>
          <a:p>
            <a:pPr>
              <a:defRPr/>
            </a:pPr>
            <a:r>
              <a:rPr lang="en-US" dirty="0" smtClean="0"/>
              <a:t>Copyright © M6D</a:t>
            </a:r>
          </a:p>
        </p:txBody>
      </p:sp>
      <p:sp>
        <p:nvSpPr>
          <p:cNvPr id="7" name="Slide Number Placeholder 6"/>
          <p:cNvSpPr>
            <a:spLocks noGrp="1"/>
          </p:cNvSpPr>
          <p:nvPr>
            <p:ph type="sldNum" sz="quarter" idx="12"/>
          </p:nvPr>
        </p:nvSpPr>
        <p:spPr/>
        <p:txBody>
          <a:bodyPr/>
          <a:lstStyle>
            <a:lvl1pPr>
              <a:defRPr/>
            </a:lvl1pPr>
            <a:extLst/>
          </a:lstStyle>
          <a:p>
            <a:pPr>
              <a:defRPr/>
            </a:pPr>
            <a:fld id="{AABFBDCC-8343-4FF9-BB00-9F9CCEDF0E8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5C170C9-9E40-4431-8A7C-BBFD6FC09737}" type="datetimeFigureOut">
              <a:rPr lang="en-US">
                <a:solidFill>
                  <a:srgbClr val="D6ECFF"/>
                </a:solidFill>
              </a:rPr>
              <a:pPr>
                <a:defRPr/>
              </a:pPr>
              <a:t>6/12/2014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27" name="Slide Number Placeholder 5"/>
          <p:cNvSpPr>
            <a:spLocks noGrp="1"/>
          </p:cNvSpPr>
          <p:nvPr>
            <p:ph type="sldNum" sz="quarter" idx="12"/>
          </p:nvPr>
        </p:nvSpPr>
        <p:spPr/>
        <p:txBody>
          <a:bodyPr/>
          <a:lstStyle>
            <a:lvl1pPr>
              <a:defRPr/>
            </a:lvl1pPr>
            <a:extLst/>
          </a:lstStyle>
          <a:p>
            <a:pPr>
              <a:defRPr/>
            </a:pPr>
            <a:fld id="{6F65328C-077E-4BB8-8486-705DF2D7FED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113555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69A8073-BC3C-4AD0-BDC3-6968C54855B5}" type="datetimeFigureOut">
              <a:rPr lang="en-US">
                <a:solidFill>
                  <a:srgbClr val="D6ECFF"/>
                </a:solidFill>
              </a:rPr>
              <a:pPr>
                <a:defRPr/>
              </a:pPr>
              <a:t>6/12/2014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7" name="Slide Number Placeholder 6"/>
          <p:cNvSpPr>
            <a:spLocks noGrp="1"/>
          </p:cNvSpPr>
          <p:nvPr>
            <p:ph type="sldNum" sz="quarter" idx="12"/>
          </p:nvPr>
        </p:nvSpPr>
        <p:spPr/>
        <p:txBody>
          <a:bodyPr/>
          <a:lstStyle>
            <a:lvl1pPr>
              <a:defRPr/>
            </a:lvl1pPr>
            <a:extLst/>
          </a:lstStyle>
          <a:p>
            <a:pPr>
              <a:defRPr/>
            </a:pPr>
            <a:fld id="{AABFBDCC-8343-4FF9-BB00-9F9CCEDF0E8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866862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6275DC31-160A-45C5-B9CB-0D79830949C3}" type="datetimeFigureOut">
              <a:rPr lang="en-US">
                <a:solidFill>
                  <a:srgbClr val="D6ECFF"/>
                </a:solidFill>
              </a:rPr>
              <a:pPr>
                <a:defRPr/>
              </a:pPr>
              <a:t>6/12/2014</a:t>
            </a:fld>
            <a:endParaRPr lang="en-US">
              <a:solidFill>
                <a:srgbClr val="D6ECFF"/>
              </a:solidFill>
            </a:endParaRPr>
          </a:p>
        </p:txBody>
      </p:sp>
      <p:sp>
        <p:nvSpPr>
          <p:cNvPr id="10" name="Footer Placeholder 7"/>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11" name="Slide Number Placeholder 8"/>
          <p:cNvSpPr>
            <a:spLocks noGrp="1"/>
          </p:cNvSpPr>
          <p:nvPr>
            <p:ph type="sldNum" sz="quarter" idx="12"/>
          </p:nvPr>
        </p:nvSpPr>
        <p:spPr/>
        <p:txBody>
          <a:bodyPr/>
          <a:lstStyle>
            <a:lvl1pPr>
              <a:defRPr/>
            </a:lvl1pPr>
            <a:extLst/>
          </a:lstStyle>
          <a:p>
            <a:pPr>
              <a:defRPr/>
            </a:pPr>
            <a:fld id="{81EAE891-D58F-4929-8850-72712254244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907723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DA9BB98-ACE5-4F30-82C7-15E0FC890A1B}" type="datetimeFigureOut">
              <a:rPr lang="en-US">
                <a:solidFill>
                  <a:srgbClr val="D6ECFF"/>
                </a:solidFill>
              </a:rPr>
              <a:pPr>
                <a:defRPr/>
              </a:pPr>
              <a:t>6/12/2014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smtClean="0">
                <a:solidFill>
                  <a:srgbClr val="D6ECFF"/>
                </a:solidFill>
              </a:rPr>
              <a:t>Copyright © M6D</a:t>
            </a:r>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4B3AAA9B-2010-4A22-AE22-B31F57C1836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915620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F69F5E26-FE3E-4064-BE3A-2EA6D128DF73}"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4" name="Slide Number Placeholder 3"/>
          <p:cNvSpPr>
            <a:spLocks noGrp="1"/>
          </p:cNvSpPr>
          <p:nvPr>
            <p:ph type="sldNum" sz="quarter" idx="12"/>
          </p:nvPr>
        </p:nvSpPr>
        <p:spPr/>
        <p:txBody>
          <a:bodyPr/>
          <a:lstStyle>
            <a:lvl1pPr>
              <a:defRPr/>
            </a:lvl1pPr>
            <a:extLst/>
          </a:lstStyle>
          <a:p>
            <a:pPr>
              <a:defRPr/>
            </a:pPr>
            <a:fld id="{6FD9B0EE-25B1-4300-B8F2-A6CA2C1B97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19029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BDC3B19-0CC3-412D-99CC-D70257F36800}" type="datetimeFigureOut">
              <a:rPr lang="en-US">
                <a:solidFill>
                  <a:srgbClr val="D6ECFF"/>
                </a:solidFill>
              </a:rPr>
              <a:pPr>
                <a:defRPr/>
              </a:pPr>
              <a:t>6/12/2014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8F53F27A-76DC-4EBE-A5A5-1064CAEB6EA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616745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4077FF83-35CC-455C-A35C-6E1C2068A0B6}" type="datetimeFigureOut">
              <a:rPr lang="en-US">
                <a:solidFill>
                  <a:srgbClr val="D6ECFF"/>
                </a:solidFill>
              </a:rPr>
              <a:pPr>
                <a:defRPr/>
              </a:pPr>
              <a:t>6/12/2014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3D8FC880-679C-461B-9AE0-D9BEDAE59C4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982545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277AAC9-514C-4154-A97E-4D4891348F6A}"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36D5CD5-C619-43F8-966B-9CE1AED291A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72483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B35B23F-8510-4B27-9AE5-2DB4F652AC65}"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2B0B0A0-7BBB-420A-A38C-CE00063E53E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12085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510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6275DC31-160A-45C5-B9CB-0D79830949C3}" type="datetimeFigureOut">
              <a:rPr lang="en-US"/>
              <a:pPr>
                <a:defRPr/>
              </a:pPr>
              <a:t>6/12/2014</a:t>
            </a:fld>
            <a:endParaRPr lang="en-US"/>
          </a:p>
        </p:txBody>
      </p:sp>
      <p:sp>
        <p:nvSpPr>
          <p:cNvPr id="10" name="Footer Placeholder 7"/>
          <p:cNvSpPr>
            <a:spLocks noGrp="1"/>
          </p:cNvSpPr>
          <p:nvPr>
            <p:ph type="ftr" sz="quarter" idx="11"/>
          </p:nvPr>
        </p:nvSpPr>
        <p:spPr/>
        <p:txBody>
          <a:bodyPr/>
          <a:lstStyle>
            <a:lvl1pPr>
              <a:defRPr/>
            </a:lvl1pPr>
            <a:extLst/>
          </a:lstStyle>
          <a:p>
            <a:pPr>
              <a:defRPr/>
            </a:pPr>
            <a:r>
              <a:rPr lang="en-US" dirty="0" smtClean="0"/>
              <a:t>Copyright © M6D</a:t>
            </a:r>
          </a:p>
        </p:txBody>
      </p:sp>
      <p:sp>
        <p:nvSpPr>
          <p:cNvPr id="11" name="Slide Number Placeholder 8"/>
          <p:cNvSpPr>
            <a:spLocks noGrp="1"/>
          </p:cNvSpPr>
          <p:nvPr>
            <p:ph type="sldNum" sz="quarter" idx="12"/>
          </p:nvPr>
        </p:nvSpPr>
        <p:spPr/>
        <p:txBody>
          <a:bodyPr/>
          <a:lstStyle>
            <a:lvl1pPr>
              <a:defRPr/>
            </a:lvl1pPr>
            <a:extLst/>
          </a:lstStyle>
          <a:p>
            <a:pPr>
              <a:defRPr/>
            </a:pPr>
            <a:fld id="{81EAE891-D58F-4929-8850-72712254244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4321" y="2581275"/>
            <a:ext cx="8229600" cy="1038225"/>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chemeClr val="bg1"/>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454" y="3810000"/>
            <a:ext cx="8277225" cy="1752600"/>
          </a:xfrm>
        </p:spPr>
        <p:txBody>
          <a:bodyPr>
            <a:normAutofit/>
          </a:bodyPr>
          <a:lstStyle>
            <a:lvl1pPr marL="0" indent="0" algn="ctr">
              <a:buNone/>
              <a:defRPr sz="2400" spc="0">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3" name="Straight Connector 12"/>
          <p:cNvCxnSpPr/>
          <p:nvPr userDrawn="1"/>
        </p:nvCxnSpPr>
        <p:spPr>
          <a:xfrm>
            <a:off x="2370221" y="2590800"/>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370221" y="3608034"/>
            <a:ext cx="44196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501537"/>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6"/>
            <a:ext cx="8229600" cy="790574"/>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27388186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 y="2590800"/>
            <a:ext cx="9067800" cy="1066800"/>
          </a:xfrm>
        </p:spPr>
        <p:txBody>
          <a:bodyPr>
            <a:normAutofit/>
          </a:bodyPr>
          <a:lstStyle>
            <a:lvl1pPr algn="ctr">
              <a:defRPr kumimoji="0" lang="en-US" sz="3200" b="1" i="0" u="none" strike="noStrike" kern="1200" cap="none" spc="0" normalizeH="0" baseline="0" noProof="0" dirty="0" smtClean="0">
                <a:ln w="15875" cap="flat" cmpd="sng" algn="ctr">
                  <a:noFill/>
                  <a:prstDash val="solid"/>
                  <a:round/>
                  <a:headEnd type="none" w="med" len="med"/>
                  <a:tailEnd type="none" w="med" len="med"/>
                </a:ln>
                <a:solidFill>
                  <a:srgbClr val="326E8C"/>
                </a:solidFill>
                <a:effectLst/>
                <a:uLnTx/>
                <a:uFillTx/>
                <a:latin typeface="Century Gothic"/>
                <a:ea typeface="+mj-ea"/>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810000"/>
            <a:ext cx="7162800" cy="1752600"/>
          </a:xfrm>
        </p:spPr>
        <p:txBody>
          <a:bodyPr>
            <a:normAutofit/>
          </a:bodyPr>
          <a:lstStyle>
            <a:lvl1pPr marL="0" indent="0" algn="ctr">
              <a:buNone/>
              <a:defRPr sz="2400" spc="0">
                <a:solidFill>
                  <a:schemeClr val="bg1">
                    <a:lumMod val="50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3" name="Straight Connector 12"/>
          <p:cNvCxnSpPr/>
          <p:nvPr userDrawn="1"/>
        </p:nvCxnSpPr>
        <p:spPr>
          <a:xfrm>
            <a:off x="2286000" y="25908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2286000" y="3657600"/>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0" y="0"/>
            <a:ext cx="91440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fld id="{A29AD4D4-BF95-1D46-BA76-2B6168127256}" type="slidenum">
              <a:rPr lang="en-US" smtClean="0"/>
              <a:pPr/>
              <a:t>‹#›</a:t>
            </a:fld>
            <a:endParaRPr lang="en-US" dirty="0" smtClean="0"/>
          </a:p>
        </p:txBody>
      </p:sp>
    </p:spTree>
    <p:extLst>
      <p:ext uri="{BB962C8B-B14F-4D97-AF65-F5344CB8AC3E}">
        <p14:creationId xmlns:p14="http://schemas.microsoft.com/office/powerpoint/2010/main" val="1521063975"/>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49"/>
            <a:ext cx="8229600" cy="762001"/>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420797869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4164"/>
            <a:ext cx="8763000" cy="782636"/>
          </a:xfrm>
        </p:spPr>
        <p:txBody>
          <a:bodyPr anchor="ctr">
            <a:normAutofit/>
          </a:bodyPr>
          <a:lstStyle>
            <a:lvl1pPr algn="ctr">
              <a:lnSpc>
                <a:spcPts val="3320"/>
              </a:lnSpc>
              <a:defRPr sz="2800" spc="0">
                <a:solidFill>
                  <a:srgbClr val="316E8C"/>
                </a:solidFill>
                <a:latin typeface="Century Gothic"/>
                <a:cs typeface="Century Gothic"/>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7711542"/>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33500"/>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73262"/>
            <a:ext cx="4040188"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645025" y="1333500"/>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73262"/>
            <a:ext cx="4041775" cy="435133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Slide Number Placeholder 8"/>
          <p:cNvSpPr>
            <a:spLocks noGrp="1"/>
          </p:cNvSpPr>
          <p:nvPr>
            <p:ph type="sldNum" sz="quarter" idx="12"/>
          </p:nvPr>
        </p:nvSpPr>
        <p:spPr/>
        <p:txBody>
          <a:bodyPr/>
          <a:lstStyle/>
          <a:p>
            <a:fld id="{3E6481FB-C2D1-4568-85EE-8376DE17CFBC}" type="slidenum">
              <a:rPr lang="en-US" smtClean="0"/>
              <a:pPr/>
              <a:t>‹#›</a:t>
            </a:fld>
            <a:endParaRPr lang="en-US" dirty="0"/>
          </a:p>
        </p:txBody>
      </p:sp>
    </p:spTree>
    <p:extLst>
      <p:ext uri="{BB962C8B-B14F-4D97-AF65-F5344CB8AC3E}">
        <p14:creationId xmlns:p14="http://schemas.microsoft.com/office/powerpoint/2010/main" val="26690657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defTabSz="457200" fontAlgn="auto">
              <a:spcBef>
                <a:spcPts val="0"/>
              </a:spcBef>
              <a:spcAft>
                <a:spcPts val="0"/>
              </a:spcAft>
              <a:defRPr/>
            </a:pPr>
            <a:endParaRPr lang="en-US">
              <a:solidFill>
                <a:prstClr val="black"/>
              </a:solidFill>
              <a:latin typeface="Calibri"/>
            </a:endParaRPr>
          </a:p>
        </p:txBody>
      </p:sp>
      <p:sp>
        <p:nvSpPr>
          <p:cNvPr id="3" name="Footer Placeholder 2"/>
          <p:cNvSpPr>
            <a:spLocks noGrp="1"/>
          </p:cNvSpPr>
          <p:nvPr>
            <p:ph type="ftr" sz="quarter" idx="11"/>
          </p:nvPr>
        </p:nvSpPr>
        <p:spPr>
          <a:xfrm>
            <a:off x="3276600" y="6248400"/>
            <a:ext cx="2895600" cy="457200"/>
          </a:xfrm>
          <a:prstGeom prst="rect">
            <a:avLst/>
          </a:prstGeom>
        </p:spPr>
        <p:txBody>
          <a:bodyPr/>
          <a:lstStyle>
            <a:lvl1pPr>
              <a:defRPr/>
            </a:lvl1pPr>
          </a:lstStyle>
          <a:p>
            <a:pPr defTabSz="457200" fontAlgn="auto">
              <a:spcBef>
                <a:spcPts val="0"/>
              </a:spcBef>
              <a:spcAft>
                <a:spcPts val="0"/>
              </a:spcAft>
              <a:defRPr/>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lvl1pPr>
              <a:defRPr/>
            </a:lvl1pPr>
          </a:lstStyle>
          <a:p>
            <a:pPr>
              <a:defRPr/>
            </a:pPr>
            <a:fld id="{2CDA71F0-B1DC-418E-907E-59885AEE6F27}" type="slidenum">
              <a:rPr lang="en-US"/>
              <a:pPr>
                <a:defRPr/>
              </a:pPr>
              <a:t>‹#›</a:t>
            </a:fld>
            <a:endParaRPr lang="en-US"/>
          </a:p>
        </p:txBody>
      </p:sp>
    </p:spTree>
    <p:extLst>
      <p:ext uri="{BB962C8B-B14F-4D97-AF65-F5344CB8AC3E}">
        <p14:creationId xmlns:p14="http://schemas.microsoft.com/office/powerpoint/2010/main" val="372773394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733800" cy="1630361"/>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4999"/>
            <a:ext cx="2667000" cy="2590801"/>
          </a:xfrm>
        </p:spPr>
        <p:txBody>
          <a:bodyPr anchor="t">
            <a:noAutofit/>
          </a:bodyPr>
          <a:lstStyle>
            <a:lvl1pPr marL="0" indent="0">
              <a:buNone/>
              <a:defRPr sz="2000" b="0" spc="-150">
                <a:solidFill>
                  <a:srgbClr val="326E8C"/>
                </a:solidFill>
                <a:latin typeface="Arial Black"/>
                <a:cs typeface="Arial Blac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A69A4D28-94B2-5748-8E1D-3A81F38B10B6}" type="datetimeFigureOut">
              <a:rPr lang="en-US" smtClean="0">
                <a:solidFill>
                  <a:prstClr val="black"/>
                </a:solidFill>
                <a:latin typeface="Calibri"/>
              </a:rPr>
              <a:pPr defTabSz="457200" fontAlgn="auto">
                <a:spcBef>
                  <a:spcPts val="0"/>
                </a:spcBef>
                <a:spcAft>
                  <a:spcPts val="0"/>
                </a:spcAft>
              </a:pPr>
              <a:t>6/12/2014</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fontAlgn="auto">
              <a:spcBef>
                <a:spcPts val="0"/>
              </a:spcBef>
              <a:spcAft>
                <a:spcPts val="0"/>
              </a:spcAft>
            </a:pPr>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A29AD4D4-BF95-1D46-BA76-2B6168127256}" type="slidenum">
              <a:rPr lang="en-US" smtClean="0"/>
              <a:pPr/>
              <a:t>‹#›</a:t>
            </a:fld>
            <a:endParaRPr lang="en-US"/>
          </a:p>
        </p:txBody>
      </p:sp>
    </p:spTree>
    <p:extLst>
      <p:ext uri="{BB962C8B-B14F-4D97-AF65-F5344CB8AC3E}">
        <p14:creationId xmlns:p14="http://schemas.microsoft.com/office/powerpoint/2010/main" val="221691035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3pPr>
              <a:buFont typeface="Lucida Grande"/>
              <a:buChar char="-"/>
              <a:defRPr/>
            </a:lvl3pPr>
            <a:lvl4pPr>
              <a:buFont typeface="Wingdings" charset="2"/>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2244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7" y="681039"/>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268292" y="681039"/>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249242" y="681039"/>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a:xfrm>
            <a:off x="222250" y="681039"/>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Footer Placeholder 16"/>
          <p:cNvSpPr>
            <a:spLocks noGrp="1"/>
          </p:cNvSpPr>
          <p:nvPr>
            <p:ph type="ftr" sz="quarter" idx="10"/>
          </p:nvPr>
        </p:nvSpPr>
        <p:spPr/>
        <p:txBody>
          <a:bodyPr/>
          <a:lstStyle>
            <a:lvl1pPr algn="l">
              <a:defRPr sz="1400" b="1" smtClean="0"/>
            </a:lvl1pPr>
            <a:extLst/>
          </a:lstStyle>
          <a:p>
            <a:pPr>
              <a:defRPr/>
            </a:pPr>
            <a:r>
              <a:rPr lang="en-US" dirty="0">
                <a:solidFill>
                  <a:srgbClr val="D6ECFF"/>
                </a:solidFill>
              </a:rPr>
              <a:t>Claudia </a:t>
            </a:r>
            <a:r>
              <a:rPr lang="en-US" dirty="0" err="1">
                <a:solidFill>
                  <a:srgbClr val="D6ECFF"/>
                </a:solidFill>
              </a:rPr>
              <a:t>Perlich</a:t>
            </a:r>
            <a:endParaRPr lang="en-US" dirty="0">
              <a:solidFill>
                <a:srgbClr val="D6ECFF"/>
              </a:solidFill>
            </a:endParaRPr>
          </a:p>
        </p:txBody>
      </p:sp>
    </p:spTree>
    <p:extLst>
      <p:ext uri="{BB962C8B-B14F-4D97-AF65-F5344CB8AC3E}">
        <p14:creationId xmlns:p14="http://schemas.microsoft.com/office/powerpoint/2010/main" val="139933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DA9BB98-ACE5-4F30-82C7-15E0FC890A1B}" type="datetimeFigureOut">
              <a:rPr lang="en-US"/>
              <a:pPr>
                <a:defRPr/>
              </a:pPr>
              <a:t>6/12/2014</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dirty="0" smtClean="0"/>
              <a:t>Copyright © M6D</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4B3AAA9B-2010-4A22-AE22-B31F57C1836A}"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EB8C5A-C7E5-4DD0-A05C-35FDF97E1C47}"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smtClean="0">
                <a:solidFill>
                  <a:srgbClr val="D6ECFF"/>
                </a:solidFill>
              </a:rPr>
              <a:t>Copyright © </a:t>
            </a:r>
            <a:r>
              <a:rPr lang="en-US" dirty="0" err="1" smtClean="0">
                <a:solidFill>
                  <a:srgbClr val="D6ECFF"/>
                </a:solidFill>
              </a:rPr>
              <a:t>Dstillery</a:t>
            </a:r>
            <a:endParaRPr lang="en-US" dirty="0" smtClean="0">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DD40BD3-A0E5-42EB-B0E0-3E53547EEAB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62759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9" y="1073151"/>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5" name="Freeform 4"/>
          <p:cNvSpPr>
            <a:spLocks/>
          </p:cNvSpPr>
          <p:nvPr/>
        </p:nvSpPr>
        <p:spPr bwMode="auto">
          <a:xfrm>
            <a:off x="374650"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6" name="Freeform 5"/>
          <p:cNvSpPr>
            <a:spLocks/>
          </p:cNvSpPr>
          <p:nvPr/>
        </p:nvSpPr>
        <p:spPr bwMode="auto">
          <a:xfrm rot="5236414">
            <a:off x="4461669" y="1483520"/>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0" name="Freeform 9"/>
          <p:cNvSpPr>
            <a:spLocks/>
          </p:cNvSpPr>
          <p:nvPr/>
        </p:nvSpPr>
        <p:spPr bwMode="auto">
          <a:xfrm>
            <a:off x="5948367" y="4246564"/>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endParaRPr>
          </a:p>
        </p:txBody>
      </p:sp>
      <p:sp>
        <p:nvSpPr>
          <p:cNvPr id="19" name="Rectangle 18"/>
          <p:cNvSpPr/>
          <p:nvPr/>
        </p:nvSpPr>
        <p:spPr>
          <a:xfrm>
            <a:off x="363540" y="401639"/>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0" name="Rectangle 19"/>
          <p:cNvSpPr/>
          <p:nvPr/>
        </p:nvSpPr>
        <p:spPr>
          <a:xfrm flipH="1">
            <a:off x="371475" y="681039"/>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1" name="Rectangle 20"/>
          <p:cNvSpPr/>
          <p:nvPr/>
        </p:nvSpPr>
        <p:spPr>
          <a:xfrm flipH="1">
            <a:off x="411167" y="681039"/>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Rectangle 21"/>
          <p:cNvSpPr/>
          <p:nvPr/>
        </p:nvSpPr>
        <p:spPr>
          <a:xfrm flipH="1">
            <a:off x="447679" y="681039"/>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3" name="Rectangle 22"/>
          <p:cNvSpPr/>
          <p:nvPr/>
        </p:nvSpPr>
        <p:spPr>
          <a:xfrm flipH="1">
            <a:off x="476254" y="681039"/>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23"/>
          <p:cNvSpPr/>
          <p:nvPr/>
        </p:nvSpPr>
        <p:spPr>
          <a:xfrm>
            <a:off x="500063" y="681039"/>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3" name="Text Placeholder 2"/>
          <p:cNvSpPr>
            <a:spLocks noGrp="1"/>
          </p:cNvSpPr>
          <p:nvPr>
            <p:ph type="body" idx="1"/>
          </p:nvPr>
        </p:nvSpPr>
        <p:spPr>
          <a:xfrm>
            <a:off x="706902" y="1351674"/>
            <a:ext cx="5718048" cy="977487"/>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5C170C9-9E40-4431-8A7C-BBFD6FC09737}" type="datetimeFigureOut">
              <a:rPr lang="en-US">
                <a:solidFill>
                  <a:srgbClr val="D6ECFF"/>
                </a:solidFill>
              </a:rPr>
              <a:pPr>
                <a:defRPr/>
              </a:pPr>
              <a:t>6/12/2014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r>
              <a:rPr lang="en-US" dirty="0" smtClean="0">
                <a:solidFill>
                  <a:srgbClr val="D6ECFF"/>
                </a:solidFill>
              </a:rPr>
              <a:t>Copyright © </a:t>
            </a:r>
            <a:r>
              <a:rPr lang="en-US" dirty="0" err="1" smtClean="0">
                <a:solidFill>
                  <a:srgbClr val="D6ECFF"/>
                </a:solidFill>
              </a:rPr>
              <a:t>Dstillery</a:t>
            </a:r>
            <a:endParaRPr lang="en-US" dirty="0" smtClean="0">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6F65328C-077E-4BB8-8486-705DF2D7FED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795936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69A8073-BC3C-4AD0-BDC3-6968C54855B5}" type="datetimeFigureOut">
              <a:rPr lang="en-US">
                <a:solidFill>
                  <a:srgbClr val="D6ECFF"/>
                </a:solidFill>
              </a:rPr>
              <a:pPr>
                <a:defRPr/>
              </a:pPr>
              <a:t>6/12/2014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r>
              <a:rPr lang="en-US" dirty="0" smtClean="0">
                <a:solidFill>
                  <a:srgbClr val="D6ECFF"/>
                </a:solidFill>
              </a:rPr>
              <a:t>Copyright © </a:t>
            </a:r>
            <a:r>
              <a:rPr lang="en-US" dirty="0" err="1" smtClean="0">
                <a:solidFill>
                  <a:srgbClr val="D6ECFF"/>
                </a:solidFill>
              </a:rPr>
              <a:t>Dstillery</a:t>
            </a:r>
            <a:endParaRPr lang="en-US" dirty="0" smtClean="0">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AABFBDCC-8343-4FF9-BB00-9F9CCEDF0E8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47050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28579" y="681039"/>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8" name="Rectangle 7"/>
          <p:cNvSpPr/>
          <p:nvPr/>
        </p:nvSpPr>
        <p:spPr>
          <a:xfrm>
            <a:off x="2" y="681039"/>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49"/>
            <a:ext cx="4040188" cy="639763"/>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45029" y="1809749"/>
            <a:ext cx="4041775" cy="639763"/>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9"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6275DC31-160A-45C5-B9CB-0D79830949C3}" type="datetimeFigureOut">
              <a:rPr lang="en-US">
                <a:solidFill>
                  <a:srgbClr val="D6ECFF"/>
                </a:solidFill>
              </a:rPr>
              <a:pPr>
                <a:defRPr/>
              </a:pPr>
              <a:t>6/12/2014</a:t>
            </a:fld>
            <a:endParaRPr lang="en-US">
              <a:solidFill>
                <a:srgbClr val="D6ECFF"/>
              </a:solidFill>
            </a:endParaRPr>
          </a:p>
        </p:txBody>
      </p:sp>
      <p:sp>
        <p:nvSpPr>
          <p:cNvPr id="10" name="Footer Placeholder 7"/>
          <p:cNvSpPr>
            <a:spLocks noGrp="1"/>
          </p:cNvSpPr>
          <p:nvPr>
            <p:ph type="ftr" sz="quarter" idx="11"/>
          </p:nvPr>
        </p:nvSpPr>
        <p:spPr/>
        <p:txBody>
          <a:bodyPr/>
          <a:lstStyle>
            <a:lvl1pPr>
              <a:defRPr/>
            </a:lvl1pPr>
            <a:extLst/>
          </a:lstStyle>
          <a:p>
            <a:pPr>
              <a:defRPr/>
            </a:pPr>
            <a:r>
              <a:rPr lang="en-US" dirty="0" smtClean="0">
                <a:solidFill>
                  <a:srgbClr val="D6ECFF"/>
                </a:solidFill>
              </a:rPr>
              <a:t>Copyright © </a:t>
            </a:r>
            <a:r>
              <a:rPr lang="en-US" dirty="0" err="1" smtClean="0">
                <a:solidFill>
                  <a:srgbClr val="D6ECFF"/>
                </a:solidFill>
              </a:rPr>
              <a:t>Dstillery</a:t>
            </a:r>
            <a:endParaRPr lang="en-US" dirty="0" smtClean="0">
              <a:solidFill>
                <a:srgbClr val="D6ECFF"/>
              </a:solidFill>
            </a:endParaRPr>
          </a:p>
        </p:txBody>
      </p:sp>
      <p:sp>
        <p:nvSpPr>
          <p:cNvPr id="11" name="Slide Number Placeholder 8"/>
          <p:cNvSpPr>
            <a:spLocks noGrp="1"/>
          </p:cNvSpPr>
          <p:nvPr>
            <p:ph type="sldNum" sz="quarter" idx="12"/>
          </p:nvPr>
        </p:nvSpPr>
        <p:spPr/>
        <p:txBody>
          <a:bodyPr/>
          <a:lstStyle>
            <a:lvl1pPr>
              <a:defRPr/>
            </a:lvl1pPr>
            <a:extLst/>
          </a:lstStyle>
          <a:p>
            <a:pPr>
              <a:defRPr/>
            </a:pPr>
            <a:fld id="{81EAE891-D58F-4929-8850-72712254244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39826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DA9BB98-ACE5-4F30-82C7-15E0FC890A1B}" type="datetimeFigureOut">
              <a:rPr lang="en-US">
                <a:solidFill>
                  <a:srgbClr val="D6ECFF"/>
                </a:solidFill>
              </a:rPr>
              <a:pPr>
                <a:defRPr/>
              </a:pPr>
              <a:t>6/12/2014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smtClean="0">
                <a:solidFill>
                  <a:srgbClr val="D6ECFF"/>
                </a:solidFill>
              </a:rPr>
              <a:t>Copyright © </a:t>
            </a:r>
            <a:r>
              <a:rPr lang="en-US" dirty="0" err="1" smtClean="0">
                <a:solidFill>
                  <a:srgbClr val="D6ECFF"/>
                </a:solidFill>
              </a:rPr>
              <a:t>Dstillery</a:t>
            </a:r>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4B3AAA9B-2010-4A22-AE22-B31F57C1836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633528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F69F5E26-FE3E-4064-BE3A-2EA6D128DF73}"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r>
              <a:rPr lang="en-US" dirty="0" smtClean="0">
                <a:solidFill>
                  <a:srgbClr val="D6ECFF"/>
                </a:solidFill>
              </a:rPr>
              <a:t>Copyright © </a:t>
            </a:r>
            <a:r>
              <a:rPr lang="en-US" dirty="0" err="1" smtClean="0">
                <a:solidFill>
                  <a:srgbClr val="D6ECFF"/>
                </a:solidFill>
              </a:rPr>
              <a:t>Dstillery</a:t>
            </a:r>
            <a:endParaRPr lang="en-US" dirty="0" smtClean="0">
              <a:solidFill>
                <a:srgbClr val="D6ECFF"/>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6FD9B0EE-25B1-4300-B8F2-A6CA2C1B97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089268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49"/>
            <a:ext cx="8229600" cy="1162051"/>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BDC3B19-0CC3-412D-99CC-D70257F36800}" type="datetimeFigureOut">
              <a:rPr lang="en-US">
                <a:solidFill>
                  <a:srgbClr val="D6ECFF"/>
                </a:solidFill>
              </a:rPr>
              <a:pPr>
                <a:defRPr/>
              </a:pPr>
              <a:t>6/12/2014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8F53F27A-76DC-4EBE-A5A5-1064CAEB6EA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693798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2" y="1219203"/>
            <a:ext cx="131763"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2" y="1371603"/>
            <a:ext cx="131763"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9" y="1474789"/>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2"/>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4"/>
            <a:ext cx="2133600" cy="365125"/>
          </a:xfrm>
        </p:spPr>
        <p:txBody>
          <a:bodyPr/>
          <a:lstStyle>
            <a:lvl1pPr>
              <a:defRPr/>
            </a:lvl1pPr>
            <a:extLst/>
          </a:lstStyle>
          <a:p>
            <a:pPr>
              <a:defRPr/>
            </a:pPr>
            <a:fld id="{4077FF83-35CC-455C-A35C-6E1C2068A0B6}" type="datetimeFigureOut">
              <a:rPr lang="en-US">
                <a:solidFill>
                  <a:srgbClr val="D6ECFF"/>
                </a:solidFill>
              </a:rPr>
              <a:pPr>
                <a:defRPr/>
              </a:pPr>
              <a:t>6/12/2014</a:t>
            </a:fld>
            <a:endParaRPr lang="en-US">
              <a:solidFill>
                <a:srgbClr val="D6ECFF"/>
              </a:solidFill>
            </a:endParaRPr>
          </a:p>
        </p:txBody>
      </p:sp>
      <p:sp>
        <p:nvSpPr>
          <p:cNvPr id="20" name="Footer Placeholder 5"/>
          <p:cNvSpPr>
            <a:spLocks noGrp="1"/>
          </p:cNvSpPr>
          <p:nvPr>
            <p:ph type="ftr" sz="quarter" idx="11"/>
          </p:nvPr>
        </p:nvSpPr>
        <p:spPr>
          <a:xfrm>
            <a:off x="914400" y="55564"/>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4"/>
            <a:ext cx="457200" cy="365125"/>
          </a:xfrm>
        </p:spPr>
        <p:txBody>
          <a:bodyPr/>
          <a:lstStyle>
            <a:lvl1pPr>
              <a:defRPr/>
            </a:lvl1pPr>
            <a:extLst/>
          </a:lstStyle>
          <a:p>
            <a:pPr>
              <a:defRPr/>
            </a:pPr>
            <a:fld id="{3D8FC880-679C-461B-9AE0-D9BEDAE59C4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755800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277AAC9-514C-4154-A97E-4D4891348F6A}"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36D5CD5-C619-43F8-966B-9CE1AED291A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595580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B35B23F-8510-4B27-9AE5-2DB4F652AC65}"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2B0B0A0-7BBB-420A-A38C-CE00063E53E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22980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F69F5E26-FE3E-4064-BE3A-2EA6D128DF73}" type="datetimeFigureOut">
              <a:rPr lang="en-US"/>
              <a:pPr>
                <a:defRPr/>
              </a:pPr>
              <a:t>6/12/2014</a:t>
            </a:fld>
            <a:endParaRPr lang="en-US"/>
          </a:p>
        </p:txBody>
      </p:sp>
      <p:sp>
        <p:nvSpPr>
          <p:cNvPr id="3" name="Footer Placeholder 2"/>
          <p:cNvSpPr>
            <a:spLocks noGrp="1"/>
          </p:cNvSpPr>
          <p:nvPr>
            <p:ph type="ftr" sz="quarter" idx="11"/>
          </p:nvPr>
        </p:nvSpPr>
        <p:spPr/>
        <p:txBody>
          <a:bodyPr/>
          <a:lstStyle>
            <a:lvl1pPr>
              <a:defRPr/>
            </a:lvl1pPr>
            <a:extLst/>
          </a:lstStyle>
          <a:p>
            <a:pPr>
              <a:defRPr/>
            </a:pPr>
            <a:r>
              <a:rPr lang="en-US" dirty="0" smtClean="0"/>
              <a:t>Copyright © M6D</a:t>
            </a:r>
          </a:p>
        </p:txBody>
      </p:sp>
      <p:sp>
        <p:nvSpPr>
          <p:cNvPr id="4" name="Slide Number Placeholder 3"/>
          <p:cNvSpPr>
            <a:spLocks noGrp="1"/>
          </p:cNvSpPr>
          <p:nvPr>
            <p:ph type="sldNum" sz="quarter" idx="12"/>
          </p:nvPr>
        </p:nvSpPr>
        <p:spPr/>
        <p:txBody>
          <a:bodyPr/>
          <a:lstStyle>
            <a:lvl1pPr>
              <a:defRPr/>
            </a:lvl1pPr>
            <a:extLst/>
          </a:lstStyle>
          <a:p>
            <a:pPr>
              <a:defRPr/>
            </a:pPr>
            <a:fld id="{6FD9B0EE-25B1-4300-B8F2-A6CA2C1B970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Footer Placeholder 16"/>
          <p:cNvSpPr>
            <a:spLocks noGrp="1"/>
          </p:cNvSpPr>
          <p:nvPr>
            <p:ph type="ftr" sz="quarter" idx="10"/>
          </p:nvPr>
        </p:nvSpPr>
        <p:spPr/>
        <p:txBody>
          <a:bodyPr/>
          <a:lstStyle>
            <a:lvl1pPr algn="l">
              <a:defRPr sz="1400" b="1" smtClean="0"/>
            </a:lvl1pPr>
            <a:extLst/>
          </a:lstStyle>
          <a:p>
            <a:pPr>
              <a:defRPr/>
            </a:pPr>
            <a:r>
              <a:rPr lang="en-US" dirty="0">
                <a:solidFill>
                  <a:srgbClr val="D6ECFF"/>
                </a:solidFill>
              </a:rPr>
              <a:t>Claudia </a:t>
            </a:r>
            <a:r>
              <a:rPr lang="en-US" dirty="0" err="1">
                <a:solidFill>
                  <a:srgbClr val="D6ECFF"/>
                </a:solidFill>
              </a:rPr>
              <a:t>Perlich</a:t>
            </a:r>
            <a:endParaRPr lang="en-US" dirty="0">
              <a:solidFill>
                <a:srgbClr val="D6ECFF"/>
              </a:solidFill>
            </a:endParaRPr>
          </a:p>
        </p:txBody>
      </p:sp>
    </p:spTree>
    <p:extLst>
      <p:ext uri="{BB962C8B-B14F-4D97-AF65-F5344CB8AC3E}">
        <p14:creationId xmlns:p14="http://schemas.microsoft.com/office/powerpoint/2010/main" val="3922500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EB8C5A-C7E5-4DD0-A05C-35FDF97E1C47}"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smtClean="0">
                <a:solidFill>
                  <a:srgbClr val="D6ECFF"/>
                </a:solidFill>
              </a:rPr>
              <a:t>CCopyright</a:t>
            </a:r>
            <a:r>
              <a:rPr lang="en-US" dirty="0" smtClean="0">
                <a:solidFill>
                  <a:srgbClr val="D6ECFF"/>
                </a:solidFill>
              </a:rPr>
              <a:t> © M6D</a:t>
            </a:r>
          </a:p>
        </p:txBody>
      </p:sp>
      <p:sp>
        <p:nvSpPr>
          <p:cNvPr id="6" name="Slide Number Placeholder 22"/>
          <p:cNvSpPr>
            <a:spLocks noGrp="1"/>
          </p:cNvSpPr>
          <p:nvPr>
            <p:ph type="sldNum" sz="quarter" idx="12"/>
          </p:nvPr>
        </p:nvSpPr>
        <p:spPr/>
        <p:txBody>
          <a:bodyPr/>
          <a:lstStyle>
            <a:lvl1pPr>
              <a:defRPr/>
            </a:lvl1pPr>
          </a:lstStyle>
          <a:p>
            <a:pPr>
              <a:defRPr/>
            </a:pPr>
            <a:fld id="{BDD40BD3-A0E5-42EB-B0E0-3E53547EEAB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064101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Corbel"/>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5C170C9-9E40-4431-8A7C-BBFD6FC09737}" type="datetimeFigureOut">
              <a:rPr lang="en-US">
                <a:solidFill>
                  <a:srgbClr val="D6ECFF"/>
                </a:solidFill>
              </a:rPr>
              <a:pPr>
                <a:defRPr/>
              </a:pPr>
              <a:t>6/12/2014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27" name="Slide Number Placeholder 5"/>
          <p:cNvSpPr>
            <a:spLocks noGrp="1"/>
          </p:cNvSpPr>
          <p:nvPr>
            <p:ph type="sldNum" sz="quarter" idx="12"/>
          </p:nvPr>
        </p:nvSpPr>
        <p:spPr/>
        <p:txBody>
          <a:bodyPr/>
          <a:lstStyle>
            <a:lvl1pPr>
              <a:defRPr/>
            </a:lvl1pPr>
            <a:extLst/>
          </a:lstStyle>
          <a:p>
            <a:pPr>
              <a:defRPr/>
            </a:pPr>
            <a:fld id="{6F65328C-077E-4BB8-8486-705DF2D7FED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509971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69A8073-BC3C-4AD0-BDC3-6968C54855B5}" type="datetimeFigureOut">
              <a:rPr lang="en-US">
                <a:solidFill>
                  <a:srgbClr val="D6ECFF"/>
                </a:solidFill>
              </a:rPr>
              <a:pPr>
                <a:defRPr/>
              </a:pPr>
              <a:t>6/12/2014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7" name="Slide Number Placeholder 6"/>
          <p:cNvSpPr>
            <a:spLocks noGrp="1"/>
          </p:cNvSpPr>
          <p:nvPr>
            <p:ph type="sldNum" sz="quarter" idx="12"/>
          </p:nvPr>
        </p:nvSpPr>
        <p:spPr/>
        <p:txBody>
          <a:bodyPr/>
          <a:lstStyle>
            <a:lvl1pPr>
              <a:defRPr/>
            </a:lvl1pPr>
            <a:extLst/>
          </a:lstStyle>
          <a:p>
            <a:pPr>
              <a:defRPr/>
            </a:pPr>
            <a:fld id="{AABFBDCC-8343-4FF9-BB00-9F9CCEDF0E8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743301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6275DC31-160A-45C5-B9CB-0D79830949C3}" type="datetimeFigureOut">
              <a:rPr lang="en-US">
                <a:solidFill>
                  <a:srgbClr val="D6ECFF"/>
                </a:solidFill>
              </a:rPr>
              <a:pPr>
                <a:defRPr/>
              </a:pPr>
              <a:t>6/12/2014</a:t>
            </a:fld>
            <a:endParaRPr lang="en-US">
              <a:solidFill>
                <a:srgbClr val="D6ECFF"/>
              </a:solidFill>
            </a:endParaRPr>
          </a:p>
        </p:txBody>
      </p:sp>
      <p:sp>
        <p:nvSpPr>
          <p:cNvPr id="10" name="Footer Placeholder 7"/>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11" name="Slide Number Placeholder 8"/>
          <p:cNvSpPr>
            <a:spLocks noGrp="1"/>
          </p:cNvSpPr>
          <p:nvPr>
            <p:ph type="sldNum" sz="quarter" idx="12"/>
          </p:nvPr>
        </p:nvSpPr>
        <p:spPr/>
        <p:txBody>
          <a:bodyPr/>
          <a:lstStyle>
            <a:lvl1pPr>
              <a:defRPr/>
            </a:lvl1pPr>
            <a:extLst/>
          </a:lstStyle>
          <a:p>
            <a:pPr>
              <a:defRPr/>
            </a:pPr>
            <a:fld id="{81EAE891-D58F-4929-8850-72712254244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574782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DA9BB98-ACE5-4F30-82C7-15E0FC890A1B}" type="datetimeFigureOut">
              <a:rPr lang="en-US">
                <a:solidFill>
                  <a:srgbClr val="D6ECFF"/>
                </a:solidFill>
              </a:rPr>
              <a:pPr>
                <a:defRPr/>
              </a:pPr>
              <a:t>6/12/2014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smtClean="0">
                <a:solidFill>
                  <a:srgbClr val="D6ECFF"/>
                </a:solidFill>
              </a:rPr>
              <a:t>Copyright © M6D</a:t>
            </a:r>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4B3AAA9B-2010-4A22-AE22-B31F57C1836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3222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F69F5E26-FE3E-4064-BE3A-2EA6D128DF73}"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r>
              <a:rPr lang="en-US" dirty="0" smtClean="0">
                <a:solidFill>
                  <a:srgbClr val="D6ECFF"/>
                </a:solidFill>
              </a:rPr>
              <a:t>Copyright © M6D</a:t>
            </a:r>
          </a:p>
        </p:txBody>
      </p:sp>
      <p:sp>
        <p:nvSpPr>
          <p:cNvPr id="4" name="Slide Number Placeholder 3"/>
          <p:cNvSpPr>
            <a:spLocks noGrp="1"/>
          </p:cNvSpPr>
          <p:nvPr>
            <p:ph type="sldNum" sz="quarter" idx="12"/>
          </p:nvPr>
        </p:nvSpPr>
        <p:spPr/>
        <p:txBody>
          <a:bodyPr/>
          <a:lstStyle>
            <a:lvl1pPr>
              <a:defRPr/>
            </a:lvl1pPr>
            <a:extLst/>
          </a:lstStyle>
          <a:p>
            <a:pPr>
              <a:defRPr/>
            </a:pPr>
            <a:fld id="{6FD9B0EE-25B1-4300-B8F2-A6CA2C1B97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396969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BDC3B19-0CC3-412D-99CC-D70257F36800}" type="datetimeFigureOut">
              <a:rPr lang="en-US">
                <a:solidFill>
                  <a:srgbClr val="D6ECFF"/>
                </a:solidFill>
              </a:rPr>
              <a:pPr>
                <a:defRPr/>
              </a:pPr>
              <a:t>6/12/2014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8F53F27A-76DC-4EBE-A5A5-1064CAEB6EA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594023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4077FF83-35CC-455C-A35C-6E1C2068A0B6}" type="datetimeFigureOut">
              <a:rPr lang="en-US">
                <a:solidFill>
                  <a:srgbClr val="D6ECFF"/>
                </a:solidFill>
              </a:rPr>
              <a:pPr>
                <a:defRPr/>
              </a:pPr>
              <a:t>6/12/2014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3D8FC880-679C-461B-9AE0-D9BEDAE59C4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7909606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277AAC9-514C-4154-A97E-4D4891348F6A}"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B36D5CD5-C619-43F8-966B-9CE1AED291A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06972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BDC3B19-0CC3-412D-99CC-D70257F36800}" type="datetimeFigureOut">
              <a:rPr lang="en-US"/>
              <a:pPr>
                <a:defRPr/>
              </a:pPr>
              <a:t>6/12/2014</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F53F27A-76DC-4EBE-A5A5-1064CAEB6EA8}"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B35B23F-8510-4B27-9AE5-2DB4F652AC65}" type="datetimeFigureOut">
              <a:rPr lang="en-US">
                <a:solidFill>
                  <a:srgbClr val="D6ECFF"/>
                </a:solidFill>
              </a:rPr>
              <a:pPr>
                <a:defRPr/>
              </a:pPr>
              <a:t>6/12/2014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2B0B0A0-7BBB-420A-A38C-CE00063E53E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528780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990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4077FF83-35CC-455C-A35C-6E1C2068A0B6}" type="datetimeFigureOut">
              <a:rPr lang="en-US"/>
              <a:pPr>
                <a:defRPr/>
              </a:pPr>
              <a:t>6/12/2014</a:t>
            </a:fld>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3D8FC880-679C-461B-9AE0-D9BEDAE59C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9.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0A5B9914-B8F2-4634-A0CE-167DC2B6828B}" type="datetimeFigureOut">
              <a:rPr lang="en-US"/>
              <a:pPr>
                <a:defRPr/>
              </a:pPr>
              <a:t>6/12/2014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r>
              <a:rPr lang="en-US" dirty="0" smtClean="0"/>
              <a:t>Copyright © M6D</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EC59BC84-2C99-4BE0-99D2-430B9E56264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49" r:id="rId1"/>
    <p:sldLayoutId id="2147483743" r:id="rId2"/>
    <p:sldLayoutId id="2147483750" r:id="rId3"/>
    <p:sldLayoutId id="2147483751" r:id="rId4"/>
    <p:sldLayoutId id="2147483752" r:id="rId5"/>
    <p:sldLayoutId id="2147483744" r:id="rId6"/>
    <p:sldLayoutId id="2147483753" r:id="rId7"/>
    <p:sldLayoutId id="2147483745" r:id="rId8"/>
    <p:sldLayoutId id="2147483754" r:id="rId9"/>
    <p:sldLayoutId id="2147483746" r:id="rId10"/>
    <p:sldLayoutId id="2147483747" r:id="rId11"/>
    <p:sldLayoutId id="2147483790" r:id="rId12"/>
  </p:sldLayoutIdLst>
  <p:txStyles>
    <p:titleStyle>
      <a:lvl1pPr algn="l" rtl="0" fontAlgn="base">
        <a:spcBef>
          <a:spcPct val="0"/>
        </a:spcBef>
        <a:spcAft>
          <a:spcPct val="0"/>
        </a:spcAft>
        <a:defRPr sz="4000" kern="1200" spc="-100">
          <a:solidFill>
            <a:srgbClr val="C1EEFF"/>
          </a:solidFill>
          <a:latin typeface="+mn-lt"/>
          <a:ea typeface="+mj-ea"/>
          <a:cs typeface="+mj-cs"/>
        </a:defRPr>
      </a:lvl1pPr>
      <a:lvl2pPr algn="l" rtl="0" fontAlgn="base">
        <a:spcBef>
          <a:spcPct val="0"/>
        </a:spcBef>
        <a:spcAft>
          <a:spcPct val="0"/>
        </a:spcAft>
        <a:defRPr sz="4000">
          <a:solidFill>
            <a:srgbClr val="C1EEFF"/>
          </a:solidFill>
          <a:latin typeface="Corbel" pitchFamily="34" charset="0"/>
        </a:defRPr>
      </a:lvl2pPr>
      <a:lvl3pPr algn="l" rtl="0" fontAlgn="base">
        <a:spcBef>
          <a:spcPct val="0"/>
        </a:spcBef>
        <a:spcAft>
          <a:spcPct val="0"/>
        </a:spcAft>
        <a:defRPr sz="4000">
          <a:solidFill>
            <a:srgbClr val="C1EEFF"/>
          </a:solidFill>
          <a:latin typeface="Corbel" pitchFamily="34" charset="0"/>
        </a:defRPr>
      </a:lvl3pPr>
      <a:lvl4pPr algn="l" rtl="0" fontAlgn="base">
        <a:spcBef>
          <a:spcPct val="0"/>
        </a:spcBef>
        <a:spcAft>
          <a:spcPct val="0"/>
        </a:spcAft>
        <a:defRPr sz="4000">
          <a:solidFill>
            <a:srgbClr val="C1EEFF"/>
          </a:solidFill>
          <a:latin typeface="Corbel" pitchFamily="34" charset="0"/>
        </a:defRPr>
      </a:lvl4pPr>
      <a:lvl5pPr algn="l" rtl="0" fontAlgn="base">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6700"/>
            <a:ext cx="8229600" cy="8001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grpSp>
        <p:nvGrpSpPr>
          <p:cNvPr id="5" name="Group 8"/>
          <p:cNvGrpSpPr/>
          <p:nvPr userDrawn="1"/>
        </p:nvGrpSpPr>
        <p:grpSpPr>
          <a:xfrm>
            <a:off x="1828800" y="279309"/>
            <a:ext cx="5486400" cy="774797"/>
            <a:chOff x="2286000" y="2776712"/>
            <a:chExt cx="4419600" cy="990600"/>
          </a:xfrm>
        </p:grpSpPr>
        <p:cxnSp>
          <p:nvCxnSpPr>
            <p:cNvPr id="10" name="Straight Connector 9"/>
            <p:cNvCxnSpPr/>
            <p:nvPr userDrawn="1"/>
          </p:nvCxnSpPr>
          <p:spPr>
            <a:xfrm>
              <a:off x="2286000" y="2776712"/>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286000" y="3765724"/>
              <a:ext cx="4419600" cy="1588"/>
            </a:xfrm>
            <a:prstGeom prst="line">
              <a:avLst/>
            </a:prstGeom>
            <a:ln w="12700" cap="flat" cmpd="sng" algn="ctr">
              <a:solidFill>
                <a:srgbClr val="A0B4C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pPr defTabSz="457200" fontAlgn="auto">
              <a:spcBef>
                <a:spcPts val="0"/>
              </a:spcBef>
              <a:spcAft>
                <a:spcPts val="0"/>
              </a:spcAft>
            </a:pPr>
            <a:fld id="{A29AD4D4-BF95-1D46-BA76-2B6168127256}" type="slidenum">
              <a:rPr lang="en-US" smtClean="0"/>
              <a:pPr defTabSz="457200" fontAlgn="auto">
                <a:spcBef>
                  <a:spcPts val="0"/>
                </a:spcBef>
                <a:spcAft>
                  <a:spcPts val="0"/>
                </a:spcAft>
              </a:pPr>
              <a:t>‹#›</a:t>
            </a:fld>
            <a:endParaRPr lang="en-US" dirty="0"/>
          </a:p>
        </p:txBody>
      </p:sp>
      <p:sp>
        <p:nvSpPr>
          <p:cNvPr id="13" name="Rectangle 12"/>
          <p:cNvSpPr/>
          <p:nvPr userDrawn="1"/>
        </p:nvSpPr>
        <p:spPr>
          <a:xfrm>
            <a:off x="167497" y="6703353"/>
            <a:ext cx="2430474" cy="169277"/>
          </a:xfrm>
          <a:prstGeom prst="rect">
            <a:avLst/>
          </a:prstGeom>
        </p:spPr>
        <p:txBody>
          <a:bodyPr wrap="none">
            <a:spAutoFit/>
          </a:bodyPr>
          <a:lstStyle/>
          <a:p>
            <a:pPr defTabSz="457200" fontAlgn="auto">
              <a:spcBef>
                <a:spcPts val="0"/>
              </a:spcBef>
              <a:spcAft>
                <a:spcPts val="0"/>
              </a:spcAft>
            </a:pPr>
            <a:r>
              <a:rPr lang="en-US" sz="500" dirty="0" smtClean="0">
                <a:solidFill>
                  <a:srgbClr val="3A81A4"/>
                </a:solidFill>
                <a:latin typeface="Century Gothic" pitchFamily="34" charset="0"/>
                <a:cs typeface="+mn-cs"/>
              </a:rPr>
              <a:t>© 2012 Media6Degrees. All Rights Reserved. Proprietary and Confidential</a:t>
            </a:r>
            <a:endParaRPr lang="en-US" dirty="0">
              <a:solidFill>
                <a:srgbClr val="3A81A4"/>
              </a:solidFill>
              <a:latin typeface="Century Gothic" pitchFamily="34" charset="0"/>
              <a:cs typeface="+mn-cs"/>
            </a:endParaRPr>
          </a:p>
        </p:txBody>
      </p:sp>
    </p:spTree>
    <p:extLst>
      <p:ext uri="{BB962C8B-B14F-4D97-AF65-F5344CB8AC3E}">
        <p14:creationId xmlns:p14="http://schemas.microsoft.com/office/powerpoint/2010/main" val="249722777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timing>
    <p:tnLst>
      <p:par>
        <p:cTn id="1" dur="indefinite" restart="never" nodeType="tmRoot"/>
      </p:par>
    </p:tnLst>
  </p:timing>
  <p:hf hdr="0" ftr="0" dt="0"/>
  <p:txStyles>
    <p:titleStyle>
      <a:lvl1pPr algn="ctr" defTabSz="457200" rtl="0" eaLnBrk="1" latinLnBrk="0" hangingPunct="1">
        <a:lnSpc>
          <a:spcPts val="3320"/>
        </a:lnSpc>
        <a:spcBef>
          <a:spcPct val="0"/>
        </a:spcBef>
        <a:buNone/>
        <a:defRPr sz="2800" b="1" kern="1200" spc="0">
          <a:solidFill>
            <a:srgbClr val="326E8C"/>
          </a:solidFill>
          <a:latin typeface="Century Gothic"/>
          <a:ea typeface="+mj-ea"/>
          <a:cs typeface="Century Gothic"/>
        </a:defRPr>
      </a:lvl1pPr>
    </p:titleStyle>
    <p:bodyStyle>
      <a:lvl1pPr marL="342900" indent="-342900" algn="l" defTabSz="457200" rtl="0" eaLnBrk="1" latinLnBrk="0" hangingPunct="1">
        <a:spcBef>
          <a:spcPts val="600"/>
        </a:spcBef>
        <a:buFont typeface="Arial" pitchFamily="34" charset="0"/>
        <a:buChar char="•"/>
        <a:defRPr sz="2000" kern="1200">
          <a:solidFill>
            <a:srgbClr val="404040"/>
          </a:solidFill>
          <a:latin typeface="Century Gothic"/>
          <a:ea typeface="+mn-ea"/>
          <a:cs typeface="Century Gothic"/>
        </a:defRPr>
      </a:lvl1pPr>
      <a:lvl2pPr marL="742950" indent="-285750" algn="l" defTabSz="457200" rtl="0" eaLnBrk="1" latinLnBrk="0" hangingPunct="1">
        <a:spcBef>
          <a:spcPts val="600"/>
        </a:spcBef>
        <a:buFont typeface="Wingdings" pitchFamily="2" charset="2"/>
        <a:buChar char="§"/>
        <a:defRPr sz="1800" kern="1200">
          <a:solidFill>
            <a:srgbClr val="404040"/>
          </a:solidFill>
          <a:latin typeface="Century Gothic"/>
          <a:ea typeface="+mn-ea"/>
          <a:cs typeface="Century Gothic"/>
        </a:defRPr>
      </a:lvl2pPr>
      <a:lvl3pPr marL="1143000" indent="-228600" algn="l" defTabSz="457200" rtl="0" eaLnBrk="1" latinLnBrk="0" hangingPunct="1">
        <a:spcBef>
          <a:spcPts val="600"/>
        </a:spcBef>
        <a:buFont typeface="Courier New" pitchFamily="49" charset="0"/>
        <a:buChar char="o"/>
        <a:defRPr sz="1600" kern="1200">
          <a:solidFill>
            <a:srgbClr val="404040"/>
          </a:solidFill>
          <a:latin typeface="Century Gothic"/>
          <a:ea typeface="+mn-ea"/>
          <a:cs typeface="Century Gothic"/>
        </a:defRPr>
      </a:lvl3pPr>
      <a:lvl4pPr marL="1600200" indent="-228600" algn="l" defTabSz="457200" rtl="0" eaLnBrk="1" latinLnBrk="0" hangingPunct="1">
        <a:spcBef>
          <a:spcPts val="600"/>
        </a:spcBef>
        <a:buFont typeface="Wingdings" pitchFamily="2" charset="2"/>
        <a:buChar char="ü"/>
        <a:defRPr sz="1400" kern="1200">
          <a:solidFill>
            <a:srgbClr val="404040"/>
          </a:solidFill>
          <a:latin typeface="Century Gothic"/>
          <a:ea typeface="+mn-ea"/>
          <a:cs typeface="Century Gothic"/>
        </a:defRPr>
      </a:lvl4pPr>
      <a:lvl5pPr marL="2057400" indent="-228600" algn="l" defTabSz="457200" rtl="0" eaLnBrk="1" latinLnBrk="0" hangingPunct="1">
        <a:spcBef>
          <a:spcPct val="20000"/>
        </a:spcBef>
        <a:buFont typeface="Arial"/>
        <a:buNone/>
        <a:defRPr sz="1600" kern="1200">
          <a:solidFill>
            <a:srgbClr val="404040"/>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0A5B9914-B8F2-4634-A0CE-167DC2B6828B}"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EC59BC84-2C99-4BE0-99D2-430B9E56264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605753237"/>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rtl="0" fontAlgn="base">
        <a:spcBef>
          <a:spcPct val="0"/>
        </a:spcBef>
        <a:spcAft>
          <a:spcPct val="0"/>
        </a:spcAft>
        <a:defRPr sz="4000" kern="1200" spc="-100">
          <a:solidFill>
            <a:srgbClr val="C1EEFF"/>
          </a:solidFill>
          <a:latin typeface="+mn-lt"/>
          <a:ea typeface="+mj-ea"/>
          <a:cs typeface="+mj-cs"/>
        </a:defRPr>
      </a:lvl1pPr>
      <a:lvl2pPr algn="l" rtl="0" fontAlgn="base">
        <a:spcBef>
          <a:spcPct val="0"/>
        </a:spcBef>
        <a:spcAft>
          <a:spcPct val="0"/>
        </a:spcAft>
        <a:defRPr sz="4000">
          <a:solidFill>
            <a:srgbClr val="C1EEFF"/>
          </a:solidFill>
          <a:latin typeface="Corbel" pitchFamily="34" charset="0"/>
        </a:defRPr>
      </a:lvl2pPr>
      <a:lvl3pPr algn="l" rtl="0" fontAlgn="base">
        <a:spcBef>
          <a:spcPct val="0"/>
        </a:spcBef>
        <a:spcAft>
          <a:spcPct val="0"/>
        </a:spcAft>
        <a:defRPr sz="4000">
          <a:solidFill>
            <a:srgbClr val="C1EEFF"/>
          </a:solidFill>
          <a:latin typeface="Corbel" pitchFamily="34" charset="0"/>
        </a:defRPr>
      </a:lvl3pPr>
      <a:lvl4pPr algn="l" rtl="0" fontAlgn="base">
        <a:spcBef>
          <a:spcPct val="0"/>
        </a:spcBef>
        <a:spcAft>
          <a:spcPct val="0"/>
        </a:spcAft>
        <a:defRPr sz="4000">
          <a:solidFill>
            <a:srgbClr val="C1EEFF"/>
          </a:solidFill>
          <a:latin typeface="Corbel" pitchFamily="34" charset="0"/>
        </a:defRPr>
      </a:lvl4pPr>
      <a:lvl5pPr algn="l" rtl="0" fontAlgn="base">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6700"/>
            <a:ext cx="8229600" cy="8001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pPr defTabSz="457200" fontAlgn="auto">
              <a:spcBef>
                <a:spcPts val="0"/>
              </a:spcBef>
              <a:spcAft>
                <a:spcPts val="0"/>
              </a:spcAft>
            </a:pPr>
            <a:fld id="{A29AD4D4-BF95-1D46-BA76-2B6168127256}" type="slidenum">
              <a:rPr lang="en-US" smtClean="0"/>
              <a:pPr defTabSz="457200" fontAlgn="auto">
                <a:spcBef>
                  <a:spcPts val="0"/>
                </a:spcBef>
                <a:spcAft>
                  <a:spcPts val="0"/>
                </a:spcAft>
              </a:pPr>
              <a:t>‹#›</a:t>
            </a:fld>
            <a:endParaRPr lang="en-US" dirty="0"/>
          </a:p>
        </p:txBody>
      </p:sp>
      <p:sp>
        <p:nvSpPr>
          <p:cNvPr id="13" name="Rectangle 12"/>
          <p:cNvSpPr/>
          <p:nvPr userDrawn="1"/>
        </p:nvSpPr>
        <p:spPr>
          <a:xfrm>
            <a:off x="167497" y="6703353"/>
            <a:ext cx="2430474" cy="169277"/>
          </a:xfrm>
          <a:prstGeom prst="rect">
            <a:avLst/>
          </a:prstGeom>
        </p:spPr>
        <p:txBody>
          <a:bodyPr wrap="none">
            <a:spAutoFit/>
          </a:bodyPr>
          <a:lstStyle/>
          <a:p>
            <a:pPr defTabSz="457200" fontAlgn="auto">
              <a:spcBef>
                <a:spcPts val="0"/>
              </a:spcBef>
              <a:spcAft>
                <a:spcPts val="0"/>
              </a:spcAft>
            </a:pPr>
            <a:r>
              <a:rPr lang="en-US" sz="500" dirty="0" smtClean="0">
                <a:solidFill>
                  <a:srgbClr val="3A81A4"/>
                </a:solidFill>
                <a:latin typeface="Century Gothic" pitchFamily="34" charset="0"/>
              </a:rPr>
              <a:t>© 2013 Media6Degrees. All Rights Reserved. </a:t>
            </a:r>
            <a:r>
              <a:rPr lang="en-US" sz="500" dirty="0" err="1" smtClean="0">
                <a:solidFill>
                  <a:srgbClr val="3A81A4"/>
                </a:solidFill>
                <a:latin typeface="Century Gothic" pitchFamily="34" charset="0"/>
              </a:rPr>
              <a:t>Proprietaryand</a:t>
            </a:r>
            <a:r>
              <a:rPr lang="en-US" sz="500" dirty="0" smtClean="0">
                <a:solidFill>
                  <a:srgbClr val="3A81A4"/>
                </a:solidFill>
                <a:latin typeface="Century Gothic" pitchFamily="34" charset="0"/>
              </a:rPr>
              <a:t> Confidential</a:t>
            </a:r>
            <a:endParaRPr lang="en-US" dirty="0">
              <a:solidFill>
                <a:srgbClr val="3A81A4"/>
              </a:solidFill>
              <a:latin typeface="Century Gothic" pitchFamily="34" charset="0"/>
            </a:endParaRPr>
          </a:p>
        </p:txBody>
      </p:sp>
    </p:spTree>
    <p:extLst>
      <p:ext uri="{BB962C8B-B14F-4D97-AF65-F5344CB8AC3E}">
        <p14:creationId xmlns:p14="http://schemas.microsoft.com/office/powerpoint/2010/main" val="64476560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timing>
    <p:tnLst>
      <p:par>
        <p:cTn id="1" dur="indefinite" restart="never" nodeType="tmRoot"/>
      </p:par>
    </p:tnLst>
  </p:timing>
  <p:hf hdr="0" ftr="0" dt="0"/>
  <p:txStyles>
    <p:titleStyle>
      <a:lvl1pPr algn="ctr" defTabSz="457200" rtl="0" eaLnBrk="1" latinLnBrk="0" hangingPunct="1">
        <a:lnSpc>
          <a:spcPts val="3320"/>
        </a:lnSpc>
        <a:spcBef>
          <a:spcPct val="0"/>
        </a:spcBef>
        <a:buNone/>
        <a:defRPr sz="2800" b="1" kern="1200" spc="0">
          <a:solidFill>
            <a:srgbClr val="326E8C"/>
          </a:solidFill>
          <a:latin typeface="Century Gothic"/>
          <a:ea typeface="+mj-ea"/>
          <a:cs typeface="Century Gothic"/>
        </a:defRPr>
      </a:lvl1pPr>
    </p:titleStyle>
    <p:bodyStyle>
      <a:lvl1pPr marL="342900" indent="-342900" algn="l" defTabSz="457200" rtl="0" eaLnBrk="1" latinLnBrk="0" hangingPunct="1">
        <a:spcBef>
          <a:spcPts val="600"/>
        </a:spcBef>
        <a:buFont typeface="Arial" pitchFamily="34" charset="0"/>
        <a:buChar char="•"/>
        <a:defRPr sz="2000" kern="1200">
          <a:solidFill>
            <a:srgbClr val="404040"/>
          </a:solidFill>
          <a:latin typeface="Century Gothic"/>
          <a:ea typeface="+mn-ea"/>
          <a:cs typeface="Century Gothic"/>
        </a:defRPr>
      </a:lvl1pPr>
      <a:lvl2pPr marL="742950" indent="-285750" algn="l" defTabSz="457200" rtl="0" eaLnBrk="1" latinLnBrk="0" hangingPunct="1">
        <a:spcBef>
          <a:spcPts val="600"/>
        </a:spcBef>
        <a:buFont typeface="Wingdings" pitchFamily="2" charset="2"/>
        <a:buChar char="§"/>
        <a:defRPr sz="1800" kern="1200">
          <a:solidFill>
            <a:srgbClr val="404040"/>
          </a:solidFill>
          <a:latin typeface="Century Gothic"/>
          <a:ea typeface="+mn-ea"/>
          <a:cs typeface="Century Gothic"/>
        </a:defRPr>
      </a:lvl2pPr>
      <a:lvl3pPr marL="1143000" indent="-228600" algn="l" defTabSz="457200" rtl="0" eaLnBrk="1" latinLnBrk="0" hangingPunct="1">
        <a:spcBef>
          <a:spcPts val="600"/>
        </a:spcBef>
        <a:buFont typeface="Courier New" pitchFamily="49" charset="0"/>
        <a:buChar char="o"/>
        <a:defRPr sz="1600" kern="1200">
          <a:solidFill>
            <a:srgbClr val="404040"/>
          </a:solidFill>
          <a:latin typeface="Century Gothic"/>
          <a:ea typeface="+mn-ea"/>
          <a:cs typeface="Century Gothic"/>
        </a:defRPr>
      </a:lvl3pPr>
      <a:lvl4pPr marL="1600200" indent="-228600" algn="l" defTabSz="457200" rtl="0" eaLnBrk="1" latinLnBrk="0" hangingPunct="1">
        <a:spcBef>
          <a:spcPts val="600"/>
        </a:spcBef>
        <a:buFont typeface="Wingdings" pitchFamily="2" charset="2"/>
        <a:buChar char="ü"/>
        <a:defRPr sz="1400" kern="1200">
          <a:solidFill>
            <a:srgbClr val="404040"/>
          </a:solidFill>
          <a:latin typeface="Century Gothic"/>
          <a:ea typeface="+mn-ea"/>
          <a:cs typeface="Century Gothic"/>
        </a:defRPr>
      </a:lvl4pPr>
      <a:lvl5pPr marL="2057400" indent="-228600" algn="l" defTabSz="457200" rtl="0" eaLnBrk="1" latinLnBrk="0" hangingPunct="1">
        <a:spcBef>
          <a:spcPct val="20000"/>
        </a:spcBef>
        <a:buFont typeface="Arial"/>
        <a:buNone/>
        <a:defRPr sz="1600" kern="1200">
          <a:solidFill>
            <a:srgbClr val="404040"/>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0A5B9914-B8F2-4634-A0CE-167DC2B6828B}"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r>
              <a:rPr lang="en-US" dirty="0" smtClean="0">
                <a:solidFill>
                  <a:srgbClr val="D6ECFF"/>
                </a:solidFill>
              </a:rPr>
              <a:t>Copyright © M6D</a:t>
            </a:r>
            <a:endParaRPr lang="en-US" dirty="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EC59BC84-2C99-4BE0-99D2-430B9E56264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249360591"/>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rtl="0" fontAlgn="base">
        <a:spcBef>
          <a:spcPct val="0"/>
        </a:spcBef>
        <a:spcAft>
          <a:spcPct val="0"/>
        </a:spcAft>
        <a:defRPr sz="4000" kern="1200" spc="-100">
          <a:solidFill>
            <a:srgbClr val="C1EEFF"/>
          </a:solidFill>
          <a:latin typeface="+mn-lt"/>
          <a:ea typeface="+mj-ea"/>
          <a:cs typeface="+mj-cs"/>
        </a:defRPr>
      </a:lvl1pPr>
      <a:lvl2pPr algn="l" rtl="0" fontAlgn="base">
        <a:spcBef>
          <a:spcPct val="0"/>
        </a:spcBef>
        <a:spcAft>
          <a:spcPct val="0"/>
        </a:spcAft>
        <a:defRPr sz="4000">
          <a:solidFill>
            <a:srgbClr val="C1EEFF"/>
          </a:solidFill>
          <a:latin typeface="Corbel" pitchFamily="34" charset="0"/>
        </a:defRPr>
      </a:lvl2pPr>
      <a:lvl3pPr algn="l" rtl="0" fontAlgn="base">
        <a:spcBef>
          <a:spcPct val="0"/>
        </a:spcBef>
        <a:spcAft>
          <a:spcPct val="0"/>
        </a:spcAft>
        <a:defRPr sz="4000">
          <a:solidFill>
            <a:srgbClr val="C1EEFF"/>
          </a:solidFill>
          <a:latin typeface="Corbel" pitchFamily="34" charset="0"/>
        </a:defRPr>
      </a:lvl3pPr>
      <a:lvl4pPr algn="l" rtl="0" fontAlgn="base">
        <a:spcBef>
          <a:spcPct val="0"/>
        </a:spcBef>
        <a:spcAft>
          <a:spcPct val="0"/>
        </a:spcAft>
        <a:defRPr sz="4000">
          <a:solidFill>
            <a:srgbClr val="C1EEFF"/>
          </a:solidFill>
          <a:latin typeface="Corbel" pitchFamily="34" charset="0"/>
        </a:defRPr>
      </a:lvl4pPr>
      <a:lvl5pPr algn="l" rtl="0" fontAlgn="base">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6700"/>
            <a:ext cx="8229600" cy="8001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0" y="6708780"/>
            <a:ext cx="2133600" cy="115877"/>
          </a:xfrm>
          <a:prstGeom prst="rect">
            <a:avLst/>
          </a:prstGeom>
        </p:spPr>
        <p:txBody>
          <a:bodyPr vert="horz" lIns="91440" tIns="45720" rIns="91440" bIns="45720" rtlCol="0" anchor="ctr"/>
          <a:lstStyle>
            <a:lvl1pPr algn="l">
              <a:defRPr sz="800">
                <a:solidFill>
                  <a:srgbClr val="3C6E8C"/>
                </a:solidFill>
                <a:latin typeface="Century Gothic"/>
                <a:cs typeface="Century Gothic"/>
              </a:defRPr>
            </a:lvl1pPr>
          </a:lstStyle>
          <a:p>
            <a:pPr defTabSz="457200" fontAlgn="auto">
              <a:spcBef>
                <a:spcPts val="0"/>
              </a:spcBef>
              <a:spcAft>
                <a:spcPts val="0"/>
              </a:spcAft>
            </a:pPr>
            <a:fld id="{A29AD4D4-BF95-1D46-BA76-2B6168127256}" type="slidenum">
              <a:rPr lang="en-US" smtClean="0"/>
              <a:pPr defTabSz="457200" fontAlgn="auto">
                <a:spcBef>
                  <a:spcPts val="0"/>
                </a:spcBef>
                <a:spcAft>
                  <a:spcPts val="0"/>
                </a:spcAft>
              </a:pPr>
              <a:t>‹#›</a:t>
            </a:fld>
            <a:endParaRPr lang="en-US" dirty="0"/>
          </a:p>
        </p:txBody>
      </p:sp>
      <p:sp>
        <p:nvSpPr>
          <p:cNvPr id="13" name="Rectangle 12"/>
          <p:cNvSpPr/>
          <p:nvPr userDrawn="1"/>
        </p:nvSpPr>
        <p:spPr>
          <a:xfrm>
            <a:off x="167497" y="6703353"/>
            <a:ext cx="2430474" cy="169277"/>
          </a:xfrm>
          <a:prstGeom prst="rect">
            <a:avLst/>
          </a:prstGeom>
        </p:spPr>
        <p:txBody>
          <a:bodyPr wrap="none">
            <a:spAutoFit/>
          </a:bodyPr>
          <a:lstStyle/>
          <a:p>
            <a:pPr defTabSz="457200" fontAlgn="auto">
              <a:spcBef>
                <a:spcPts val="0"/>
              </a:spcBef>
              <a:spcAft>
                <a:spcPts val="0"/>
              </a:spcAft>
            </a:pPr>
            <a:r>
              <a:rPr lang="en-US" sz="500" dirty="0" smtClean="0">
                <a:solidFill>
                  <a:srgbClr val="3A81A4"/>
                </a:solidFill>
                <a:latin typeface="Century Gothic" pitchFamily="34" charset="0"/>
              </a:rPr>
              <a:t>© 2012 Media6Degrees. All Rights Reserved. Proprietary and Confidential</a:t>
            </a:r>
            <a:endParaRPr lang="en-US" dirty="0">
              <a:solidFill>
                <a:srgbClr val="3A81A4"/>
              </a:solidFill>
              <a:latin typeface="Century Gothic" pitchFamily="34" charset="0"/>
            </a:endParaRPr>
          </a:p>
        </p:txBody>
      </p:sp>
    </p:spTree>
    <p:extLst>
      <p:ext uri="{BB962C8B-B14F-4D97-AF65-F5344CB8AC3E}">
        <p14:creationId xmlns:p14="http://schemas.microsoft.com/office/powerpoint/2010/main" val="103304525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Lst>
  <p:transition/>
  <p:timing>
    <p:tnLst>
      <p:par>
        <p:cTn id="1" dur="indefinite" restart="never" nodeType="tmRoot"/>
      </p:par>
    </p:tnLst>
  </p:timing>
  <p:hf hdr="0" ftr="0" dt="0"/>
  <p:txStyles>
    <p:titleStyle>
      <a:lvl1pPr algn="ctr" defTabSz="457200" rtl="0" eaLnBrk="1" latinLnBrk="0" hangingPunct="1">
        <a:lnSpc>
          <a:spcPts val="3320"/>
        </a:lnSpc>
        <a:spcBef>
          <a:spcPct val="0"/>
        </a:spcBef>
        <a:buNone/>
        <a:defRPr sz="2800" b="1" kern="1200" spc="0">
          <a:solidFill>
            <a:srgbClr val="326E8C"/>
          </a:solidFill>
          <a:latin typeface="Century Gothic"/>
          <a:ea typeface="+mj-ea"/>
          <a:cs typeface="Century Gothic"/>
        </a:defRPr>
      </a:lvl1pPr>
    </p:titleStyle>
    <p:bodyStyle>
      <a:lvl1pPr marL="342900" indent="-342900" algn="l" defTabSz="457200" rtl="0" eaLnBrk="1" latinLnBrk="0" hangingPunct="1">
        <a:spcBef>
          <a:spcPts val="600"/>
        </a:spcBef>
        <a:buFont typeface="Arial" pitchFamily="34" charset="0"/>
        <a:buChar char="•"/>
        <a:defRPr sz="2000" kern="1200">
          <a:solidFill>
            <a:srgbClr val="404040"/>
          </a:solidFill>
          <a:latin typeface="Century Gothic"/>
          <a:ea typeface="+mn-ea"/>
          <a:cs typeface="Century Gothic"/>
        </a:defRPr>
      </a:lvl1pPr>
      <a:lvl2pPr marL="742950" indent="-285750" algn="l" defTabSz="457200" rtl="0" eaLnBrk="1" latinLnBrk="0" hangingPunct="1">
        <a:spcBef>
          <a:spcPts val="600"/>
        </a:spcBef>
        <a:buFont typeface="Wingdings" pitchFamily="2" charset="2"/>
        <a:buChar char="§"/>
        <a:defRPr sz="1800" kern="1200">
          <a:solidFill>
            <a:srgbClr val="404040"/>
          </a:solidFill>
          <a:latin typeface="Century Gothic"/>
          <a:ea typeface="+mn-ea"/>
          <a:cs typeface="Century Gothic"/>
        </a:defRPr>
      </a:lvl2pPr>
      <a:lvl3pPr marL="1143000" indent="-228600" algn="l" defTabSz="457200" rtl="0" eaLnBrk="1" latinLnBrk="0" hangingPunct="1">
        <a:spcBef>
          <a:spcPts val="600"/>
        </a:spcBef>
        <a:buFont typeface="Courier New" pitchFamily="49" charset="0"/>
        <a:buChar char="o"/>
        <a:defRPr sz="1600" kern="1200">
          <a:solidFill>
            <a:srgbClr val="404040"/>
          </a:solidFill>
          <a:latin typeface="Century Gothic"/>
          <a:ea typeface="+mn-ea"/>
          <a:cs typeface="Century Gothic"/>
        </a:defRPr>
      </a:lvl3pPr>
      <a:lvl4pPr marL="1600200" indent="-228600" algn="l" defTabSz="457200" rtl="0" eaLnBrk="1" latinLnBrk="0" hangingPunct="1">
        <a:spcBef>
          <a:spcPts val="600"/>
        </a:spcBef>
        <a:buFont typeface="Wingdings" pitchFamily="2" charset="2"/>
        <a:buChar char="ü"/>
        <a:defRPr sz="1400" kern="1200">
          <a:solidFill>
            <a:srgbClr val="404040"/>
          </a:solidFill>
          <a:latin typeface="Century Gothic"/>
          <a:ea typeface="+mn-ea"/>
          <a:cs typeface="Century Gothic"/>
        </a:defRPr>
      </a:lvl4pPr>
      <a:lvl5pPr marL="2057400" indent="-228600" algn="l" defTabSz="457200" rtl="0" eaLnBrk="1" latinLnBrk="0" hangingPunct="1">
        <a:spcBef>
          <a:spcPct val="20000"/>
        </a:spcBef>
        <a:buFont typeface="Arial"/>
        <a:buNone/>
        <a:defRPr sz="1600" kern="1200">
          <a:solidFill>
            <a:srgbClr val="404040"/>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4199"/>
            <a:ext cx="8229600" cy="72169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5107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233185" y="6681455"/>
            <a:ext cx="2172390" cy="169277"/>
          </a:xfrm>
          <a:prstGeom prst="rect">
            <a:avLst/>
          </a:prstGeom>
        </p:spPr>
        <p:txBody>
          <a:bodyPr wrap="none">
            <a:spAutoFit/>
          </a:bodyPr>
          <a:lstStyle/>
          <a:p>
            <a:pPr defTabSz="457200" fontAlgn="auto">
              <a:spcBef>
                <a:spcPts val="0"/>
              </a:spcBef>
              <a:spcAft>
                <a:spcPts val="0"/>
              </a:spcAft>
            </a:pPr>
            <a:r>
              <a:rPr lang="en-US" sz="500" dirty="0" smtClean="0">
                <a:solidFill>
                  <a:prstClr val="white">
                    <a:lumMod val="65000"/>
                  </a:prstClr>
                </a:solidFill>
                <a:latin typeface="Century Gothic" pitchFamily="34" charset="0"/>
                <a:cs typeface="+mn-cs"/>
              </a:rPr>
              <a:t>© 2014 </a:t>
            </a:r>
            <a:r>
              <a:rPr lang="en-US" sz="500" dirty="0" err="1" smtClean="0">
                <a:solidFill>
                  <a:prstClr val="white">
                    <a:lumMod val="65000"/>
                  </a:prstClr>
                </a:solidFill>
                <a:latin typeface="Century Gothic" pitchFamily="34" charset="0"/>
                <a:cs typeface="+mn-cs"/>
              </a:rPr>
              <a:t>Dstillery</a:t>
            </a:r>
            <a:r>
              <a:rPr lang="en-US" sz="500" dirty="0" smtClean="0">
                <a:solidFill>
                  <a:prstClr val="white">
                    <a:lumMod val="65000"/>
                  </a:prstClr>
                </a:solidFill>
                <a:latin typeface="Century Gothic" pitchFamily="34" charset="0"/>
                <a:cs typeface="+mn-cs"/>
              </a:rPr>
              <a:t>. All Rights Reserved. Proprietary and Confidential</a:t>
            </a:r>
            <a:endParaRPr lang="en-US" sz="500" dirty="0">
              <a:solidFill>
                <a:prstClr val="white">
                  <a:lumMod val="65000"/>
                </a:prstClr>
              </a:solidFill>
              <a:latin typeface="Century Gothic" pitchFamily="34" charset="0"/>
            </a:endParaRPr>
          </a:p>
        </p:txBody>
      </p:sp>
      <p:sp>
        <p:nvSpPr>
          <p:cNvPr id="8" name="TextBox 7"/>
          <p:cNvSpPr txBox="1"/>
          <p:nvPr userDrawn="1"/>
        </p:nvSpPr>
        <p:spPr>
          <a:xfrm>
            <a:off x="21896" y="6650376"/>
            <a:ext cx="1419908" cy="215444"/>
          </a:xfrm>
          <a:prstGeom prst="rect">
            <a:avLst/>
          </a:prstGeom>
          <a:noFill/>
        </p:spPr>
        <p:txBody>
          <a:bodyPr wrap="square" rtlCol="0">
            <a:spAutoFit/>
          </a:bodyPr>
          <a:lstStyle/>
          <a:p>
            <a:pPr defTabSz="457200" fontAlgn="auto">
              <a:spcBef>
                <a:spcPts val="0"/>
              </a:spcBef>
              <a:spcAft>
                <a:spcPts val="0"/>
              </a:spcAft>
            </a:pPr>
            <a:fld id="{DCC10FD4-4262-404C-AC38-9E5CFEED1413}" type="slidenum">
              <a:rPr lang="en-US" sz="800" smtClean="0">
                <a:solidFill>
                  <a:srgbClr val="595959"/>
                </a:solidFill>
                <a:latin typeface="Century Gothic"/>
                <a:cs typeface="Century Gothic"/>
              </a:rPr>
              <a:pPr defTabSz="457200" fontAlgn="auto">
                <a:spcBef>
                  <a:spcPts val="0"/>
                </a:spcBef>
                <a:spcAft>
                  <a:spcPts val="0"/>
                </a:spcAft>
              </a:pPr>
              <a:t>‹#›</a:t>
            </a:fld>
            <a:endParaRPr lang="en-US" sz="800" dirty="0">
              <a:solidFill>
                <a:srgbClr val="595959"/>
              </a:solidFill>
              <a:latin typeface="Century Gothic"/>
              <a:cs typeface="Century Gothic"/>
            </a:endParaRPr>
          </a:p>
        </p:txBody>
      </p:sp>
    </p:spTree>
    <p:extLst>
      <p:ext uri="{BB962C8B-B14F-4D97-AF65-F5344CB8AC3E}">
        <p14:creationId xmlns:p14="http://schemas.microsoft.com/office/powerpoint/2010/main" val="3086234382"/>
      </p:ext>
    </p:extLst>
  </p:cSld>
  <p:clrMap bg1="lt1" tx1="dk1" bg2="lt2" tx2="dk2" accent1="accent1" accent2="accent2" accent3="accent3" accent4="accent4" accent5="accent5" accent6="accent6" hlink="hlink" folHlink="folHlink"/>
  <p:sldLayoutIdLst>
    <p:sldLayoutId id="2147483821" r:id="rId1"/>
  </p:sldLayoutIdLst>
  <p:hf hdr="0" ftr="0" dt="0"/>
  <p:txStyles>
    <p:titleStyle>
      <a:lvl1pPr algn="l" defTabSz="457200" rtl="0" eaLnBrk="1" latinLnBrk="0" hangingPunct="1">
        <a:spcBef>
          <a:spcPct val="0"/>
        </a:spcBef>
        <a:buNone/>
        <a:defRPr sz="2400" b="1" kern="1200">
          <a:solidFill>
            <a:srgbClr val="008C98"/>
          </a:solidFill>
          <a:latin typeface="Century Gothic"/>
          <a:ea typeface="+mj-ea"/>
          <a:cs typeface="Century Gothic"/>
        </a:defRPr>
      </a:lvl1pPr>
    </p:titleStyle>
    <p:bodyStyle>
      <a:lvl1pPr marL="342900" indent="-342900" algn="l" defTabSz="457200" rtl="0" eaLnBrk="1" latinLnBrk="0" hangingPunct="1">
        <a:spcBef>
          <a:spcPct val="20000"/>
        </a:spcBef>
        <a:buFont typeface="Arial"/>
        <a:buNone/>
        <a:defRPr sz="2000" kern="1200">
          <a:solidFill>
            <a:schemeClr val="tx1">
              <a:lumMod val="65000"/>
              <a:lumOff val="35000"/>
            </a:schemeClr>
          </a:solidFill>
          <a:latin typeface="Century Gothic"/>
          <a:ea typeface="+mn-ea"/>
          <a:cs typeface="Century Gothic"/>
        </a:defRPr>
      </a:lvl1pPr>
      <a:lvl2pPr marL="230188" indent="-176213" algn="l" defTabSz="457200" rtl="0" eaLnBrk="1" latinLnBrk="0" hangingPunct="1">
        <a:spcBef>
          <a:spcPct val="20000"/>
        </a:spcBef>
        <a:buFont typeface="Arial"/>
        <a:buChar char="•"/>
        <a:defRPr sz="1800" kern="1200">
          <a:solidFill>
            <a:schemeClr val="tx1">
              <a:lumMod val="65000"/>
              <a:lumOff val="35000"/>
            </a:schemeClr>
          </a:solidFill>
          <a:latin typeface="Century Gothic"/>
          <a:ea typeface="+mn-ea"/>
          <a:cs typeface="Century Gothic"/>
        </a:defRPr>
      </a:lvl2pPr>
      <a:lvl3pPr marL="404813" indent="-174625" algn="l" defTabSz="457200" rtl="0" eaLnBrk="1" latinLnBrk="0" hangingPunct="1">
        <a:spcBef>
          <a:spcPct val="20000"/>
        </a:spcBef>
        <a:buFont typeface="Wingdings" charset="2"/>
        <a:buChar char="§"/>
        <a:defRPr sz="1600" kern="1200">
          <a:solidFill>
            <a:schemeClr val="tx1">
              <a:lumMod val="65000"/>
              <a:lumOff val="35000"/>
            </a:schemeClr>
          </a:solidFill>
          <a:latin typeface="Century Gothic"/>
          <a:ea typeface="+mn-ea"/>
          <a:cs typeface="Century Gothic"/>
        </a:defRPr>
      </a:lvl3pPr>
      <a:lvl4pPr marL="623888" indent="-219075" algn="l" defTabSz="457200" rtl="0" eaLnBrk="1" latinLnBrk="0" hangingPunct="1">
        <a:spcBef>
          <a:spcPct val="20000"/>
        </a:spcBef>
        <a:buFont typeface="Arial"/>
        <a:buChar char="–"/>
        <a:defRPr sz="1600" kern="1200">
          <a:solidFill>
            <a:schemeClr val="tx1">
              <a:lumMod val="65000"/>
              <a:lumOff val="35000"/>
            </a:schemeClr>
          </a:solidFill>
          <a:latin typeface="Century Gothic"/>
          <a:ea typeface="+mn-ea"/>
          <a:cs typeface="Century Gothic"/>
        </a:defRPr>
      </a:lvl4pPr>
      <a:lvl5pPr marL="854075" indent="-230188" algn="l" defTabSz="457200" rtl="0" eaLnBrk="1" latinLnBrk="0" hangingPunct="1">
        <a:spcBef>
          <a:spcPct val="20000"/>
        </a:spcBef>
        <a:buFont typeface="Arial"/>
        <a:buChar char="»"/>
        <a:defRPr sz="1600" kern="1200">
          <a:solidFill>
            <a:schemeClr val="tx1">
              <a:lumMod val="65000"/>
              <a:lumOff val="3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7" y="681039"/>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a:off x="268292" y="681039"/>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49242" y="681039"/>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7" name="Rectangle 16"/>
          <p:cNvSpPr/>
          <p:nvPr/>
        </p:nvSpPr>
        <p:spPr>
          <a:xfrm>
            <a:off x="222250" y="681039"/>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1"/>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6"/>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0A5B9914-B8F2-4634-A0CE-167DC2B6828B}" type="datetimeFigureOut">
              <a:rPr lang="en-US">
                <a:solidFill>
                  <a:srgbClr val="D6ECFF"/>
                </a:solidFill>
              </a:rPr>
              <a:pPr>
                <a:defRPr/>
              </a:pPr>
              <a:t>6/12/2014</a:t>
            </a:fld>
            <a:endParaRPr lang="en-US" dirty="0">
              <a:solidFill>
                <a:srgbClr val="D6ECFF"/>
              </a:solidFill>
            </a:endParaRPr>
          </a:p>
        </p:txBody>
      </p:sp>
      <p:sp>
        <p:nvSpPr>
          <p:cNvPr id="3" name="Footer Placeholder 2"/>
          <p:cNvSpPr>
            <a:spLocks noGrp="1"/>
          </p:cNvSpPr>
          <p:nvPr>
            <p:ph type="ftr" sz="quarter" idx="3"/>
          </p:nvPr>
        </p:nvSpPr>
        <p:spPr>
          <a:xfrm>
            <a:off x="914400" y="6416676"/>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r>
              <a:rPr lang="en-US" dirty="0" smtClean="0">
                <a:solidFill>
                  <a:srgbClr val="D6ECFF"/>
                </a:solidFill>
              </a:rPr>
              <a:t>Copyright © </a:t>
            </a:r>
            <a:r>
              <a:rPr lang="en-US" dirty="0" err="1" smtClean="0">
                <a:solidFill>
                  <a:srgbClr val="D6ECFF"/>
                </a:solidFill>
              </a:rPr>
              <a:t>Dstillery</a:t>
            </a:r>
            <a:endParaRPr lang="en-US" dirty="0">
              <a:solidFill>
                <a:srgbClr val="D6ECFF"/>
              </a:solidFill>
            </a:endParaRPr>
          </a:p>
        </p:txBody>
      </p:sp>
      <p:sp>
        <p:nvSpPr>
          <p:cNvPr id="23" name="Slide Number Placeholder 22"/>
          <p:cNvSpPr>
            <a:spLocks noGrp="1"/>
          </p:cNvSpPr>
          <p:nvPr>
            <p:ph type="sldNum" sz="quarter" idx="4"/>
          </p:nvPr>
        </p:nvSpPr>
        <p:spPr>
          <a:xfrm>
            <a:off x="8610600" y="6416676"/>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EC59BC84-2C99-4BE0-99D2-430B9E56264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37319611"/>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fontAlgn="base">
        <a:spcBef>
          <a:spcPct val="0"/>
        </a:spcBef>
        <a:spcAft>
          <a:spcPct val="0"/>
        </a:spcAft>
        <a:defRPr sz="4000" kern="1200" spc="-100">
          <a:solidFill>
            <a:srgbClr val="C1EEFF"/>
          </a:solidFill>
          <a:latin typeface="+mn-lt"/>
          <a:ea typeface="+mj-ea"/>
          <a:cs typeface="+mj-cs"/>
        </a:defRPr>
      </a:lvl1pPr>
      <a:lvl2pPr algn="l" rtl="0" fontAlgn="base">
        <a:spcBef>
          <a:spcPct val="0"/>
        </a:spcBef>
        <a:spcAft>
          <a:spcPct val="0"/>
        </a:spcAft>
        <a:defRPr sz="4000">
          <a:solidFill>
            <a:srgbClr val="C1EEFF"/>
          </a:solidFill>
          <a:latin typeface="Corbel" pitchFamily="34" charset="0"/>
        </a:defRPr>
      </a:lvl2pPr>
      <a:lvl3pPr algn="l" rtl="0" fontAlgn="base">
        <a:spcBef>
          <a:spcPct val="0"/>
        </a:spcBef>
        <a:spcAft>
          <a:spcPct val="0"/>
        </a:spcAft>
        <a:defRPr sz="4000">
          <a:solidFill>
            <a:srgbClr val="C1EEFF"/>
          </a:solidFill>
          <a:latin typeface="Corbel" pitchFamily="34" charset="0"/>
        </a:defRPr>
      </a:lvl3pPr>
      <a:lvl4pPr algn="l" rtl="0" fontAlgn="base">
        <a:spcBef>
          <a:spcPct val="0"/>
        </a:spcBef>
        <a:spcAft>
          <a:spcPct val="0"/>
        </a:spcAft>
        <a:defRPr sz="4000">
          <a:solidFill>
            <a:srgbClr val="C1EEFF"/>
          </a:solidFill>
          <a:latin typeface="Corbel" pitchFamily="34" charset="0"/>
        </a:defRPr>
      </a:lvl4pPr>
      <a:lvl5pPr algn="l" rtl="0" fontAlgn="base">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0A5B9914-B8F2-4634-A0CE-167DC2B6828B}" type="datetimeFigureOut">
              <a:rPr lang="en-US">
                <a:solidFill>
                  <a:srgbClr val="D6ECFF"/>
                </a:solidFill>
              </a:rPr>
              <a:pPr>
                <a:defRPr/>
              </a:pPr>
              <a:t>6/12/2014</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r>
              <a:rPr lang="en-US" dirty="0" smtClean="0">
                <a:solidFill>
                  <a:srgbClr val="D6ECFF"/>
                </a:solidFill>
              </a:rPr>
              <a:t>Copyright © M6D</a:t>
            </a:r>
            <a:endParaRPr lang="en-US" dirty="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EC59BC84-2C99-4BE0-99D2-430B9E56264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708824465"/>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rtl="0" fontAlgn="base">
        <a:spcBef>
          <a:spcPct val="0"/>
        </a:spcBef>
        <a:spcAft>
          <a:spcPct val="0"/>
        </a:spcAft>
        <a:defRPr sz="4000" kern="1200" spc="-100">
          <a:solidFill>
            <a:srgbClr val="C1EEFF"/>
          </a:solidFill>
          <a:latin typeface="+mn-lt"/>
          <a:ea typeface="+mj-ea"/>
          <a:cs typeface="+mj-cs"/>
        </a:defRPr>
      </a:lvl1pPr>
      <a:lvl2pPr algn="l" rtl="0" fontAlgn="base">
        <a:spcBef>
          <a:spcPct val="0"/>
        </a:spcBef>
        <a:spcAft>
          <a:spcPct val="0"/>
        </a:spcAft>
        <a:defRPr sz="4000">
          <a:solidFill>
            <a:srgbClr val="C1EEFF"/>
          </a:solidFill>
          <a:latin typeface="Corbel" pitchFamily="34" charset="0"/>
        </a:defRPr>
      </a:lvl2pPr>
      <a:lvl3pPr algn="l" rtl="0" fontAlgn="base">
        <a:spcBef>
          <a:spcPct val="0"/>
        </a:spcBef>
        <a:spcAft>
          <a:spcPct val="0"/>
        </a:spcAft>
        <a:defRPr sz="4000">
          <a:solidFill>
            <a:srgbClr val="C1EEFF"/>
          </a:solidFill>
          <a:latin typeface="Corbel" pitchFamily="34" charset="0"/>
        </a:defRPr>
      </a:lvl3pPr>
      <a:lvl4pPr algn="l" rtl="0" fontAlgn="base">
        <a:spcBef>
          <a:spcPct val="0"/>
        </a:spcBef>
        <a:spcAft>
          <a:spcPct val="0"/>
        </a:spcAft>
        <a:defRPr sz="4000">
          <a:solidFill>
            <a:srgbClr val="C1EEFF"/>
          </a:solidFill>
          <a:latin typeface="Corbel" pitchFamily="34" charset="0"/>
        </a:defRPr>
      </a:lvl4pPr>
      <a:lvl5pPr algn="l" rtl="0" fontAlgn="base">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amp;esrc=s&amp;frm=1&amp;source=images&amp;cd=&amp;cad=rja&amp;docid=6kKl-LoJrKJYEM&amp;tbnid=1kAaMxPrs49tFM:&amp;ved=0CAUQjRw&amp;url=http://www.123rf.com/photo_16559790_abstract-word-cloud-for-experiment-with-related-tags-and-terms.html&amp;ei=zHO2UajxF9Gj4APhv4H4DA&amp;bvm=bv.47534661,d.dmg&amp;psig=AFQjCNFy_PHsiQHXmy-ButWlJKsDixQJvg&amp;ust=1370997424439007" TargetMode="Externa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hyperlink" Target="http://www.baseball-reference.com" TargetMode="Externa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chart" Target="../charts/chart3.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0.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good-wallpapers.com/pictures/5011/Spyder%20Robot.jpg" TargetMode="Externa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07144" y="497919"/>
            <a:ext cx="6865256" cy="4985980"/>
          </a:xfrm>
          <a:prstGeom prst="rect">
            <a:avLst/>
          </a:prstGeom>
          <a:noFill/>
        </p:spPr>
        <p:txBody>
          <a:bodyPr wrap="square" rtlCol="0">
            <a:spAutoFit/>
          </a:bodyPr>
          <a:lstStyle/>
          <a:p>
            <a:pPr algn="ctr" defTabSz="457200" fontAlgn="auto">
              <a:spcBef>
                <a:spcPts val="0"/>
              </a:spcBef>
              <a:spcAft>
                <a:spcPts val="600"/>
              </a:spcAft>
            </a:pPr>
            <a:r>
              <a:rPr lang="en-US" sz="2800" b="1" dirty="0" smtClean="0">
                <a:solidFill>
                  <a:srgbClr val="A6A6A6"/>
                </a:solidFill>
                <a:latin typeface="Century Gothic"/>
                <a:cs typeface="Century Gothic"/>
              </a:rPr>
              <a:t>Predictive Modeling</a:t>
            </a:r>
          </a:p>
          <a:p>
            <a:pPr algn="ctr" defTabSz="457200" fontAlgn="auto">
              <a:spcBef>
                <a:spcPts val="0"/>
              </a:spcBef>
              <a:spcAft>
                <a:spcPts val="600"/>
              </a:spcAft>
            </a:pPr>
            <a:endParaRPr lang="en-US" sz="2800" b="1" dirty="0">
              <a:solidFill>
                <a:srgbClr val="A6A6A6"/>
              </a:solidFill>
              <a:latin typeface="Century Gothic"/>
              <a:cs typeface="Century Gothic"/>
            </a:endParaRPr>
          </a:p>
          <a:p>
            <a:pPr algn="ctr" defTabSz="457200" fontAlgn="auto">
              <a:spcBef>
                <a:spcPts val="0"/>
              </a:spcBef>
              <a:spcAft>
                <a:spcPts val="600"/>
              </a:spcAft>
            </a:pPr>
            <a:endParaRPr lang="en-US" sz="2800" b="1" dirty="0" smtClean="0">
              <a:solidFill>
                <a:srgbClr val="A6A6A6"/>
              </a:solidFill>
              <a:latin typeface="Century Gothic"/>
              <a:cs typeface="Century Gothic"/>
            </a:endParaRPr>
          </a:p>
          <a:p>
            <a:pPr algn="ctr" defTabSz="457200" fontAlgn="auto">
              <a:spcBef>
                <a:spcPts val="0"/>
              </a:spcBef>
              <a:spcAft>
                <a:spcPts val="600"/>
              </a:spcAft>
            </a:pPr>
            <a:endParaRPr lang="en-US" sz="2800" b="1" dirty="0">
              <a:solidFill>
                <a:srgbClr val="A6A6A6"/>
              </a:solidFill>
              <a:latin typeface="Century Gothic"/>
              <a:cs typeface="Century Gothic"/>
            </a:endParaRPr>
          </a:p>
          <a:p>
            <a:pPr algn="ctr" defTabSz="457200" fontAlgn="auto">
              <a:spcBef>
                <a:spcPts val="0"/>
              </a:spcBef>
              <a:spcAft>
                <a:spcPts val="600"/>
              </a:spcAft>
            </a:pPr>
            <a:endParaRPr lang="en-US" sz="2800" b="1" dirty="0" smtClean="0">
              <a:solidFill>
                <a:srgbClr val="A6A6A6"/>
              </a:solidFill>
              <a:latin typeface="Century Gothic"/>
              <a:cs typeface="Century Gothic"/>
            </a:endParaRPr>
          </a:p>
          <a:p>
            <a:pPr algn="ctr" defTabSz="457200" fontAlgn="auto">
              <a:spcBef>
                <a:spcPts val="0"/>
              </a:spcBef>
              <a:spcAft>
                <a:spcPts val="600"/>
              </a:spcAft>
            </a:pPr>
            <a:endParaRPr lang="en-US" sz="2800" b="1" dirty="0">
              <a:solidFill>
                <a:srgbClr val="A6A6A6"/>
              </a:solidFill>
              <a:latin typeface="Century Gothic"/>
              <a:cs typeface="Century Gothic"/>
            </a:endParaRPr>
          </a:p>
          <a:p>
            <a:pPr algn="ctr" defTabSz="457200" fontAlgn="auto">
              <a:spcBef>
                <a:spcPts val="0"/>
              </a:spcBef>
              <a:spcAft>
                <a:spcPts val="600"/>
              </a:spcAft>
            </a:pPr>
            <a:endParaRPr lang="en-US" b="1" dirty="0" smtClean="0">
              <a:solidFill>
                <a:srgbClr val="A6A6A6"/>
              </a:solidFill>
              <a:latin typeface="Century Gothic"/>
              <a:cs typeface="Century Gothic"/>
            </a:endParaRPr>
          </a:p>
          <a:p>
            <a:pPr algn="ctr" defTabSz="457200" fontAlgn="auto">
              <a:spcBef>
                <a:spcPts val="0"/>
              </a:spcBef>
              <a:spcAft>
                <a:spcPts val="600"/>
              </a:spcAft>
            </a:pPr>
            <a:r>
              <a:rPr lang="en-US" sz="2000" b="1" dirty="0" smtClean="0">
                <a:solidFill>
                  <a:srgbClr val="FF0034"/>
                </a:solidFill>
                <a:latin typeface="Century Gothic"/>
                <a:cs typeface="Century Gothic"/>
              </a:rPr>
              <a:t>Claudia </a:t>
            </a:r>
            <a:r>
              <a:rPr lang="en-US" sz="2000" b="1" dirty="0" err="1" smtClean="0">
                <a:solidFill>
                  <a:srgbClr val="FF0034"/>
                </a:solidFill>
                <a:latin typeface="Century Gothic"/>
                <a:cs typeface="Century Gothic"/>
              </a:rPr>
              <a:t>Perlich</a:t>
            </a:r>
            <a:r>
              <a:rPr lang="en-US" sz="2000" b="1" dirty="0" smtClean="0">
                <a:solidFill>
                  <a:srgbClr val="FF0034"/>
                </a:solidFill>
                <a:latin typeface="Century Gothic"/>
                <a:cs typeface="Century Gothic"/>
              </a:rPr>
              <a:t>, </a:t>
            </a:r>
          </a:p>
          <a:p>
            <a:pPr algn="ctr" defTabSz="457200" fontAlgn="auto">
              <a:spcBef>
                <a:spcPts val="0"/>
              </a:spcBef>
              <a:spcAft>
                <a:spcPts val="600"/>
              </a:spcAft>
            </a:pPr>
            <a:r>
              <a:rPr lang="en-US" dirty="0" smtClean="0">
                <a:solidFill>
                  <a:srgbClr val="FF0034"/>
                </a:solidFill>
                <a:latin typeface="Century Gothic"/>
                <a:cs typeface="Century Gothic"/>
              </a:rPr>
              <a:t>Chief Scientist</a:t>
            </a:r>
          </a:p>
          <a:p>
            <a:pPr algn="ctr" defTabSz="457200" fontAlgn="auto">
              <a:spcBef>
                <a:spcPts val="0"/>
              </a:spcBef>
              <a:spcAft>
                <a:spcPts val="600"/>
              </a:spcAft>
            </a:pPr>
            <a:r>
              <a:rPr lang="en-US" dirty="0" smtClean="0">
                <a:solidFill>
                  <a:srgbClr val="FF0034"/>
                </a:solidFill>
                <a:latin typeface="Century Gothic"/>
                <a:cs typeface="Century Gothic"/>
              </a:rPr>
              <a:t>@</a:t>
            </a:r>
            <a:r>
              <a:rPr lang="en-US" dirty="0" err="1" smtClean="0">
                <a:solidFill>
                  <a:srgbClr val="FF0034"/>
                </a:solidFill>
                <a:latin typeface="Century Gothic"/>
                <a:cs typeface="Century Gothic"/>
              </a:rPr>
              <a:t>claudia_perlich</a:t>
            </a:r>
            <a:endParaRPr lang="en-US" dirty="0" smtClean="0">
              <a:solidFill>
                <a:srgbClr val="FF0034"/>
              </a:solidFill>
              <a:latin typeface="Century Gothic"/>
              <a:cs typeface="Century Gothic"/>
            </a:endParaRPr>
          </a:p>
          <a:p>
            <a:pPr algn="ctr" defTabSz="457200" fontAlgn="auto">
              <a:spcBef>
                <a:spcPts val="0"/>
              </a:spcBef>
              <a:spcAft>
                <a:spcPts val="600"/>
              </a:spcAft>
            </a:pPr>
            <a:r>
              <a:rPr lang="en-US" sz="1400" dirty="0" smtClean="0">
                <a:solidFill>
                  <a:srgbClr val="7F7F7F"/>
                </a:solidFill>
                <a:latin typeface="Century Gothic"/>
                <a:cs typeface="Century Gothic"/>
              </a:rPr>
              <a:t/>
            </a:r>
            <a:br>
              <a:rPr lang="en-US" sz="1400" dirty="0" smtClean="0">
                <a:solidFill>
                  <a:srgbClr val="7F7F7F"/>
                </a:solidFill>
                <a:latin typeface="Century Gothic"/>
                <a:cs typeface="Century Gothic"/>
              </a:rPr>
            </a:br>
            <a:endParaRPr lang="en-US" sz="1400" dirty="0">
              <a:solidFill>
                <a:srgbClr val="7F7F7F"/>
              </a:solidFill>
              <a:latin typeface="Century Gothic"/>
              <a:cs typeface="Century Gothic"/>
            </a:endParaRPr>
          </a:p>
        </p:txBody>
      </p:sp>
    </p:spTree>
    <p:extLst>
      <p:ext uri="{BB962C8B-B14F-4D97-AF65-F5344CB8AC3E}">
        <p14:creationId xmlns:p14="http://schemas.microsoft.com/office/powerpoint/2010/main" val="3750174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304800"/>
            <a:ext cx="8229600" cy="1143000"/>
          </a:xfrm>
        </p:spPr>
        <p:txBody>
          <a:bodyPr/>
          <a:lstStyle/>
          <a:p>
            <a:r>
              <a:rPr lang="en-US" dirty="0" smtClean="0"/>
              <a:t>Experiment</a:t>
            </a:r>
          </a:p>
        </p:txBody>
      </p:sp>
      <p:sp>
        <p:nvSpPr>
          <p:cNvPr id="18434" name="Content Placeholder 2"/>
          <p:cNvSpPr>
            <a:spLocks noGrp="1"/>
          </p:cNvSpPr>
          <p:nvPr>
            <p:ph idx="1"/>
          </p:nvPr>
        </p:nvSpPr>
        <p:spPr>
          <a:xfrm>
            <a:off x="381000" y="2147887"/>
            <a:ext cx="8229600" cy="2805113"/>
          </a:xfrm>
        </p:spPr>
        <p:txBody>
          <a:bodyPr/>
          <a:lstStyle/>
          <a:p>
            <a:r>
              <a:rPr lang="en-US" sz="1800" dirty="0" smtClean="0">
                <a:latin typeface="Arial" pitchFamily="34" charset="0"/>
                <a:cs typeface="Arial" pitchFamily="34" charset="0"/>
              </a:rPr>
              <a:t>Randomized targeting across 58 different large display ad campaigns.</a:t>
            </a:r>
          </a:p>
          <a:p>
            <a:r>
              <a:rPr lang="en-US" sz="1800" dirty="0" smtClean="0">
                <a:latin typeface="Arial" pitchFamily="34" charset="0"/>
                <a:cs typeface="Arial" pitchFamily="34" charset="0"/>
              </a:rPr>
              <a:t>Served ads to users with active, stable cookies</a:t>
            </a:r>
          </a:p>
          <a:p>
            <a:r>
              <a:rPr lang="en-US" sz="1800" dirty="0" smtClean="0">
                <a:latin typeface="Arial" pitchFamily="34" charset="0"/>
                <a:cs typeface="Arial" pitchFamily="34" charset="0"/>
              </a:rPr>
              <a:t>Targeted ~5000 random users per day for each marketer. Campaigns ran for 1 to 5 months, between 100K and 4MM impressions per campaign</a:t>
            </a:r>
          </a:p>
          <a:p>
            <a:r>
              <a:rPr lang="en-US" sz="1800" dirty="0" smtClean="0">
                <a:latin typeface="Arial" pitchFamily="34" charset="0"/>
                <a:cs typeface="Arial" pitchFamily="34" charset="0"/>
              </a:rPr>
              <a:t>Observed outcomes: clicks on ads, post-impression (PI) purchases (conversions)</a:t>
            </a:r>
          </a:p>
          <a:p>
            <a:endParaRPr lang="en-US" sz="3200" dirty="0" smtClean="0">
              <a:latin typeface="Arial" pitchFamily="34" charset="0"/>
              <a:cs typeface="Arial" pitchFamily="34" charset="0"/>
            </a:endParaRPr>
          </a:p>
        </p:txBody>
      </p:sp>
      <p:sp>
        <p:nvSpPr>
          <p:cNvPr id="18435" name="TextBox 3"/>
          <p:cNvSpPr txBox="1">
            <a:spLocks noChangeArrowheads="1"/>
          </p:cNvSpPr>
          <p:nvPr/>
        </p:nvSpPr>
        <p:spPr bwMode="auto">
          <a:xfrm>
            <a:off x="381000" y="1255693"/>
            <a:ext cx="7467600" cy="52322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sz="2800" b="1" u="sng" dirty="0">
                <a:solidFill>
                  <a:srgbClr val="D6ECFF"/>
                </a:solidFill>
                <a:latin typeface="Arial" pitchFamily="34" charset="0"/>
                <a:cs typeface="Arial" pitchFamily="34" charset="0"/>
              </a:rPr>
              <a:t>Data</a:t>
            </a:r>
          </a:p>
        </p:txBody>
      </p:sp>
      <p:sp>
        <p:nvSpPr>
          <p:cNvPr id="18436" name="TextBox 4"/>
          <p:cNvSpPr txBox="1">
            <a:spLocks noChangeArrowheads="1"/>
          </p:cNvSpPr>
          <p:nvPr/>
        </p:nvSpPr>
        <p:spPr bwMode="auto">
          <a:xfrm>
            <a:off x="381000" y="4114800"/>
            <a:ext cx="4572000" cy="52322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sz="2800" b="1" u="sng" dirty="0">
                <a:solidFill>
                  <a:srgbClr val="D6ECFF"/>
                </a:solidFill>
                <a:latin typeface="Arial" pitchFamily="34" charset="0"/>
                <a:cs typeface="Arial" pitchFamily="34" charset="0"/>
              </a:rPr>
              <a:t>Targeting</a:t>
            </a:r>
          </a:p>
        </p:txBody>
      </p:sp>
      <p:sp>
        <p:nvSpPr>
          <p:cNvPr id="18437" name="Content Placeholder 2"/>
          <p:cNvSpPr txBox="1">
            <a:spLocks/>
          </p:cNvSpPr>
          <p:nvPr/>
        </p:nvSpPr>
        <p:spPr bwMode="auto">
          <a:xfrm>
            <a:off x="381000" y="4813300"/>
            <a:ext cx="8229600" cy="2806700"/>
          </a:xfrm>
          <a:prstGeom prst="rect">
            <a:avLst/>
          </a:prstGeom>
          <a:noFill/>
          <a:ln w="9525">
            <a:noFill/>
            <a:miter lim="800000"/>
            <a:headEnd/>
            <a:tailEnd/>
          </a:ln>
        </p:spPr>
        <p:txBody>
          <a:bodyPr/>
          <a:lstStyle/>
          <a:p>
            <a:pPr marL="342900" indent="-342900" defTabSz="457200" fontAlgn="base">
              <a:spcBef>
                <a:spcPts val="600"/>
              </a:spcBef>
              <a:spcAft>
                <a:spcPct val="0"/>
              </a:spcAft>
              <a:buFont typeface="Arial" charset="0"/>
              <a:buChar char="•"/>
            </a:pPr>
            <a:r>
              <a:rPr lang="en-US" sz="1600" dirty="0">
                <a:solidFill>
                  <a:prstClr val="white"/>
                </a:solidFill>
                <a:latin typeface="Arial" pitchFamily="34" charset="0"/>
                <a:cs typeface="Arial" pitchFamily="34" charset="0"/>
              </a:rPr>
              <a:t>Optimize targeting using </a:t>
            </a:r>
            <a:r>
              <a:rPr lang="en-US" sz="1600" dirty="0" smtClean="0">
                <a:solidFill>
                  <a:prstClr val="white"/>
                </a:solidFill>
                <a:latin typeface="Arial" pitchFamily="34" charset="0"/>
                <a:cs typeface="Arial" pitchFamily="34" charset="0"/>
              </a:rPr>
              <a:t>Click and </a:t>
            </a:r>
            <a:r>
              <a:rPr lang="en-US" sz="1600" dirty="0">
                <a:solidFill>
                  <a:prstClr val="white"/>
                </a:solidFill>
                <a:latin typeface="Arial" pitchFamily="34" charset="0"/>
                <a:cs typeface="Arial" pitchFamily="34" charset="0"/>
              </a:rPr>
              <a:t>PI Purchase </a:t>
            </a:r>
          </a:p>
          <a:p>
            <a:pPr marL="342900" indent="-342900" defTabSz="457200" fontAlgn="base">
              <a:spcBef>
                <a:spcPts val="600"/>
              </a:spcBef>
              <a:spcAft>
                <a:spcPct val="0"/>
              </a:spcAft>
              <a:buFont typeface="Arial" charset="0"/>
              <a:buChar char="•"/>
            </a:pPr>
            <a:r>
              <a:rPr lang="en-US" sz="1600" dirty="0" err="1">
                <a:solidFill>
                  <a:prstClr val="white"/>
                </a:solidFill>
                <a:latin typeface="Arial" pitchFamily="34" charset="0"/>
                <a:cs typeface="Arial" pitchFamily="34" charset="0"/>
              </a:rPr>
              <a:t>Technographic</a:t>
            </a:r>
            <a:r>
              <a:rPr lang="en-US" sz="1600" dirty="0">
                <a:solidFill>
                  <a:prstClr val="white"/>
                </a:solidFill>
                <a:latin typeface="Arial" pitchFamily="34" charset="0"/>
                <a:cs typeface="Arial" pitchFamily="34" charset="0"/>
              </a:rPr>
              <a:t> info and web history as input variables</a:t>
            </a:r>
          </a:p>
          <a:p>
            <a:pPr marL="342900" indent="-342900" defTabSz="457200" fontAlgn="base">
              <a:spcBef>
                <a:spcPts val="600"/>
              </a:spcBef>
              <a:spcAft>
                <a:spcPct val="0"/>
              </a:spcAft>
              <a:buFont typeface="Arial" charset="0"/>
              <a:buChar char="•"/>
            </a:pPr>
            <a:r>
              <a:rPr lang="en-US" sz="1600" dirty="0">
                <a:solidFill>
                  <a:prstClr val="white"/>
                </a:solidFill>
                <a:latin typeface="Arial" pitchFamily="34" charset="0"/>
                <a:cs typeface="Arial" pitchFamily="34" charset="0"/>
              </a:rPr>
              <a:t>Evaluate each separately trained model on its ability to rank order users for PI Purchase, using AUC (Mann-Whitney </a:t>
            </a:r>
            <a:r>
              <a:rPr lang="en-US" sz="1600" dirty="0" err="1">
                <a:solidFill>
                  <a:prstClr val="white"/>
                </a:solidFill>
                <a:latin typeface="Arial" pitchFamily="34" charset="0"/>
                <a:cs typeface="Arial" pitchFamily="34" charset="0"/>
              </a:rPr>
              <a:t>Wilcoxin</a:t>
            </a:r>
            <a:r>
              <a:rPr lang="en-US" sz="1600" dirty="0">
                <a:solidFill>
                  <a:prstClr val="white"/>
                </a:solidFill>
                <a:latin typeface="Arial" pitchFamily="34" charset="0"/>
                <a:cs typeface="Arial" pitchFamily="34" charset="0"/>
              </a:rPr>
              <a:t> Statistic)</a:t>
            </a:r>
          </a:p>
          <a:p>
            <a:pPr marL="342900" indent="-342900" defTabSz="457200" fontAlgn="base">
              <a:spcBef>
                <a:spcPts val="600"/>
              </a:spcBef>
              <a:spcAft>
                <a:spcPct val="0"/>
              </a:spcAft>
              <a:buFont typeface="Arial" charset="0"/>
              <a:buChar char="•"/>
            </a:pPr>
            <a:r>
              <a:rPr lang="en-US" sz="1600" dirty="0">
                <a:solidFill>
                  <a:prstClr val="white"/>
                </a:solidFill>
                <a:latin typeface="Arial" pitchFamily="34" charset="0"/>
                <a:cs typeface="Arial" pitchFamily="34" charset="0"/>
              </a:rPr>
              <a:t>Each model is trained/evaluated using Logistic Regression</a:t>
            </a:r>
          </a:p>
        </p:txBody>
      </p:sp>
      <p:pic>
        <p:nvPicPr>
          <p:cNvPr id="4100" name="Picture 4" descr="http://us.123rf.com/400wm/400/400/radiantskies/radiantskies1211/radiantskies121103042/16559790-abstract-word-cloud-for-experiment-with-related-tags-and-term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
            <a:ext cx="2746374" cy="209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472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c click purch cat whisker(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1582" t="9533" r="53828" b="54213"/>
          <a:stretch/>
        </p:blipFill>
        <p:spPr>
          <a:xfrm>
            <a:off x="3535180" y="1708878"/>
            <a:ext cx="3237356" cy="4390749"/>
          </a:xfrm>
        </p:spPr>
      </p:pic>
      <p:sp>
        <p:nvSpPr>
          <p:cNvPr id="6" name="TextBox 5"/>
          <p:cNvSpPr txBox="1"/>
          <p:nvPr/>
        </p:nvSpPr>
        <p:spPr>
          <a:xfrm>
            <a:off x="500490" y="6425168"/>
            <a:ext cx="8598666" cy="369332"/>
          </a:xfrm>
          <a:prstGeom prst="rect">
            <a:avLst/>
          </a:prstGeom>
          <a:solidFill>
            <a:srgbClr val="1F497D"/>
          </a:solidFill>
        </p:spPr>
        <p:txBody>
          <a:bodyPr wrap="none" rtlCol="0">
            <a:spAutoFit/>
          </a:bodyPr>
          <a:lstStyle/>
          <a:p>
            <a:pPr defTabSz="457200"/>
            <a:r>
              <a:rPr lang="en-US" dirty="0" smtClean="0">
                <a:solidFill>
                  <a:prstClr val="white"/>
                </a:solidFill>
              </a:rPr>
              <a:t>*Restricted feature set used for these modeling results; qualitative conclusions generalize</a:t>
            </a:r>
            <a:endParaRPr lang="en-US" dirty="0">
              <a:solidFill>
                <a:prstClr val="white"/>
              </a:solidFill>
            </a:endParaRPr>
          </a:p>
        </p:txBody>
      </p:sp>
      <p:sp>
        <p:nvSpPr>
          <p:cNvPr id="7" name="Title 1"/>
          <p:cNvSpPr>
            <a:spLocks noGrp="1"/>
          </p:cNvSpPr>
          <p:nvPr>
            <p:ph type="title"/>
          </p:nvPr>
        </p:nvSpPr>
        <p:spPr>
          <a:xfrm>
            <a:off x="457200" y="274638"/>
            <a:ext cx="8229600" cy="1143000"/>
          </a:xfrm>
        </p:spPr>
        <p:txBody>
          <a:bodyPr>
            <a:normAutofit fontScale="90000"/>
          </a:bodyPr>
          <a:lstStyle/>
          <a:p>
            <a:r>
              <a:rPr lang="en-US" dirty="0" smtClean="0"/>
              <a:t>Predictive performance* (AUC) for purchase learning</a:t>
            </a:r>
            <a:endParaRPr lang="en-US" dirty="0"/>
          </a:p>
        </p:txBody>
      </p:sp>
      <p:sp>
        <p:nvSpPr>
          <p:cNvPr id="8" name="TextBox 7"/>
          <p:cNvSpPr txBox="1"/>
          <p:nvPr/>
        </p:nvSpPr>
        <p:spPr>
          <a:xfrm>
            <a:off x="6299200" y="6171168"/>
            <a:ext cx="2521055" cy="369332"/>
          </a:xfrm>
          <a:prstGeom prst="rect">
            <a:avLst/>
          </a:prstGeom>
          <a:noFill/>
        </p:spPr>
        <p:txBody>
          <a:bodyPr wrap="none" rtlCol="0">
            <a:spAutoFit/>
          </a:bodyPr>
          <a:lstStyle/>
          <a:p>
            <a:pPr defTabSz="457200"/>
            <a:r>
              <a:rPr lang="en-US" dirty="0" smtClean="0">
                <a:solidFill>
                  <a:prstClr val="white"/>
                </a:solidFill>
              </a:rPr>
              <a:t>[</a:t>
            </a:r>
            <a:r>
              <a:rPr lang="en-US" dirty="0" err="1" smtClean="0">
                <a:solidFill>
                  <a:prstClr val="white"/>
                </a:solidFill>
              </a:rPr>
              <a:t>Dalessandro</a:t>
            </a:r>
            <a:r>
              <a:rPr lang="en-US" dirty="0" smtClean="0">
                <a:solidFill>
                  <a:prstClr val="white"/>
                </a:solidFill>
              </a:rPr>
              <a:t> et al. 2012]</a:t>
            </a:r>
            <a:endParaRPr lang="en-US" dirty="0">
              <a:solidFill>
                <a:prstClr val="white"/>
              </a:solidFill>
            </a:endParaRPr>
          </a:p>
        </p:txBody>
      </p:sp>
      <p:pic>
        <p:nvPicPr>
          <p:cNvPr id="9" name="Content Placeholder 3" descr="auc click purch cat whisker(1).pdf"/>
          <p:cNvPicPr>
            <a:picLocks noChangeAspect="1"/>
          </p:cNvPicPr>
          <p:nvPr/>
        </p:nvPicPr>
        <p:blipFill rotWithShape="1">
          <a:blip r:embed="rId2">
            <a:extLst>
              <a:ext uri="{28A0092B-C50C-407E-A947-70E740481C1C}">
                <a14:useLocalDpi xmlns:a14="http://schemas.microsoft.com/office/drawing/2010/main" val="0"/>
              </a:ext>
            </a:extLst>
          </a:blip>
          <a:srcRect l="44544" t="9533" r="25573" b="54213"/>
          <a:stretch/>
        </p:blipFill>
        <p:spPr>
          <a:xfrm>
            <a:off x="4442085" y="1705251"/>
            <a:ext cx="2796915" cy="4390749"/>
          </a:xfrm>
          <a:prstGeom prst="rect">
            <a:avLst/>
          </a:prstGeom>
        </p:spPr>
      </p:pic>
      <p:cxnSp>
        <p:nvCxnSpPr>
          <p:cNvPr id="3" name="Straight Connector 2"/>
          <p:cNvCxnSpPr/>
          <p:nvPr/>
        </p:nvCxnSpPr>
        <p:spPr>
          <a:xfrm>
            <a:off x="4166377" y="3733800"/>
            <a:ext cx="2844023"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239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c click purch cat whisker(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0140" t="7932" r="22220" b="54416"/>
          <a:stretch/>
        </p:blipFill>
        <p:spPr>
          <a:xfrm>
            <a:off x="1229192" y="1633927"/>
            <a:ext cx="6330535" cy="4560043"/>
          </a:xfrm>
        </p:spPr>
      </p:pic>
      <p:sp>
        <p:nvSpPr>
          <p:cNvPr id="6" name="TextBox 5"/>
          <p:cNvSpPr txBox="1"/>
          <p:nvPr/>
        </p:nvSpPr>
        <p:spPr>
          <a:xfrm>
            <a:off x="500490" y="6425168"/>
            <a:ext cx="8598666" cy="369332"/>
          </a:xfrm>
          <a:prstGeom prst="rect">
            <a:avLst/>
          </a:prstGeom>
          <a:solidFill>
            <a:srgbClr val="1F497D"/>
          </a:solidFill>
        </p:spPr>
        <p:txBody>
          <a:bodyPr wrap="none" rtlCol="0">
            <a:spAutoFit/>
          </a:bodyPr>
          <a:lstStyle/>
          <a:p>
            <a:pPr defTabSz="457200"/>
            <a:r>
              <a:rPr lang="en-US" dirty="0" smtClean="0">
                <a:solidFill>
                  <a:prstClr val="white"/>
                </a:solidFill>
              </a:rPr>
              <a:t>*Restricted feature set used for these modeling results; qualitative conclusions generalize</a:t>
            </a:r>
            <a:endParaRPr lang="en-US" dirty="0">
              <a:solidFill>
                <a:prstClr val="white"/>
              </a:solidFill>
            </a:endParaRPr>
          </a:p>
        </p:txBody>
      </p:sp>
      <p:sp>
        <p:nvSpPr>
          <p:cNvPr id="7" name="Title 1"/>
          <p:cNvSpPr>
            <a:spLocks noGrp="1"/>
          </p:cNvSpPr>
          <p:nvPr>
            <p:ph type="title"/>
          </p:nvPr>
        </p:nvSpPr>
        <p:spPr>
          <a:xfrm>
            <a:off x="457200" y="274638"/>
            <a:ext cx="8229600" cy="1143000"/>
          </a:xfrm>
        </p:spPr>
        <p:txBody>
          <a:bodyPr>
            <a:normAutofit fontScale="90000"/>
          </a:bodyPr>
          <a:lstStyle/>
          <a:p>
            <a:r>
              <a:rPr lang="en-US" dirty="0" smtClean="0"/>
              <a:t>Predictive performance* (AUC) for click learning</a:t>
            </a:r>
            <a:endParaRPr lang="en-US" dirty="0"/>
          </a:p>
        </p:txBody>
      </p:sp>
      <p:cxnSp>
        <p:nvCxnSpPr>
          <p:cNvPr id="3" name="Straight Connector 2"/>
          <p:cNvCxnSpPr/>
          <p:nvPr/>
        </p:nvCxnSpPr>
        <p:spPr>
          <a:xfrm>
            <a:off x="1955800" y="3860800"/>
            <a:ext cx="532130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99200" y="6171168"/>
            <a:ext cx="2521055" cy="369332"/>
          </a:xfrm>
          <a:prstGeom prst="rect">
            <a:avLst/>
          </a:prstGeom>
          <a:noFill/>
        </p:spPr>
        <p:txBody>
          <a:bodyPr wrap="none" rtlCol="0">
            <a:spAutoFit/>
          </a:bodyPr>
          <a:lstStyle/>
          <a:p>
            <a:pPr defTabSz="457200"/>
            <a:r>
              <a:rPr lang="en-US" dirty="0" smtClean="0">
                <a:solidFill>
                  <a:prstClr val="white"/>
                </a:solidFill>
              </a:rPr>
              <a:t>[</a:t>
            </a:r>
            <a:r>
              <a:rPr lang="en-US" dirty="0" err="1" smtClean="0">
                <a:solidFill>
                  <a:prstClr val="white"/>
                </a:solidFill>
              </a:rPr>
              <a:t>Dalessandro</a:t>
            </a:r>
            <a:r>
              <a:rPr lang="en-US" dirty="0" smtClean="0">
                <a:solidFill>
                  <a:prstClr val="white"/>
                </a:solidFill>
              </a:rPr>
              <a:t> et al. 2012]</a:t>
            </a:r>
            <a:endParaRPr lang="en-US" dirty="0">
              <a:solidFill>
                <a:prstClr val="white"/>
              </a:solidFill>
            </a:endParaRPr>
          </a:p>
        </p:txBody>
      </p:sp>
      <p:sp>
        <p:nvSpPr>
          <p:cNvPr id="9" name="TextBox 8"/>
          <p:cNvSpPr txBox="1"/>
          <p:nvPr/>
        </p:nvSpPr>
        <p:spPr>
          <a:xfrm rot="16200000">
            <a:off x="-850096" y="3669496"/>
            <a:ext cx="4418568" cy="584776"/>
          </a:xfrm>
          <a:prstGeom prst="rect">
            <a:avLst/>
          </a:prstGeom>
          <a:solidFill>
            <a:schemeClr val="tx1"/>
          </a:solidFill>
        </p:spPr>
        <p:txBody>
          <a:bodyPr wrap="square" rtlCol="0">
            <a:spAutoFit/>
          </a:bodyPr>
          <a:lstStyle/>
          <a:p>
            <a:pPr algn="ctr" defTabSz="457200"/>
            <a:r>
              <a:rPr lang="en-US" sz="1600" dirty="0" smtClean="0">
                <a:solidFill>
                  <a:srgbClr val="000000"/>
                </a:solidFill>
              </a:rPr>
              <a:t>Evaluated on predicting purchases</a:t>
            </a:r>
          </a:p>
          <a:p>
            <a:pPr algn="ctr" defTabSz="457200"/>
            <a:r>
              <a:rPr lang="en-US" sz="1600" dirty="0" smtClean="0">
                <a:solidFill>
                  <a:srgbClr val="000000"/>
                </a:solidFill>
              </a:rPr>
              <a:t>(AUC in the </a:t>
            </a:r>
            <a:r>
              <a:rPr lang="en-US" sz="1600" dirty="0" smtClean="0">
                <a:solidFill>
                  <a:srgbClr val="9BBB59">
                    <a:lumMod val="75000"/>
                  </a:srgbClr>
                </a:solidFill>
              </a:rPr>
              <a:t>target domain</a:t>
            </a:r>
            <a:r>
              <a:rPr lang="en-US" sz="1600" dirty="0" smtClean="0">
                <a:solidFill>
                  <a:srgbClr val="000000"/>
                </a:solidFill>
              </a:rPr>
              <a:t>)</a:t>
            </a:r>
            <a:endParaRPr lang="en-US" sz="1600" dirty="0">
              <a:solidFill>
                <a:srgbClr val="000000"/>
              </a:solidFill>
            </a:endParaRPr>
          </a:p>
        </p:txBody>
      </p:sp>
      <p:sp>
        <p:nvSpPr>
          <p:cNvPr id="2" name="Rectangle 1"/>
          <p:cNvSpPr/>
          <p:nvPr/>
        </p:nvSpPr>
        <p:spPr>
          <a:xfrm rot="20657315">
            <a:off x="1148630" y="3244333"/>
            <a:ext cx="6846746"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Optimizing Clicks </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does NOT help with purchase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53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229600" cy="910167"/>
          </a:xfrm>
        </p:spPr>
        <p:txBody>
          <a:bodyPr/>
          <a:lstStyle/>
          <a:p>
            <a:r>
              <a:rPr lang="en-US" dirty="0" smtClean="0"/>
              <a:t>Clickers in the Dark</a:t>
            </a:r>
            <a:endParaRPr lang="en-US" dirty="0"/>
          </a:p>
        </p:txBody>
      </p:sp>
      <p:pic>
        <p:nvPicPr>
          <p:cNvPr id="3" name="Picture 6" descr="digi1.png"/>
          <p:cNvPicPr>
            <a:picLocks noChangeAspect="1" noChangeArrowheads="1"/>
          </p:cNvPicPr>
          <p:nvPr/>
        </p:nvPicPr>
        <p:blipFill>
          <a:blip r:embed="rId2">
            <a:extLst>
              <a:ext uri="{28A0092B-C50C-407E-A947-70E740481C1C}">
                <a14:useLocalDpi xmlns:a14="http://schemas.microsoft.com/office/drawing/2010/main" val="0"/>
              </a:ext>
            </a:extLst>
          </a:blip>
          <a:srcRect t="12934"/>
          <a:stretch>
            <a:fillRect/>
          </a:stretch>
        </p:blipFill>
        <p:spPr bwMode="auto">
          <a:xfrm>
            <a:off x="536583" y="1873957"/>
            <a:ext cx="7159618" cy="4859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7930" y="1299440"/>
            <a:ext cx="5282732" cy="369332"/>
          </a:xfrm>
          <a:prstGeom prst="rect">
            <a:avLst/>
          </a:prstGeom>
          <a:noFill/>
        </p:spPr>
        <p:txBody>
          <a:bodyPr wrap="square" rtlCol="0">
            <a:spAutoFit/>
          </a:bodyPr>
          <a:lstStyle/>
          <a:p>
            <a:pPr algn="ctr"/>
            <a:r>
              <a:rPr lang="en-US" b="1" dirty="0" smtClean="0">
                <a:solidFill>
                  <a:schemeClr val="tx1">
                    <a:lumMod val="85000"/>
                    <a:lumOff val="15000"/>
                  </a:schemeClr>
                </a:solidFill>
                <a:latin typeface="Century Gothic" pitchFamily="34" charset="0"/>
              </a:rPr>
              <a:t>Top 10 Apps by CTR</a:t>
            </a:r>
            <a:endParaRPr lang="en-US" b="1" dirty="0">
              <a:solidFill>
                <a:schemeClr val="tx1">
                  <a:lumMod val="85000"/>
                  <a:lumOff val="15000"/>
                </a:schemeClr>
              </a:solidFill>
              <a:latin typeface="Century Gothic" pitchFamily="34" charset="0"/>
            </a:endParaRPr>
          </a:p>
        </p:txBody>
      </p:sp>
      <p:sp>
        <p:nvSpPr>
          <p:cNvPr id="5" name="Rectangle 4"/>
          <p:cNvSpPr/>
          <p:nvPr/>
        </p:nvSpPr>
        <p:spPr>
          <a:xfrm>
            <a:off x="3234266" y="3431823"/>
            <a:ext cx="304800" cy="2190044"/>
          </a:xfrm>
          <a:prstGeom prst="rect">
            <a:avLst/>
          </a:prstGeom>
          <a:solidFill>
            <a:srgbClr val="D600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17733" y="2596446"/>
            <a:ext cx="304800" cy="3025421"/>
          </a:xfrm>
          <a:prstGeom prst="rect">
            <a:avLst/>
          </a:prstGeom>
          <a:solidFill>
            <a:srgbClr val="D600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39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normAutofit fontScale="90000"/>
          </a:bodyPr>
          <a:lstStyle/>
          <a:p>
            <a:r>
              <a:rPr lang="en-US" dirty="0" smtClean="0"/>
              <a:t>Predictive performance* (AUC) </a:t>
            </a:r>
            <a:br>
              <a:rPr lang="en-US" dirty="0" smtClean="0"/>
            </a:br>
            <a:r>
              <a:rPr lang="en-US" dirty="0" smtClean="0"/>
              <a:t>for Site Visit learning</a:t>
            </a:r>
            <a:endParaRPr lang="en-US" dirty="0"/>
          </a:p>
        </p:txBody>
      </p:sp>
      <p:sp>
        <p:nvSpPr>
          <p:cNvPr id="11" name="TextBox 10"/>
          <p:cNvSpPr txBox="1"/>
          <p:nvPr/>
        </p:nvSpPr>
        <p:spPr>
          <a:xfrm>
            <a:off x="6299200" y="6171168"/>
            <a:ext cx="2521055" cy="369332"/>
          </a:xfrm>
          <a:prstGeom prst="rect">
            <a:avLst/>
          </a:prstGeom>
          <a:noFill/>
        </p:spPr>
        <p:txBody>
          <a:bodyPr wrap="none" rtlCol="0">
            <a:spAutoFit/>
          </a:bodyPr>
          <a:lstStyle/>
          <a:p>
            <a:pPr defTabSz="457200"/>
            <a:r>
              <a:rPr lang="en-US" dirty="0" smtClean="0">
                <a:solidFill>
                  <a:prstClr val="white"/>
                </a:solidFill>
              </a:rPr>
              <a:t>[</a:t>
            </a:r>
            <a:r>
              <a:rPr lang="en-US" dirty="0" err="1" smtClean="0">
                <a:solidFill>
                  <a:prstClr val="white"/>
                </a:solidFill>
              </a:rPr>
              <a:t>Dalessandro</a:t>
            </a:r>
            <a:r>
              <a:rPr lang="en-US" dirty="0" smtClean="0">
                <a:solidFill>
                  <a:prstClr val="white"/>
                </a:solidFill>
              </a:rPr>
              <a:t> et al. 2012]</a:t>
            </a:r>
            <a:endParaRPr lang="en-US" dirty="0">
              <a:solidFill>
                <a:prstClr val="white"/>
              </a:solidFill>
            </a:endParaRPr>
          </a:p>
        </p:txBody>
      </p:sp>
      <p:grpSp>
        <p:nvGrpSpPr>
          <p:cNvPr id="716" name="Group 715"/>
          <p:cNvGrpSpPr/>
          <p:nvPr/>
        </p:nvGrpSpPr>
        <p:grpSpPr>
          <a:xfrm>
            <a:off x="1106648" y="1584325"/>
            <a:ext cx="6907052" cy="4664075"/>
            <a:chOff x="1106648" y="1584325"/>
            <a:chExt cx="6907052" cy="4664075"/>
          </a:xfrm>
        </p:grpSpPr>
        <p:sp>
          <p:nvSpPr>
            <p:cNvPr id="2" name="TextBox 1"/>
            <p:cNvSpPr txBox="1"/>
            <p:nvPr/>
          </p:nvSpPr>
          <p:spPr>
            <a:xfrm>
              <a:off x="2273300" y="1739900"/>
              <a:ext cx="5118099" cy="369332"/>
            </a:xfrm>
            <a:prstGeom prst="rect">
              <a:avLst/>
            </a:prstGeom>
            <a:noFill/>
          </p:spPr>
          <p:txBody>
            <a:bodyPr wrap="square" rtlCol="0">
              <a:spAutoFit/>
            </a:bodyPr>
            <a:lstStyle/>
            <a:p>
              <a:pPr defTabSz="457200"/>
              <a:r>
                <a:rPr lang="en-US" dirty="0" smtClean="0">
                  <a:solidFill>
                    <a:srgbClr val="C0504D">
                      <a:lumMod val="75000"/>
                    </a:srgbClr>
                  </a:solidFill>
                </a:rPr>
                <a:t>Significantly better targeting training on source task</a:t>
              </a:r>
              <a:endParaRPr lang="en-US" dirty="0">
                <a:solidFill>
                  <a:srgbClr val="C0504D">
                    <a:lumMod val="75000"/>
                  </a:srgbClr>
                </a:solidFill>
              </a:endParaRPr>
            </a:p>
          </p:txBody>
        </p:sp>
        <p:cxnSp>
          <p:nvCxnSpPr>
            <p:cNvPr id="5" name="Straight Arrow Connector 4"/>
            <p:cNvCxnSpPr/>
            <p:nvPr/>
          </p:nvCxnSpPr>
          <p:spPr>
            <a:xfrm flipH="1">
              <a:off x="5105400" y="2109232"/>
              <a:ext cx="152400" cy="659368"/>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886448" y="3593296"/>
              <a:ext cx="4570968" cy="584776"/>
            </a:xfrm>
            <a:prstGeom prst="rect">
              <a:avLst/>
            </a:prstGeom>
            <a:solidFill>
              <a:schemeClr val="tx1"/>
            </a:solidFill>
          </p:spPr>
          <p:txBody>
            <a:bodyPr wrap="square" rtlCol="0">
              <a:spAutoFit/>
            </a:bodyPr>
            <a:lstStyle/>
            <a:p>
              <a:pPr algn="ctr" defTabSz="457200"/>
              <a:r>
                <a:rPr lang="en-US" sz="1600" dirty="0" smtClean="0">
                  <a:solidFill>
                    <a:srgbClr val="000000"/>
                  </a:solidFill>
                  <a:latin typeface="Arial" panose="020B0604020202020204" pitchFamily="34" charset="0"/>
                  <a:cs typeface="Arial" panose="020B0604020202020204" pitchFamily="34" charset="0"/>
                </a:rPr>
                <a:t>Evaluated on predicting purchases</a:t>
              </a:r>
            </a:p>
            <a:p>
              <a:pPr algn="ctr" defTabSz="457200"/>
              <a:r>
                <a:rPr lang="en-US" sz="1600" dirty="0" smtClean="0">
                  <a:solidFill>
                    <a:srgbClr val="000000"/>
                  </a:solidFill>
                  <a:latin typeface="Arial" panose="020B0604020202020204" pitchFamily="34" charset="0"/>
                  <a:cs typeface="Arial" panose="020B0604020202020204" pitchFamily="34" charset="0"/>
                </a:rPr>
                <a:t>(AUC in the </a:t>
              </a:r>
              <a:r>
                <a:rPr lang="en-US" sz="1600" dirty="0" smtClean="0">
                  <a:solidFill>
                    <a:srgbClr val="9BBB59">
                      <a:lumMod val="75000"/>
                    </a:srgbClr>
                  </a:solidFill>
                  <a:latin typeface="Arial" panose="020B0604020202020204" pitchFamily="34" charset="0"/>
                  <a:cs typeface="Arial" panose="020B0604020202020204" pitchFamily="34" charset="0"/>
                </a:rPr>
                <a:t>target domain</a:t>
              </a:r>
              <a:r>
                <a:rPr lang="en-US" sz="1600" dirty="0" smtClean="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p:txBody>
        </p:sp>
        <p:grpSp>
          <p:nvGrpSpPr>
            <p:cNvPr id="3" name="Group 4"/>
            <p:cNvGrpSpPr>
              <a:grpSpLocks noChangeAspect="1"/>
            </p:cNvGrpSpPr>
            <p:nvPr/>
          </p:nvGrpSpPr>
          <p:grpSpPr bwMode="auto">
            <a:xfrm>
              <a:off x="1600200" y="1584325"/>
              <a:ext cx="6413500" cy="4664075"/>
              <a:chOff x="880" y="992"/>
              <a:chExt cx="4040" cy="2938"/>
            </a:xfrm>
          </p:grpSpPr>
          <p:sp>
            <p:nvSpPr>
              <p:cNvPr id="9" name="AutoShape 3"/>
              <p:cNvSpPr>
                <a:spLocks noChangeAspect="1" noChangeArrowheads="1" noTextEdit="1"/>
              </p:cNvSpPr>
              <p:nvPr/>
            </p:nvSpPr>
            <p:spPr bwMode="auto">
              <a:xfrm>
                <a:off x="880" y="992"/>
                <a:ext cx="4040" cy="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205"/>
              <p:cNvGrpSpPr>
                <a:grpSpLocks/>
              </p:cNvGrpSpPr>
              <p:nvPr/>
            </p:nvGrpSpPr>
            <p:grpSpPr bwMode="auto">
              <a:xfrm>
                <a:off x="938" y="1011"/>
                <a:ext cx="3927" cy="2856"/>
                <a:chOff x="938" y="1011"/>
                <a:chExt cx="3927" cy="2856"/>
              </a:xfrm>
            </p:grpSpPr>
            <p:sp>
              <p:nvSpPr>
                <p:cNvPr id="516" name="Freeform 5"/>
                <p:cNvSpPr>
                  <a:spLocks/>
                </p:cNvSpPr>
                <p:nvPr/>
              </p:nvSpPr>
              <p:spPr bwMode="auto">
                <a:xfrm>
                  <a:off x="938" y="1011"/>
                  <a:ext cx="3927" cy="2856"/>
                </a:xfrm>
                <a:custGeom>
                  <a:avLst/>
                  <a:gdLst>
                    <a:gd name="T0" fmla="*/ 0 w 5280"/>
                    <a:gd name="T1" fmla="*/ 3841 h 3841"/>
                    <a:gd name="T2" fmla="*/ 0 w 5280"/>
                    <a:gd name="T3" fmla="*/ 3841 h 3841"/>
                    <a:gd name="T4" fmla="*/ 5280 w 5280"/>
                    <a:gd name="T5" fmla="*/ 3841 h 3841"/>
                    <a:gd name="T6" fmla="*/ 5280 w 5280"/>
                    <a:gd name="T7" fmla="*/ 0 h 3841"/>
                    <a:gd name="T8" fmla="*/ 0 w 5280"/>
                    <a:gd name="T9" fmla="*/ 0 h 3841"/>
                    <a:gd name="T10" fmla="*/ 0 w 5280"/>
                    <a:gd name="T11" fmla="*/ 3841 h 3841"/>
                  </a:gdLst>
                  <a:ahLst/>
                  <a:cxnLst>
                    <a:cxn ang="0">
                      <a:pos x="T0" y="T1"/>
                    </a:cxn>
                    <a:cxn ang="0">
                      <a:pos x="T2" y="T3"/>
                    </a:cxn>
                    <a:cxn ang="0">
                      <a:pos x="T4" y="T5"/>
                    </a:cxn>
                    <a:cxn ang="0">
                      <a:pos x="T6" y="T7"/>
                    </a:cxn>
                    <a:cxn ang="0">
                      <a:pos x="T8" y="T9"/>
                    </a:cxn>
                    <a:cxn ang="0">
                      <a:pos x="T10" y="T11"/>
                    </a:cxn>
                  </a:cxnLst>
                  <a:rect l="0" t="0" r="r" b="b"/>
                  <a:pathLst>
                    <a:path w="5280" h="3841">
                      <a:moveTo>
                        <a:pt x="0" y="3841"/>
                      </a:moveTo>
                      <a:lnTo>
                        <a:pt x="0" y="3841"/>
                      </a:lnTo>
                      <a:lnTo>
                        <a:pt x="5280" y="3841"/>
                      </a:lnTo>
                      <a:lnTo>
                        <a:pt x="5280" y="0"/>
                      </a:lnTo>
                      <a:lnTo>
                        <a:pt x="0" y="0"/>
                      </a:lnTo>
                      <a:lnTo>
                        <a:pt x="0" y="3841"/>
                      </a:lnTo>
                      <a:close/>
                    </a:path>
                  </a:pathLst>
                </a:custGeom>
                <a:solidFill>
                  <a:srgbClr val="EAF2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6"/>
                <p:cNvSpPr>
                  <a:spLocks/>
                </p:cNvSpPr>
                <p:nvPr/>
              </p:nvSpPr>
              <p:spPr bwMode="auto">
                <a:xfrm>
                  <a:off x="938" y="1011"/>
                  <a:ext cx="3926" cy="2856"/>
                </a:xfrm>
                <a:custGeom>
                  <a:avLst/>
                  <a:gdLst>
                    <a:gd name="T0" fmla="*/ 5279 w 5279"/>
                    <a:gd name="T1" fmla="*/ 0 h 3839"/>
                    <a:gd name="T2" fmla="*/ 5279 w 5279"/>
                    <a:gd name="T3" fmla="*/ 0 h 3839"/>
                    <a:gd name="T4" fmla="*/ 0 w 5279"/>
                    <a:gd name="T5" fmla="*/ 0 h 3839"/>
                    <a:gd name="T6" fmla="*/ 0 w 5279"/>
                    <a:gd name="T7" fmla="*/ 3839 h 3839"/>
                    <a:gd name="T8" fmla="*/ 5279 w 5279"/>
                    <a:gd name="T9" fmla="*/ 3839 h 3839"/>
                    <a:gd name="T10" fmla="*/ 5279 w 5279"/>
                    <a:gd name="T11" fmla="*/ 0 h 3839"/>
                  </a:gdLst>
                  <a:ahLst/>
                  <a:cxnLst>
                    <a:cxn ang="0">
                      <a:pos x="T0" y="T1"/>
                    </a:cxn>
                    <a:cxn ang="0">
                      <a:pos x="T2" y="T3"/>
                    </a:cxn>
                    <a:cxn ang="0">
                      <a:pos x="T4" y="T5"/>
                    </a:cxn>
                    <a:cxn ang="0">
                      <a:pos x="T6" y="T7"/>
                    </a:cxn>
                    <a:cxn ang="0">
                      <a:pos x="T8" y="T9"/>
                    </a:cxn>
                    <a:cxn ang="0">
                      <a:pos x="T10" y="T11"/>
                    </a:cxn>
                  </a:cxnLst>
                  <a:rect l="0" t="0" r="r" b="b"/>
                  <a:pathLst>
                    <a:path w="5279" h="3839">
                      <a:moveTo>
                        <a:pt x="5279" y="0"/>
                      </a:moveTo>
                      <a:lnTo>
                        <a:pt x="5279" y="0"/>
                      </a:lnTo>
                      <a:lnTo>
                        <a:pt x="0" y="0"/>
                      </a:lnTo>
                      <a:lnTo>
                        <a:pt x="0" y="3839"/>
                      </a:lnTo>
                      <a:lnTo>
                        <a:pt x="5279" y="3839"/>
                      </a:lnTo>
                      <a:lnTo>
                        <a:pt x="5279" y="0"/>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7"/>
                <p:cNvSpPr>
                  <a:spLocks/>
                </p:cNvSpPr>
                <p:nvPr/>
              </p:nvSpPr>
              <p:spPr bwMode="auto">
                <a:xfrm>
                  <a:off x="938" y="1011"/>
                  <a:ext cx="3926" cy="2856"/>
                </a:xfrm>
                <a:custGeom>
                  <a:avLst/>
                  <a:gdLst>
                    <a:gd name="T0" fmla="*/ 5279 w 5279"/>
                    <a:gd name="T1" fmla="*/ 0 h 3839"/>
                    <a:gd name="T2" fmla="*/ 5279 w 5279"/>
                    <a:gd name="T3" fmla="*/ 0 h 3839"/>
                    <a:gd name="T4" fmla="*/ 0 w 5279"/>
                    <a:gd name="T5" fmla="*/ 0 h 3839"/>
                    <a:gd name="T6" fmla="*/ 0 w 5279"/>
                    <a:gd name="T7" fmla="*/ 3839 h 3839"/>
                    <a:gd name="T8" fmla="*/ 5279 w 5279"/>
                    <a:gd name="T9" fmla="*/ 3839 h 3839"/>
                    <a:gd name="T10" fmla="*/ 5279 w 5279"/>
                    <a:gd name="T11" fmla="*/ 0 h 3839"/>
                  </a:gdLst>
                  <a:ahLst/>
                  <a:cxnLst>
                    <a:cxn ang="0">
                      <a:pos x="T0" y="T1"/>
                    </a:cxn>
                    <a:cxn ang="0">
                      <a:pos x="T2" y="T3"/>
                    </a:cxn>
                    <a:cxn ang="0">
                      <a:pos x="T4" y="T5"/>
                    </a:cxn>
                    <a:cxn ang="0">
                      <a:pos x="T6" y="T7"/>
                    </a:cxn>
                    <a:cxn ang="0">
                      <a:pos x="T8" y="T9"/>
                    </a:cxn>
                    <a:cxn ang="0">
                      <a:pos x="T10" y="T11"/>
                    </a:cxn>
                  </a:cxnLst>
                  <a:rect l="0" t="0" r="r" b="b"/>
                  <a:pathLst>
                    <a:path w="5279" h="3839">
                      <a:moveTo>
                        <a:pt x="5279" y="0"/>
                      </a:moveTo>
                      <a:lnTo>
                        <a:pt x="5279" y="0"/>
                      </a:lnTo>
                      <a:lnTo>
                        <a:pt x="0" y="0"/>
                      </a:lnTo>
                      <a:lnTo>
                        <a:pt x="0" y="3839"/>
                      </a:lnTo>
                      <a:lnTo>
                        <a:pt x="5279" y="3839"/>
                      </a:lnTo>
                      <a:lnTo>
                        <a:pt x="5279" y="0"/>
                      </a:lnTo>
                      <a:close/>
                    </a:path>
                  </a:pathLst>
                </a:custGeom>
                <a:noFill/>
                <a:ln w="9525"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Freeform 9"/>
                <p:cNvSpPr>
                  <a:spLocks/>
                </p:cNvSpPr>
                <p:nvPr/>
              </p:nvSpPr>
              <p:spPr bwMode="auto">
                <a:xfrm>
                  <a:off x="1207" y="1112"/>
                  <a:ext cx="3557" cy="2624"/>
                </a:xfrm>
                <a:custGeom>
                  <a:avLst/>
                  <a:gdLst>
                    <a:gd name="T0" fmla="*/ 4783 w 4783"/>
                    <a:gd name="T1" fmla="*/ 0 h 3529"/>
                    <a:gd name="T2" fmla="*/ 4783 w 4783"/>
                    <a:gd name="T3" fmla="*/ 0 h 3529"/>
                    <a:gd name="T4" fmla="*/ 0 w 4783"/>
                    <a:gd name="T5" fmla="*/ 0 h 3529"/>
                    <a:gd name="T6" fmla="*/ 0 w 4783"/>
                    <a:gd name="T7" fmla="*/ 3529 h 3529"/>
                    <a:gd name="T8" fmla="*/ 4783 w 4783"/>
                    <a:gd name="T9" fmla="*/ 3529 h 3529"/>
                    <a:gd name="T10" fmla="*/ 4783 w 4783"/>
                    <a:gd name="T11" fmla="*/ 0 h 3529"/>
                  </a:gdLst>
                  <a:ahLst/>
                  <a:cxnLst>
                    <a:cxn ang="0">
                      <a:pos x="T0" y="T1"/>
                    </a:cxn>
                    <a:cxn ang="0">
                      <a:pos x="T2" y="T3"/>
                    </a:cxn>
                    <a:cxn ang="0">
                      <a:pos x="T4" y="T5"/>
                    </a:cxn>
                    <a:cxn ang="0">
                      <a:pos x="T6" y="T7"/>
                    </a:cxn>
                    <a:cxn ang="0">
                      <a:pos x="T8" y="T9"/>
                    </a:cxn>
                    <a:cxn ang="0">
                      <a:pos x="T10" y="T11"/>
                    </a:cxn>
                  </a:cxnLst>
                  <a:rect l="0" t="0" r="r" b="b"/>
                  <a:pathLst>
                    <a:path w="4783" h="3529">
                      <a:moveTo>
                        <a:pt x="4783" y="0"/>
                      </a:moveTo>
                      <a:lnTo>
                        <a:pt x="4783" y="0"/>
                      </a:lnTo>
                      <a:lnTo>
                        <a:pt x="0" y="0"/>
                      </a:lnTo>
                      <a:lnTo>
                        <a:pt x="0" y="3529"/>
                      </a:lnTo>
                      <a:lnTo>
                        <a:pt x="4783" y="3529"/>
                      </a:lnTo>
                      <a:lnTo>
                        <a:pt x="4783" y="0"/>
                      </a:lnTo>
                      <a:close/>
                    </a:path>
                  </a:pathLst>
                </a:custGeom>
                <a:noFill/>
                <a:ln w="952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Freeform 10"/>
                <p:cNvSpPr>
                  <a:spLocks/>
                </p:cNvSpPr>
                <p:nvPr/>
              </p:nvSpPr>
              <p:spPr bwMode="auto">
                <a:xfrm>
                  <a:off x="120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Freeform 11"/>
                <p:cNvSpPr>
                  <a:spLocks/>
                </p:cNvSpPr>
                <p:nvPr/>
              </p:nvSpPr>
              <p:spPr bwMode="auto">
                <a:xfrm>
                  <a:off x="123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 name="Freeform 12"/>
                <p:cNvSpPr>
                  <a:spLocks/>
                </p:cNvSpPr>
                <p:nvPr/>
              </p:nvSpPr>
              <p:spPr bwMode="auto">
                <a:xfrm>
                  <a:off x="125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Freeform 13"/>
                <p:cNvSpPr>
                  <a:spLocks/>
                </p:cNvSpPr>
                <p:nvPr/>
              </p:nvSpPr>
              <p:spPr bwMode="auto">
                <a:xfrm>
                  <a:off x="127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 name="Freeform 14"/>
                <p:cNvSpPr>
                  <a:spLocks/>
                </p:cNvSpPr>
                <p:nvPr/>
              </p:nvSpPr>
              <p:spPr bwMode="auto">
                <a:xfrm>
                  <a:off x="129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Freeform 15"/>
                <p:cNvSpPr>
                  <a:spLocks/>
                </p:cNvSpPr>
                <p:nvPr/>
              </p:nvSpPr>
              <p:spPr bwMode="auto">
                <a:xfrm>
                  <a:off x="132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 name="Freeform 16"/>
                <p:cNvSpPr>
                  <a:spLocks/>
                </p:cNvSpPr>
                <p:nvPr/>
              </p:nvSpPr>
              <p:spPr bwMode="auto">
                <a:xfrm>
                  <a:off x="134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Freeform 17"/>
                <p:cNvSpPr>
                  <a:spLocks/>
                </p:cNvSpPr>
                <p:nvPr/>
              </p:nvSpPr>
              <p:spPr bwMode="auto">
                <a:xfrm>
                  <a:off x="136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 name="Freeform 18"/>
                <p:cNvSpPr>
                  <a:spLocks/>
                </p:cNvSpPr>
                <p:nvPr/>
              </p:nvSpPr>
              <p:spPr bwMode="auto">
                <a:xfrm>
                  <a:off x="139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Freeform 19"/>
                <p:cNvSpPr>
                  <a:spLocks/>
                </p:cNvSpPr>
                <p:nvPr/>
              </p:nvSpPr>
              <p:spPr bwMode="auto">
                <a:xfrm>
                  <a:off x="1413"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 name="Freeform 20"/>
                <p:cNvSpPr>
                  <a:spLocks/>
                </p:cNvSpPr>
                <p:nvPr/>
              </p:nvSpPr>
              <p:spPr bwMode="auto">
                <a:xfrm>
                  <a:off x="143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 name="Freeform 21"/>
                <p:cNvSpPr>
                  <a:spLocks/>
                </p:cNvSpPr>
                <p:nvPr/>
              </p:nvSpPr>
              <p:spPr bwMode="auto">
                <a:xfrm>
                  <a:off x="145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 name="Freeform 22"/>
                <p:cNvSpPr>
                  <a:spLocks/>
                </p:cNvSpPr>
                <p:nvPr/>
              </p:nvSpPr>
              <p:spPr bwMode="auto">
                <a:xfrm>
                  <a:off x="148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Freeform 23"/>
                <p:cNvSpPr>
                  <a:spLocks/>
                </p:cNvSpPr>
                <p:nvPr/>
              </p:nvSpPr>
              <p:spPr bwMode="auto">
                <a:xfrm>
                  <a:off x="150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 name="Freeform 24"/>
                <p:cNvSpPr>
                  <a:spLocks/>
                </p:cNvSpPr>
                <p:nvPr/>
              </p:nvSpPr>
              <p:spPr bwMode="auto">
                <a:xfrm>
                  <a:off x="152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 name="Freeform 25"/>
                <p:cNvSpPr>
                  <a:spLocks/>
                </p:cNvSpPr>
                <p:nvPr/>
              </p:nvSpPr>
              <p:spPr bwMode="auto">
                <a:xfrm>
                  <a:off x="155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 name="Freeform 26"/>
                <p:cNvSpPr>
                  <a:spLocks/>
                </p:cNvSpPr>
                <p:nvPr/>
              </p:nvSpPr>
              <p:spPr bwMode="auto">
                <a:xfrm>
                  <a:off x="157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 name="Freeform 27"/>
                <p:cNvSpPr>
                  <a:spLocks/>
                </p:cNvSpPr>
                <p:nvPr/>
              </p:nvSpPr>
              <p:spPr bwMode="auto">
                <a:xfrm>
                  <a:off x="159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 name="Freeform 28"/>
                <p:cNvSpPr>
                  <a:spLocks/>
                </p:cNvSpPr>
                <p:nvPr/>
              </p:nvSpPr>
              <p:spPr bwMode="auto">
                <a:xfrm>
                  <a:off x="161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 name="Freeform 29"/>
                <p:cNvSpPr>
                  <a:spLocks/>
                </p:cNvSpPr>
                <p:nvPr/>
              </p:nvSpPr>
              <p:spPr bwMode="auto">
                <a:xfrm>
                  <a:off x="164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 name="Freeform 30"/>
                <p:cNvSpPr>
                  <a:spLocks/>
                </p:cNvSpPr>
                <p:nvPr/>
              </p:nvSpPr>
              <p:spPr bwMode="auto">
                <a:xfrm>
                  <a:off x="1664"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Freeform 31"/>
                <p:cNvSpPr>
                  <a:spLocks/>
                </p:cNvSpPr>
                <p:nvPr/>
              </p:nvSpPr>
              <p:spPr bwMode="auto">
                <a:xfrm>
                  <a:off x="168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 name="Freeform 32"/>
                <p:cNvSpPr>
                  <a:spLocks/>
                </p:cNvSpPr>
                <p:nvPr/>
              </p:nvSpPr>
              <p:spPr bwMode="auto">
                <a:xfrm>
                  <a:off x="1709"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Freeform 33"/>
                <p:cNvSpPr>
                  <a:spLocks/>
                </p:cNvSpPr>
                <p:nvPr/>
              </p:nvSpPr>
              <p:spPr bwMode="auto">
                <a:xfrm>
                  <a:off x="173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 name="Freeform 34"/>
                <p:cNvSpPr>
                  <a:spLocks/>
                </p:cNvSpPr>
                <p:nvPr/>
              </p:nvSpPr>
              <p:spPr bwMode="auto">
                <a:xfrm>
                  <a:off x="175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 name="Freeform 35"/>
                <p:cNvSpPr>
                  <a:spLocks/>
                </p:cNvSpPr>
                <p:nvPr/>
              </p:nvSpPr>
              <p:spPr bwMode="auto">
                <a:xfrm>
                  <a:off x="1778"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 name="Freeform 36"/>
                <p:cNvSpPr>
                  <a:spLocks/>
                </p:cNvSpPr>
                <p:nvPr/>
              </p:nvSpPr>
              <p:spPr bwMode="auto">
                <a:xfrm>
                  <a:off x="180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Freeform 37"/>
                <p:cNvSpPr>
                  <a:spLocks/>
                </p:cNvSpPr>
                <p:nvPr/>
              </p:nvSpPr>
              <p:spPr bwMode="auto">
                <a:xfrm>
                  <a:off x="182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Freeform 38"/>
                <p:cNvSpPr>
                  <a:spLocks/>
                </p:cNvSpPr>
                <p:nvPr/>
              </p:nvSpPr>
              <p:spPr bwMode="auto">
                <a:xfrm>
                  <a:off x="184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Freeform 39"/>
                <p:cNvSpPr>
                  <a:spLocks/>
                </p:cNvSpPr>
                <p:nvPr/>
              </p:nvSpPr>
              <p:spPr bwMode="auto">
                <a:xfrm>
                  <a:off x="1869"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Freeform 40"/>
                <p:cNvSpPr>
                  <a:spLocks/>
                </p:cNvSpPr>
                <p:nvPr/>
              </p:nvSpPr>
              <p:spPr bwMode="auto">
                <a:xfrm>
                  <a:off x="1892"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Freeform 41"/>
                <p:cNvSpPr>
                  <a:spLocks/>
                </p:cNvSpPr>
                <p:nvPr/>
              </p:nvSpPr>
              <p:spPr bwMode="auto">
                <a:xfrm>
                  <a:off x="191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 name="Freeform 42"/>
                <p:cNvSpPr>
                  <a:spLocks/>
                </p:cNvSpPr>
                <p:nvPr/>
              </p:nvSpPr>
              <p:spPr bwMode="auto">
                <a:xfrm>
                  <a:off x="193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43"/>
                <p:cNvSpPr>
                  <a:spLocks/>
                </p:cNvSpPr>
                <p:nvPr/>
              </p:nvSpPr>
              <p:spPr bwMode="auto">
                <a:xfrm>
                  <a:off x="196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 name="Freeform 44"/>
                <p:cNvSpPr>
                  <a:spLocks/>
                </p:cNvSpPr>
                <p:nvPr/>
              </p:nvSpPr>
              <p:spPr bwMode="auto">
                <a:xfrm>
                  <a:off x="198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Freeform 45"/>
                <p:cNvSpPr>
                  <a:spLocks/>
                </p:cNvSpPr>
                <p:nvPr/>
              </p:nvSpPr>
              <p:spPr bwMode="auto">
                <a:xfrm>
                  <a:off x="200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 name="Freeform 46"/>
                <p:cNvSpPr>
                  <a:spLocks/>
                </p:cNvSpPr>
                <p:nvPr/>
              </p:nvSpPr>
              <p:spPr bwMode="auto">
                <a:xfrm>
                  <a:off x="2029"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 name="Freeform 47"/>
                <p:cNvSpPr>
                  <a:spLocks/>
                </p:cNvSpPr>
                <p:nvPr/>
              </p:nvSpPr>
              <p:spPr bwMode="auto">
                <a:xfrm>
                  <a:off x="205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 name="Freeform 48"/>
                <p:cNvSpPr>
                  <a:spLocks/>
                </p:cNvSpPr>
                <p:nvPr/>
              </p:nvSpPr>
              <p:spPr bwMode="auto">
                <a:xfrm>
                  <a:off x="207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 name="Freeform 49"/>
                <p:cNvSpPr>
                  <a:spLocks/>
                </p:cNvSpPr>
                <p:nvPr/>
              </p:nvSpPr>
              <p:spPr bwMode="auto">
                <a:xfrm>
                  <a:off x="209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 name="Freeform 50"/>
                <p:cNvSpPr>
                  <a:spLocks/>
                </p:cNvSpPr>
                <p:nvPr/>
              </p:nvSpPr>
              <p:spPr bwMode="auto">
                <a:xfrm>
                  <a:off x="212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 name="Freeform 51"/>
                <p:cNvSpPr>
                  <a:spLocks/>
                </p:cNvSpPr>
                <p:nvPr/>
              </p:nvSpPr>
              <p:spPr bwMode="auto">
                <a:xfrm>
                  <a:off x="214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 name="Freeform 52"/>
                <p:cNvSpPr>
                  <a:spLocks/>
                </p:cNvSpPr>
                <p:nvPr/>
              </p:nvSpPr>
              <p:spPr bwMode="auto">
                <a:xfrm>
                  <a:off x="216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Freeform 53"/>
                <p:cNvSpPr>
                  <a:spLocks/>
                </p:cNvSpPr>
                <p:nvPr/>
              </p:nvSpPr>
              <p:spPr bwMode="auto">
                <a:xfrm>
                  <a:off x="218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 name="Freeform 54"/>
                <p:cNvSpPr>
                  <a:spLocks/>
                </p:cNvSpPr>
                <p:nvPr/>
              </p:nvSpPr>
              <p:spPr bwMode="auto">
                <a:xfrm>
                  <a:off x="2212" y="363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 name="Freeform 55"/>
                <p:cNvSpPr>
                  <a:spLocks/>
                </p:cNvSpPr>
                <p:nvPr/>
              </p:nvSpPr>
              <p:spPr bwMode="auto">
                <a:xfrm>
                  <a:off x="223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 name="Freeform 56"/>
                <p:cNvSpPr>
                  <a:spLocks/>
                </p:cNvSpPr>
                <p:nvPr/>
              </p:nvSpPr>
              <p:spPr bwMode="auto">
                <a:xfrm>
                  <a:off x="225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 name="Freeform 57"/>
                <p:cNvSpPr>
                  <a:spLocks/>
                </p:cNvSpPr>
                <p:nvPr/>
              </p:nvSpPr>
              <p:spPr bwMode="auto">
                <a:xfrm>
                  <a:off x="228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 name="Freeform 58"/>
                <p:cNvSpPr>
                  <a:spLocks/>
                </p:cNvSpPr>
                <p:nvPr/>
              </p:nvSpPr>
              <p:spPr bwMode="auto">
                <a:xfrm>
                  <a:off x="230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 name="Freeform 59"/>
                <p:cNvSpPr>
                  <a:spLocks/>
                </p:cNvSpPr>
                <p:nvPr/>
              </p:nvSpPr>
              <p:spPr bwMode="auto">
                <a:xfrm>
                  <a:off x="2326"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Freeform 60"/>
                <p:cNvSpPr>
                  <a:spLocks/>
                </p:cNvSpPr>
                <p:nvPr/>
              </p:nvSpPr>
              <p:spPr bwMode="auto">
                <a:xfrm>
                  <a:off x="234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Freeform 61"/>
                <p:cNvSpPr>
                  <a:spLocks/>
                </p:cNvSpPr>
                <p:nvPr/>
              </p:nvSpPr>
              <p:spPr bwMode="auto">
                <a:xfrm>
                  <a:off x="237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Freeform 62"/>
                <p:cNvSpPr>
                  <a:spLocks/>
                </p:cNvSpPr>
                <p:nvPr/>
              </p:nvSpPr>
              <p:spPr bwMode="auto">
                <a:xfrm>
                  <a:off x="239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Freeform 63"/>
                <p:cNvSpPr>
                  <a:spLocks/>
                </p:cNvSpPr>
                <p:nvPr/>
              </p:nvSpPr>
              <p:spPr bwMode="auto">
                <a:xfrm>
                  <a:off x="241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 name="Freeform 64"/>
                <p:cNvSpPr>
                  <a:spLocks/>
                </p:cNvSpPr>
                <p:nvPr/>
              </p:nvSpPr>
              <p:spPr bwMode="auto">
                <a:xfrm>
                  <a:off x="244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Freeform 65"/>
                <p:cNvSpPr>
                  <a:spLocks/>
                </p:cNvSpPr>
                <p:nvPr/>
              </p:nvSpPr>
              <p:spPr bwMode="auto">
                <a:xfrm>
                  <a:off x="246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 name="Freeform 66"/>
                <p:cNvSpPr>
                  <a:spLocks/>
                </p:cNvSpPr>
                <p:nvPr/>
              </p:nvSpPr>
              <p:spPr bwMode="auto">
                <a:xfrm>
                  <a:off x="248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Freeform 67"/>
                <p:cNvSpPr>
                  <a:spLocks/>
                </p:cNvSpPr>
                <p:nvPr/>
              </p:nvSpPr>
              <p:spPr bwMode="auto">
                <a:xfrm>
                  <a:off x="2509"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 name="Freeform 68"/>
                <p:cNvSpPr>
                  <a:spLocks/>
                </p:cNvSpPr>
                <p:nvPr/>
              </p:nvSpPr>
              <p:spPr bwMode="auto">
                <a:xfrm>
                  <a:off x="253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 name="Freeform 69"/>
                <p:cNvSpPr>
                  <a:spLocks/>
                </p:cNvSpPr>
                <p:nvPr/>
              </p:nvSpPr>
              <p:spPr bwMode="auto">
                <a:xfrm>
                  <a:off x="255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 name="Freeform 70"/>
                <p:cNvSpPr>
                  <a:spLocks/>
                </p:cNvSpPr>
                <p:nvPr/>
              </p:nvSpPr>
              <p:spPr bwMode="auto">
                <a:xfrm>
                  <a:off x="2577"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Freeform 71"/>
                <p:cNvSpPr>
                  <a:spLocks/>
                </p:cNvSpPr>
                <p:nvPr/>
              </p:nvSpPr>
              <p:spPr bwMode="auto">
                <a:xfrm>
                  <a:off x="260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Freeform 72"/>
                <p:cNvSpPr>
                  <a:spLocks/>
                </p:cNvSpPr>
                <p:nvPr/>
              </p:nvSpPr>
              <p:spPr bwMode="auto">
                <a:xfrm>
                  <a:off x="2623"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Freeform 73"/>
                <p:cNvSpPr>
                  <a:spLocks/>
                </p:cNvSpPr>
                <p:nvPr/>
              </p:nvSpPr>
              <p:spPr bwMode="auto">
                <a:xfrm>
                  <a:off x="264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Freeform 74"/>
                <p:cNvSpPr>
                  <a:spLocks/>
                </p:cNvSpPr>
                <p:nvPr/>
              </p:nvSpPr>
              <p:spPr bwMode="auto">
                <a:xfrm>
                  <a:off x="266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Freeform 75"/>
                <p:cNvSpPr>
                  <a:spLocks/>
                </p:cNvSpPr>
                <p:nvPr/>
              </p:nvSpPr>
              <p:spPr bwMode="auto">
                <a:xfrm>
                  <a:off x="269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Freeform 76"/>
                <p:cNvSpPr>
                  <a:spLocks/>
                </p:cNvSpPr>
                <p:nvPr/>
              </p:nvSpPr>
              <p:spPr bwMode="auto">
                <a:xfrm>
                  <a:off x="271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Freeform 77"/>
                <p:cNvSpPr>
                  <a:spLocks/>
                </p:cNvSpPr>
                <p:nvPr/>
              </p:nvSpPr>
              <p:spPr bwMode="auto">
                <a:xfrm>
                  <a:off x="273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Freeform 78"/>
                <p:cNvSpPr>
                  <a:spLocks/>
                </p:cNvSpPr>
                <p:nvPr/>
              </p:nvSpPr>
              <p:spPr bwMode="auto">
                <a:xfrm>
                  <a:off x="2760"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Freeform 79"/>
                <p:cNvSpPr>
                  <a:spLocks/>
                </p:cNvSpPr>
                <p:nvPr/>
              </p:nvSpPr>
              <p:spPr bwMode="auto">
                <a:xfrm>
                  <a:off x="278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 name="Freeform 80"/>
                <p:cNvSpPr>
                  <a:spLocks/>
                </p:cNvSpPr>
                <p:nvPr/>
              </p:nvSpPr>
              <p:spPr bwMode="auto">
                <a:xfrm>
                  <a:off x="280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Freeform 81"/>
                <p:cNvSpPr>
                  <a:spLocks/>
                </p:cNvSpPr>
                <p:nvPr/>
              </p:nvSpPr>
              <p:spPr bwMode="auto">
                <a:xfrm>
                  <a:off x="282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Freeform 82"/>
                <p:cNvSpPr>
                  <a:spLocks/>
                </p:cNvSpPr>
                <p:nvPr/>
              </p:nvSpPr>
              <p:spPr bwMode="auto">
                <a:xfrm>
                  <a:off x="285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Freeform 83"/>
                <p:cNvSpPr>
                  <a:spLocks/>
                </p:cNvSpPr>
                <p:nvPr/>
              </p:nvSpPr>
              <p:spPr bwMode="auto">
                <a:xfrm>
                  <a:off x="2874"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 name="Freeform 84"/>
                <p:cNvSpPr>
                  <a:spLocks/>
                </p:cNvSpPr>
                <p:nvPr/>
              </p:nvSpPr>
              <p:spPr bwMode="auto">
                <a:xfrm>
                  <a:off x="289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 name="Freeform 85"/>
                <p:cNvSpPr>
                  <a:spLocks/>
                </p:cNvSpPr>
                <p:nvPr/>
              </p:nvSpPr>
              <p:spPr bwMode="auto">
                <a:xfrm>
                  <a:off x="292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 name="Freeform 86"/>
                <p:cNvSpPr>
                  <a:spLocks/>
                </p:cNvSpPr>
                <p:nvPr/>
              </p:nvSpPr>
              <p:spPr bwMode="auto">
                <a:xfrm>
                  <a:off x="294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Freeform 87"/>
                <p:cNvSpPr>
                  <a:spLocks/>
                </p:cNvSpPr>
                <p:nvPr/>
              </p:nvSpPr>
              <p:spPr bwMode="auto">
                <a:xfrm>
                  <a:off x="296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 name="Freeform 88"/>
                <p:cNvSpPr>
                  <a:spLocks/>
                </p:cNvSpPr>
                <p:nvPr/>
              </p:nvSpPr>
              <p:spPr bwMode="auto">
                <a:xfrm>
                  <a:off x="298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 name="Freeform 89"/>
                <p:cNvSpPr>
                  <a:spLocks/>
                </p:cNvSpPr>
                <p:nvPr/>
              </p:nvSpPr>
              <p:spPr bwMode="auto">
                <a:xfrm>
                  <a:off x="301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 name="Freeform 90"/>
                <p:cNvSpPr>
                  <a:spLocks/>
                </p:cNvSpPr>
                <p:nvPr/>
              </p:nvSpPr>
              <p:spPr bwMode="auto">
                <a:xfrm>
                  <a:off x="303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 name="Freeform 91"/>
                <p:cNvSpPr>
                  <a:spLocks/>
                </p:cNvSpPr>
                <p:nvPr/>
              </p:nvSpPr>
              <p:spPr bwMode="auto">
                <a:xfrm>
                  <a:off x="305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 name="Freeform 92"/>
                <p:cNvSpPr>
                  <a:spLocks/>
                </p:cNvSpPr>
                <p:nvPr/>
              </p:nvSpPr>
              <p:spPr bwMode="auto">
                <a:xfrm>
                  <a:off x="3079"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 name="Freeform 93"/>
                <p:cNvSpPr>
                  <a:spLocks/>
                </p:cNvSpPr>
                <p:nvPr/>
              </p:nvSpPr>
              <p:spPr bwMode="auto">
                <a:xfrm>
                  <a:off x="310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 name="Freeform 94"/>
                <p:cNvSpPr>
                  <a:spLocks/>
                </p:cNvSpPr>
                <p:nvPr/>
              </p:nvSpPr>
              <p:spPr bwMode="auto">
                <a:xfrm>
                  <a:off x="312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 name="Freeform 95"/>
                <p:cNvSpPr>
                  <a:spLocks/>
                </p:cNvSpPr>
                <p:nvPr/>
              </p:nvSpPr>
              <p:spPr bwMode="auto">
                <a:xfrm>
                  <a:off x="314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 name="Freeform 96"/>
                <p:cNvSpPr>
                  <a:spLocks/>
                </p:cNvSpPr>
                <p:nvPr/>
              </p:nvSpPr>
              <p:spPr bwMode="auto">
                <a:xfrm>
                  <a:off x="317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 name="Freeform 97"/>
                <p:cNvSpPr>
                  <a:spLocks/>
                </p:cNvSpPr>
                <p:nvPr/>
              </p:nvSpPr>
              <p:spPr bwMode="auto">
                <a:xfrm>
                  <a:off x="319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 name="Freeform 98"/>
                <p:cNvSpPr>
                  <a:spLocks/>
                </p:cNvSpPr>
                <p:nvPr/>
              </p:nvSpPr>
              <p:spPr bwMode="auto">
                <a:xfrm>
                  <a:off x="321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 name="Freeform 99"/>
                <p:cNvSpPr>
                  <a:spLocks/>
                </p:cNvSpPr>
                <p:nvPr/>
              </p:nvSpPr>
              <p:spPr bwMode="auto">
                <a:xfrm>
                  <a:off x="3239"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 name="Freeform 100"/>
                <p:cNvSpPr>
                  <a:spLocks/>
                </p:cNvSpPr>
                <p:nvPr/>
              </p:nvSpPr>
              <p:spPr bwMode="auto">
                <a:xfrm>
                  <a:off x="326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Freeform 101"/>
                <p:cNvSpPr>
                  <a:spLocks/>
                </p:cNvSpPr>
                <p:nvPr/>
              </p:nvSpPr>
              <p:spPr bwMode="auto">
                <a:xfrm>
                  <a:off x="328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 name="Freeform 102"/>
                <p:cNvSpPr>
                  <a:spLocks/>
                </p:cNvSpPr>
                <p:nvPr/>
              </p:nvSpPr>
              <p:spPr bwMode="auto">
                <a:xfrm>
                  <a:off x="3308"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 name="Freeform 103"/>
                <p:cNvSpPr>
                  <a:spLocks/>
                </p:cNvSpPr>
                <p:nvPr/>
              </p:nvSpPr>
              <p:spPr bwMode="auto">
                <a:xfrm>
                  <a:off x="333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 name="Freeform 104"/>
                <p:cNvSpPr>
                  <a:spLocks/>
                </p:cNvSpPr>
                <p:nvPr/>
              </p:nvSpPr>
              <p:spPr bwMode="auto">
                <a:xfrm>
                  <a:off x="335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 name="Freeform 105"/>
                <p:cNvSpPr>
                  <a:spLocks/>
                </p:cNvSpPr>
                <p:nvPr/>
              </p:nvSpPr>
              <p:spPr bwMode="auto">
                <a:xfrm>
                  <a:off x="337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 name="Freeform 106"/>
                <p:cNvSpPr>
                  <a:spLocks/>
                </p:cNvSpPr>
                <p:nvPr/>
              </p:nvSpPr>
              <p:spPr bwMode="auto">
                <a:xfrm>
                  <a:off x="3399" y="363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 name="Freeform 107"/>
                <p:cNvSpPr>
                  <a:spLocks/>
                </p:cNvSpPr>
                <p:nvPr/>
              </p:nvSpPr>
              <p:spPr bwMode="auto">
                <a:xfrm>
                  <a:off x="3422"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9" name="Freeform 108"/>
                <p:cNvSpPr>
                  <a:spLocks/>
                </p:cNvSpPr>
                <p:nvPr/>
              </p:nvSpPr>
              <p:spPr bwMode="auto">
                <a:xfrm>
                  <a:off x="344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0" name="Freeform 109"/>
                <p:cNvSpPr>
                  <a:spLocks/>
                </p:cNvSpPr>
                <p:nvPr/>
              </p:nvSpPr>
              <p:spPr bwMode="auto">
                <a:xfrm>
                  <a:off x="346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1" name="Freeform 110"/>
                <p:cNvSpPr>
                  <a:spLocks/>
                </p:cNvSpPr>
                <p:nvPr/>
              </p:nvSpPr>
              <p:spPr bwMode="auto">
                <a:xfrm>
                  <a:off x="349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2" name="Freeform 111"/>
                <p:cNvSpPr>
                  <a:spLocks/>
                </p:cNvSpPr>
                <p:nvPr/>
              </p:nvSpPr>
              <p:spPr bwMode="auto">
                <a:xfrm>
                  <a:off x="351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3" name="Freeform 112"/>
                <p:cNvSpPr>
                  <a:spLocks/>
                </p:cNvSpPr>
                <p:nvPr/>
              </p:nvSpPr>
              <p:spPr bwMode="auto">
                <a:xfrm>
                  <a:off x="353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Freeform 113"/>
                <p:cNvSpPr>
                  <a:spLocks/>
                </p:cNvSpPr>
                <p:nvPr/>
              </p:nvSpPr>
              <p:spPr bwMode="auto">
                <a:xfrm>
                  <a:off x="3559"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Freeform 114"/>
                <p:cNvSpPr>
                  <a:spLocks/>
                </p:cNvSpPr>
                <p:nvPr/>
              </p:nvSpPr>
              <p:spPr bwMode="auto">
                <a:xfrm>
                  <a:off x="358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6" name="Freeform 115"/>
                <p:cNvSpPr>
                  <a:spLocks/>
                </p:cNvSpPr>
                <p:nvPr/>
              </p:nvSpPr>
              <p:spPr bwMode="auto">
                <a:xfrm>
                  <a:off x="3605"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Freeform 116"/>
                <p:cNvSpPr>
                  <a:spLocks/>
                </p:cNvSpPr>
                <p:nvPr/>
              </p:nvSpPr>
              <p:spPr bwMode="auto">
                <a:xfrm>
                  <a:off x="362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Freeform 117"/>
                <p:cNvSpPr>
                  <a:spLocks/>
                </p:cNvSpPr>
                <p:nvPr/>
              </p:nvSpPr>
              <p:spPr bwMode="auto">
                <a:xfrm>
                  <a:off x="365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 name="Freeform 118"/>
                <p:cNvSpPr>
                  <a:spLocks/>
                </p:cNvSpPr>
                <p:nvPr/>
              </p:nvSpPr>
              <p:spPr bwMode="auto">
                <a:xfrm>
                  <a:off x="367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Freeform 119"/>
                <p:cNvSpPr>
                  <a:spLocks/>
                </p:cNvSpPr>
                <p:nvPr/>
              </p:nvSpPr>
              <p:spPr bwMode="auto">
                <a:xfrm>
                  <a:off x="369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1" name="Freeform 120"/>
                <p:cNvSpPr>
                  <a:spLocks/>
                </p:cNvSpPr>
                <p:nvPr/>
              </p:nvSpPr>
              <p:spPr bwMode="auto">
                <a:xfrm>
                  <a:off x="3719"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2" name="Freeform 121"/>
                <p:cNvSpPr>
                  <a:spLocks/>
                </p:cNvSpPr>
                <p:nvPr/>
              </p:nvSpPr>
              <p:spPr bwMode="auto">
                <a:xfrm>
                  <a:off x="374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3" name="Freeform 122"/>
                <p:cNvSpPr>
                  <a:spLocks/>
                </p:cNvSpPr>
                <p:nvPr/>
              </p:nvSpPr>
              <p:spPr bwMode="auto">
                <a:xfrm>
                  <a:off x="376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4" name="Freeform 123"/>
                <p:cNvSpPr>
                  <a:spLocks/>
                </p:cNvSpPr>
                <p:nvPr/>
              </p:nvSpPr>
              <p:spPr bwMode="auto">
                <a:xfrm>
                  <a:off x="3787"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5" name="Freeform 124"/>
                <p:cNvSpPr>
                  <a:spLocks/>
                </p:cNvSpPr>
                <p:nvPr/>
              </p:nvSpPr>
              <p:spPr bwMode="auto">
                <a:xfrm>
                  <a:off x="381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6" name="Freeform 125"/>
                <p:cNvSpPr>
                  <a:spLocks/>
                </p:cNvSpPr>
                <p:nvPr/>
              </p:nvSpPr>
              <p:spPr bwMode="auto">
                <a:xfrm>
                  <a:off x="383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7" name="Freeform 126"/>
                <p:cNvSpPr>
                  <a:spLocks/>
                </p:cNvSpPr>
                <p:nvPr/>
              </p:nvSpPr>
              <p:spPr bwMode="auto">
                <a:xfrm>
                  <a:off x="385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8" name="Freeform 127"/>
                <p:cNvSpPr>
                  <a:spLocks/>
                </p:cNvSpPr>
                <p:nvPr/>
              </p:nvSpPr>
              <p:spPr bwMode="auto">
                <a:xfrm>
                  <a:off x="387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9" name="Freeform 128"/>
                <p:cNvSpPr>
                  <a:spLocks/>
                </p:cNvSpPr>
                <p:nvPr/>
              </p:nvSpPr>
              <p:spPr bwMode="auto">
                <a:xfrm>
                  <a:off x="390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0" name="Freeform 129"/>
                <p:cNvSpPr>
                  <a:spLocks/>
                </p:cNvSpPr>
                <p:nvPr/>
              </p:nvSpPr>
              <p:spPr bwMode="auto">
                <a:xfrm>
                  <a:off x="392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1" name="Freeform 130"/>
                <p:cNvSpPr>
                  <a:spLocks/>
                </p:cNvSpPr>
                <p:nvPr/>
              </p:nvSpPr>
              <p:spPr bwMode="auto">
                <a:xfrm>
                  <a:off x="394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2" name="Freeform 131"/>
                <p:cNvSpPr>
                  <a:spLocks/>
                </p:cNvSpPr>
                <p:nvPr/>
              </p:nvSpPr>
              <p:spPr bwMode="auto">
                <a:xfrm>
                  <a:off x="397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3" name="Freeform 132"/>
                <p:cNvSpPr>
                  <a:spLocks/>
                </p:cNvSpPr>
                <p:nvPr/>
              </p:nvSpPr>
              <p:spPr bwMode="auto">
                <a:xfrm>
                  <a:off x="399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4" name="Freeform 133"/>
                <p:cNvSpPr>
                  <a:spLocks/>
                </p:cNvSpPr>
                <p:nvPr/>
              </p:nvSpPr>
              <p:spPr bwMode="auto">
                <a:xfrm>
                  <a:off x="401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5" name="Freeform 134"/>
                <p:cNvSpPr>
                  <a:spLocks/>
                </p:cNvSpPr>
                <p:nvPr/>
              </p:nvSpPr>
              <p:spPr bwMode="auto">
                <a:xfrm>
                  <a:off x="403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6" name="Freeform 135"/>
                <p:cNvSpPr>
                  <a:spLocks/>
                </p:cNvSpPr>
                <p:nvPr/>
              </p:nvSpPr>
              <p:spPr bwMode="auto">
                <a:xfrm>
                  <a:off x="406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7" name="Freeform 136"/>
                <p:cNvSpPr>
                  <a:spLocks/>
                </p:cNvSpPr>
                <p:nvPr/>
              </p:nvSpPr>
              <p:spPr bwMode="auto">
                <a:xfrm>
                  <a:off x="408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8" name="Freeform 137"/>
                <p:cNvSpPr>
                  <a:spLocks/>
                </p:cNvSpPr>
                <p:nvPr/>
              </p:nvSpPr>
              <p:spPr bwMode="auto">
                <a:xfrm>
                  <a:off x="4107"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9" name="Freeform 138"/>
                <p:cNvSpPr>
                  <a:spLocks/>
                </p:cNvSpPr>
                <p:nvPr/>
              </p:nvSpPr>
              <p:spPr bwMode="auto">
                <a:xfrm>
                  <a:off x="413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0" name="Freeform 139"/>
                <p:cNvSpPr>
                  <a:spLocks/>
                </p:cNvSpPr>
                <p:nvPr/>
              </p:nvSpPr>
              <p:spPr bwMode="auto">
                <a:xfrm>
                  <a:off x="4153"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Freeform 140"/>
                <p:cNvSpPr>
                  <a:spLocks/>
                </p:cNvSpPr>
                <p:nvPr/>
              </p:nvSpPr>
              <p:spPr bwMode="auto">
                <a:xfrm>
                  <a:off x="417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2" name="Freeform 141"/>
                <p:cNvSpPr>
                  <a:spLocks/>
                </p:cNvSpPr>
                <p:nvPr/>
              </p:nvSpPr>
              <p:spPr bwMode="auto">
                <a:xfrm>
                  <a:off x="419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Freeform 142"/>
                <p:cNvSpPr>
                  <a:spLocks/>
                </p:cNvSpPr>
                <p:nvPr/>
              </p:nvSpPr>
              <p:spPr bwMode="auto">
                <a:xfrm>
                  <a:off x="422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4" name="Freeform 143"/>
                <p:cNvSpPr>
                  <a:spLocks/>
                </p:cNvSpPr>
                <p:nvPr/>
              </p:nvSpPr>
              <p:spPr bwMode="auto">
                <a:xfrm>
                  <a:off x="424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Freeform 144"/>
                <p:cNvSpPr>
                  <a:spLocks/>
                </p:cNvSpPr>
                <p:nvPr/>
              </p:nvSpPr>
              <p:spPr bwMode="auto">
                <a:xfrm>
                  <a:off x="426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6" name="Freeform 145"/>
                <p:cNvSpPr>
                  <a:spLocks/>
                </p:cNvSpPr>
                <p:nvPr/>
              </p:nvSpPr>
              <p:spPr bwMode="auto">
                <a:xfrm>
                  <a:off x="4290" y="363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7" name="Freeform 146"/>
                <p:cNvSpPr>
                  <a:spLocks/>
                </p:cNvSpPr>
                <p:nvPr/>
              </p:nvSpPr>
              <p:spPr bwMode="auto">
                <a:xfrm>
                  <a:off x="431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8" name="Freeform 147"/>
                <p:cNvSpPr>
                  <a:spLocks/>
                </p:cNvSpPr>
                <p:nvPr/>
              </p:nvSpPr>
              <p:spPr bwMode="auto">
                <a:xfrm>
                  <a:off x="4336"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9" name="Freeform 148"/>
                <p:cNvSpPr>
                  <a:spLocks/>
                </p:cNvSpPr>
                <p:nvPr/>
              </p:nvSpPr>
              <p:spPr bwMode="auto">
                <a:xfrm>
                  <a:off x="435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0" name="Freeform 149"/>
                <p:cNvSpPr>
                  <a:spLocks/>
                </p:cNvSpPr>
                <p:nvPr/>
              </p:nvSpPr>
              <p:spPr bwMode="auto">
                <a:xfrm>
                  <a:off x="4380"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1" name="Freeform 150"/>
                <p:cNvSpPr>
                  <a:spLocks/>
                </p:cNvSpPr>
                <p:nvPr/>
              </p:nvSpPr>
              <p:spPr bwMode="auto">
                <a:xfrm>
                  <a:off x="4404"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2" name="Freeform 151"/>
                <p:cNvSpPr>
                  <a:spLocks/>
                </p:cNvSpPr>
                <p:nvPr/>
              </p:nvSpPr>
              <p:spPr bwMode="auto">
                <a:xfrm>
                  <a:off x="442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3" name="Freeform 152"/>
                <p:cNvSpPr>
                  <a:spLocks/>
                </p:cNvSpPr>
                <p:nvPr/>
              </p:nvSpPr>
              <p:spPr bwMode="auto">
                <a:xfrm>
                  <a:off x="4449"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4" name="Freeform 153"/>
                <p:cNvSpPr>
                  <a:spLocks/>
                </p:cNvSpPr>
                <p:nvPr/>
              </p:nvSpPr>
              <p:spPr bwMode="auto">
                <a:xfrm>
                  <a:off x="4472"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5" name="Freeform 154"/>
                <p:cNvSpPr>
                  <a:spLocks/>
                </p:cNvSpPr>
                <p:nvPr/>
              </p:nvSpPr>
              <p:spPr bwMode="auto">
                <a:xfrm>
                  <a:off x="449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6" name="Freeform 155"/>
                <p:cNvSpPr>
                  <a:spLocks/>
                </p:cNvSpPr>
                <p:nvPr/>
              </p:nvSpPr>
              <p:spPr bwMode="auto">
                <a:xfrm>
                  <a:off x="4518"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7" name="Freeform 156"/>
                <p:cNvSpPr>
                  <a:spLocks/>
                </p:cNvSpPr>
                <p:nvPr/>
              </p:nvSpPr>
              <p:spPr bwMode="auto">
                <a:xfrm>
                  <a:off x="4541"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8" name="Freeform 157"/>
                <p:cNvSpPr>
                  <a:spLocks/>
                </p:cNvSpPr>
                <p:nvPr/>
              </p:nvSpPr>
              <p:spPr bwMode="auto">
                <a:xfrm>
                  <a:off x="456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9" name="Freeform 158"/>
                <p:cNvSpPr>
                  <a:spLocks/>
                </p:cNvSpPr>
                <p:nvPr/>
              </p:nvSpPr>
              <p:spPr bwMode="auto">
                <a:xfrm>
                  <a:off x="458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0" name="Freeform 159"/>
                <p:cNvSpPr>
                  <a:spLocks/>
                </p:cNvSpPr>
                <p:nvPr/>
              </p:nvSpPr>
              <p:spPr bwMode="auto">
                <a:xfrm>
                  <a:off x="4609"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1" name="Freeform 160"/>
                <p:cNvSpPr>
                  <a:spLocks/>
                </p:cNvSpPr>
                <p:nvPr/>
              </p:nvSpPr>
              <p:spPr bwMode="auto">
                <a:xfrm>
                  <a:off x="4632" y="363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2" name="Freeform 161"/>
                <p:cNvSpPr>
                  <a:spLocks/>
                </p:cNvSpPr>
                <p:nvPr/>
              </p:nvSpPr>
              <p:spPr bwMode="auto">
                <a:xfrm>
                  <a:off x="4655"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3" name="Freeform 162"/>
                <p:cNvSpPr>
                  <a:spLocks/>
                </p:cNvSpPr>
                <p:nvPr/>
              </p:nvSpPr>
              <p:spPr bwMode="auto">
                <a:xfrm>
                  <a:off x="4678"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4" name="Freeform 163"/>
                <p:cNvSpPr>
                  <a:spLocks/>
                </p:cNvSpPr>
                <p:nvPr/>
              </p:nvSpPr>
              <p:spPr bwMode="auto">
                <a:xfrm>
                  <a:off x="4701" y="363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5" name="Freeform 164"/>
                <p:cNvSpPr>
                  <a:spLocks/>
                </p:cNvSpPr>
                <p:nvPr/>
              </p:nvSpPr>
              <p:spPr bwMode="auto">
                <a:xfrm>
                  <a:off x="4723"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6" name="Freeform 165"/>
                <p:cNvSpPr>
                  <a:spLocks/>
                </p:cNvSpPr>
                <p:nvPr/>
              </p:nvSpPr>
              <p:spPr bwMode="auto">
                <a:xfrm>
                  <a:off x="4746" y="363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7" name="Freeform 166"/>
                <p:cNvSpPr>
                  <a:spLocks/>
                </p:cNvSpPr>
                <p:nvPr/>
              </p:nvSpPr>
              <p:spPr bwMode="auto">
                <a:xfrm>
                  <a:off x="120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8" name="Freeform 167"/>
                <p:cNvSpPr>
                  <a:spLocks/>
                </p:cNvSpPr>
                <p:nvPr/>
              </p:nvSpPr>
              <p:spPr bwMode="auto">
                <a:xfrm>
                  <a:off x="123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9" name="Freeform 168"/>
                <p:cNvSpPr>
                  <a:spLocks/>
                </p:cNvSpPr>
                <p:nvPr/>
              </p:nvSpPr>
              <p:spPr bwMode="auto">
                <a:xfrm>
                  <a:off x="125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0" name="Freeform 169"/>
                <p:cNvSpPr>
                  <a:spLocks/>
                </p:cNvSpPr>
                <p:nvPr/>
              </p:nvSpPr>
              <p:spPr bwMode="auto">
                <a:xfrm>
                  <a:off x="127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1" name="Freeform 170"/>
                <p:cNvSpPr>
                  <a:spLocks/>
                </p:cNvSpPr>
                <p:nvPr/>
              </p:nvSpPr>
              <p:spPr bwMode="auto">
                <a:xfrm>
                  <a:off x="129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2" name="Freeform 171"/>
                <p:cNvSpPr>
                  <a:spLocks/>
                </p:cNvSpPr>
                <p:nvPr/>
              </p:nvSpPr>
              <p:spPr bwMode="auto">
                <a:xfrm>
                  <a:off x="132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3" name="Freeform 172"/>
                <p:cNvSpPr>
                  <a:spLocks/>
                </p:cNvSpPr>
                <p:nvPr/>
              </p:nvSpPr>
              <p:spPr bwMode="auto">
                <a:xfrm>
                  <a:off x="134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4" name="Freeform 173"/>
                <p:cNvSpPr>
                  <a:spLocks/>
                </p:cNvSpPr>
                <p:nvPr/>
              </p:nvSpPr>
              <p:spPr bwMode="auto">
                <a:xfrm>
                  <a:off x="136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5" name="Freeform 174"/>
                <p:cNvSpPr>
                  <a:spLocks/>
                </p:cNvSpPr>
                <p:nvPr/>
              </p:nvSpPr>
              <p:spPr bwMode="auto">
                <a:xfrm>
                  <a:off x="139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 name="Freeform 175"/>
                <p:cNvSpPr>
                  <a:spLocks/>
                </p:cNvSpPr>
                <p:nvPr/>
              </p:nvSpPr>
              <p:spPr bwMode="auto">
                <a:xfrm>
                  <a:off x="1413"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7" name="Freeform 176"/>
                <p:cNvSpPr>
                  <a:spLocks/>
                </p:cNvSpPr>
                <p:nvPr/>
              </p:nvSpPr>
              <p:spPr bwMode="auto">
                <a:xfrm>
                  <a:off x="143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8" name="Freeform 177"/>
                <p:cNvSpPr>
                  <a:spLocks/>
                </p:cNvSpPr>
                <p:nvPr/>
              </p:nvSpPr>
              <p:spPr bwMode="auto">
                <a:xfrm>
                  <a:off x="145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9" name="Freeform 178"/>
                <p:cNvSpPr>
                  <a:spLocks/>
                </p:cNvSpPr>
                <p:nvPr/>
              </p:nvSpPr>
              <p:spPr bwMode="auto">
                <a:xfrm>
                  <a:off x="148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0" name="Freeform 179"/>
                <p:cNvSpPr>
                  <a:spLocks/>
                </p:cNvSpPr>
                <p:nvPr/>
              </p:nvSpPr>
              <p:spPr bwMode="auto">
                <a:xfrm>
                  <a:off x="150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1" name="Freeform 180"/>
                <p:cNvSpPr>
                  <a:spLocks/>
                </p:cNvSpPr>
                <p:nvPr/>
              </p:nvSpPr>
              <p:spPr bwMode="auto">
                <a:xfrm>
                  <a:off x="152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2" name="Freeform 181"/>
                <p:cNvSpPr>
                  <a:spLocks/>
                </p:cNvSpPr>
                <p:nvPr/>
              </p:nvSpPr>
              <p:spPr bwMode="auto">
                <a:xfrm>
                  <a:off x="155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3" name="Freeform 182"/>
                <p:cNvSpPr>
                  <a:spLocks/>
                </p:cNvSpPr>
                <p:nvPr/>
              </p:nvSpPr>
              <p:spPr bwMode="auto">
                <a:xfrm>
                  <a:off x="157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4" name="Freeform 183"/>
                <p:cNvSpPr>
                  <a:spLocks/>
                </p:cNvSpPr>
                <p:nvPr/>
              </p:nvSpPr>
              <p:spPr bwMode="auto">
                <a:xfrm>
                  <a:off x="159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5" name="Freeform 184"/>
                <p:cNvSpPr>
                  <a:spLocks/>
                </p:cNvSpPr>
                <p:nvPr/>
              </p:nvSpPr>
              <p:spPr bwMode="auto">
                <a:xfrm>
                  <a:off x="161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Freeform 185"/>
                <p:cNvSpPr>
                  <a:spLocks/>
                </p:cNvSpPr>
                <p:nvPr/>
              </p:nvSpPr>
              <p:spPr bwMode="auto">
                <a:xfrm>
                  <a:off x="164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7" name="Freeform 186"/>
                <p:cNvSpPr>
                  <a:spLocks/>
                </p:cNvSpPr>
                <p:nvPr/>
              </p:nvSpPr>
              <p:spPr bwMode="auto">
                <a:xfrm>
                  <a:off x="1664"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8" name="Freeform 187"/>
                <p:cNvSpPr>
                  <a:spLocks/>
                </p:cNvSpPr>
                <p:nvPr/>
              </p:nvSpPr>
              <p:spPr bwMode="auto">
                <a:xfrm>
                  <a:off x="168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9" name="Freeform 188"/>
                <p:cNvSpPr>
                  <a:spLocks/>
                </p:cNvSpPr>
                <p:nvPr/>
              </p:nvSpPr>
              <p:spPr bwMode="auto">
                <a:xfrm>
                  <a:off x="1709"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0" name="Freeform 189"/>
                <p:cNvSpPr>
                  <a:spLocks/>
                </p:cNvSpPr>
                <p:nvPr/>
              </p:nvSpPr>
              <p:spPr bwMode="auto">
                <a:xfrm>
                  <a:off x="173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1" name="Freeform 190"/>
                <p:cNvSpPr>
                  <a:spLocks/>
                </p:cNvSpPr>
                <p:nvPr/>
              </p:nvSpPr>
              <p:spPr bwMode="auto">
                <a:xfrm>
                  <a:off x="175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2" name="Freeform 191"/>
                <p:cNvSpPr>
                  <a:spLocks/>
                </p:cNvSpPr>
                <p:nvPr/>
              </p:nvSpPr>
              <p:spPr bwMode="auto">
                <a:xfrm>
                  <a:off x="1778"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3" name="Freeform 192"/>
                <p:cNvSpPr>
                  <a:spLocks/>
                </p:cNvSpPr>
                <p:nvPr/>
              </p:nvSpPr>
              <p:spPr bwMode="auto">
                <a:xfrm>
                  <a:off x="180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4" name="Freeform 193"/>
                <p:cNvSpPr>
                  <a:spLocks/>
                </p:cNvSpPr>
                <p:nvPr/>
              </p:nvSpPr>
              <p:spPr bwMode="auto">
                <a:xfrm>
                  <a:off x="182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Freeform 194"/>
                <p:cNvSpPr>
                  <a:spLocks/>
                </p:cNvSpPr>
                <p:nvPr/>
              </p:nvSpPr>
              <p:spPr bwMode="auto">
                <a:xfrm>
                  <a:off x="184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6" name="Freeform 195"/>
                <p:cNvSpPr>
                  <a:spLocks/>
                </p:cNvSpPr>
                <p:nvPr/>
              </p:nvSpPr>
              <p:spPr bwMode="auto">
                <a:xfrm>
                  <a:off x="1869"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7" name="Freeform 196"/>
                <p:cNvSpPr>
                  <a:spLocks/>
                </p:cNvSpPr>
                <p:nvPr/>
              </p:nvSpPr>
              <p:spPr bwMode="auto">
                <a:xfrm>
                  <a:off x="1892"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8" name="Freeform 197"/>
                <p:cNvSpPr>
                  <a:spLocks/>
                </p:cNvSpPr>
                <p:nvPr/>
              </p:nvSpPr>
              <p:spPr bwMode="auto">
                <a:xfrm>
                  <a:off x="191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9" name="Freeform 198"/>
                <p:cNvSpPr>
                  <a:spLocks/>
                </p:cNvSpPr>
                <p:nvPr/>
              </p:nvSpPr>
              <p:spPr bwMode="auto">
                <a:xfrm>
                  <a:off x="193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0" name="Freeform 199"/>
                <p:cNvSpPr>
                  <a:spLocks/>
                </p:cNvSpPr>
                <p:nvPr/>
              </p:nvSpPr>
              <p:spPr bwMode="auto">
                <a:xfrm>
                  <a:off x="196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1" name="Freeform 200"/>
                <p:cNvSpPr>
                  <a:spLocks/>
                </p:cNvSpPr>
                <p:nvPr/>
              </p:nvSpPr>
              <p:spPr bwMode="auto">
                <a:xfrm>
                  <a:off x="198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2" name="Freeform 201"/>
                <p:cNvSpPr>
                  <a:spLocks/>
                </p:cNvSpPr>
                <p:nvPr/>
              </p:nvSpPr>
              <p:spPr bwMode="auto">
                <a:xfrm>
                  <a:off x="200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3" name="Freeform 202"/>
                <p:cNvSpPr>
                  <a:spLocks/>
                </p:cNvSpPr>
                <p:nvPr/>
              </p:nvSpPr>
              <p:spPr bwMode="auto">
                <a:xfrm>
                  <a:off x="2029"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4" name="Freeform 203"/>
                <p:cNvSpPr>
                  <a:spLocks/>
                </p:cNvSpPr>
                <p:nvPr/>
              </p:nvSpPr>
              <p:spPr bwMode="auto">
                <a:xfrm>
                  <a:off x="205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5" name="Freeform 204"/>
                <p:cNvSpPr>
                  <a:spLocks/>
                </p:cNvSpPr>
                <p:nvPr/>
              </p:nvSpPr>
              <p:spPr bwMode="auto">
                <a:xfrm>
                  <a:off x="207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406"/>
              <p:cNvGrpSpPr>
                <a:grpSpLocks/>
              </p:cNvGrpSpPr>
              <p:nvPr/>
            </p:nvGrpSpPr>
            <p:grpSpPr bwMode="auto">
              <a:xfrm>
                <a:off x="1207" y="2425"/>
                <a:ext cx="3542" cy="606"/>
                <a:chOff x="1207" y="2425"/>
                <a:chExt cx="3542" cy="606"/>
              </a:xfrm>
            </p:grpSpPr>
            <p:sp>
              <p:nvSpPr>
                <p:cNvPr id="316" name="Freeform 206"/>
                <p:cNvSpPr>
                  <a:spLocks/>
                </p:cNvSpPr>
                <p:nvPr/>
              </p:nvSpPr>
              <p:spPr bwMode="auto">
                <a:xfrm>
                  <a:off x="209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Freeform 207"/>
                <p:cNvSpPr>
                  <a:spLocks/>
                </p:cNvSpPr>
                <p:nvPr/>
              </p:nvSpPr>
              <p:spPr bwMode="auto">
                <a:xfrm>
                  <a:off x="212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208"/>
                <p:cNvSpPr>
                  <a:spLocks/>
                </p:cNvSpPr>
                <p:nvPr/>
              </p:nvSpPr>
              <p:spPr bwMode="auto">
                <a:xfrm>
                  <a:off x="214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Freeform 209"/>
                <p:cNvSpPr>
                  <a:spLocks/>
                </p:cNvSpPr>
                <p:nvPr/>
              </p:nvSpPr>
              <p:spPr bwMode="auto">
                <a:xfrm>
                  <a:off x="216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Freeform 210"/>
                <p:cNvSpPr>
                  <a:spLocks/>
                </p:cNvSpPr>
                <p:nvPr/>
              </p:nvSpPr>
              <p:spPr bwMode="auto">
                <a:xfrm>
                  <a:off x="218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Freeform 211"/>
                <p:cNvSpPr>
                  <a:spLocks/>
                </p:cNvSpPr>
                <p:nvPr/>
              </p:nvSpPr>
              <p:spPr bwMode="auto">
                <a:xfrm>
                  <a:off x="2212" y="3031"/>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Freeform 212"/>
                <p:cNvSpPr>
                  <a:spLocks/>
                </p:cNvSpPr>
                <p:nvPr/>
              </p:nvSpPr>
              <p:spPr bwMode="auto">
                <a:xfrm>
                  <a:off x="223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213"/>
                <p:cNvSpPr>
                  <a:spLocks/>
                </p:cNvSpPr>
                <p:nvPr/>
              </p:nvSpPr>
              <p:spPr bwMode="auto">
                <a:xfrm>
                  <a:off x="225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Freeform 214"/>
                <p:cNvSpPr>
                  <a:spLocks/>
                </p:cNvSpPr>
                <p:nvPr/>
              </p:nvSpPr>
              <p:spPr bwMode="auto">
                <a:xfrm>
                  <a:off x="228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Freeform 215"/>
                <p:cNvSpPr>
                  <a:spLocks/>
                </p:cNvSpPr>
                <p:nvPr/>
              </p:nvSpPr>
              <p:spPr bwMode="auto">
                <a:xfrm>
                  <a:off x="230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216"/>
                <p:cNvSpPr>
                  <a:spLocks/>
                </p:cNvSpPr>
                <p:nvPr/>
              </p:nvSpPr>
              <p:spPr bwMode="auto">
                <a:xfrm>
                  <a:off x="2326"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Freeform 217"/>
                <p:cNvSpPr>
                  <a:spLocks/>
                </p:cNvSpPr>
                <p:nvPr/>
              </p:nvSpPr>
              <p:spPr bwMode="auto">
                <a:xfrm>
                  <a:off x="234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Freeform 218"/>
                <p:cNvSpPr>
                  <a:spLocks/>
                </p:cNvSpPr>
                <p:nvPr/>
              </p:nvSpPr>
              <p:spPr bwMode="auto">
                <a:xfrm>
                  <a:off x="237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Freeform 219"/>
                <p:cNvSpPr>
                  <a:spLocks/>
                </p:cNvSpPr>
                <p:nvPr/>
              </p:nvSpPr>
              <p:spPr bwMode="auto">
                <a:xfrm>
                  <a:off x="239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Freeform 220"/>
                <p:cNvSpPr>
                  <a:spLocks/>
                </p:cNvSpPr>
                <p:nvPr/>
              </p:nvSpPr>
              <p:spPr bwMode="auto">
                <a:xfrm>
                  <a:off x="241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Freeform 221"/>
                <p:cNvSpPr>
                  <a:spLocks/>
                </p:cNvSpPr>
                <p:nvPr/>
              </p:nvSpPr>
              <p:spPr bwMode="auto">
                <a:xfrm>
                  <a:off x="244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Freeform 222"/>
                <p:cNvSpPr>
                  <a:spLocks/>
                </p:cNvSpPr>
                <p:nvPr/>
              </p:nvSpPr>
              <p:spPr bwMode="auto">
                <a:xfrm>
                  <a:off x="246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Freeform 223"/>
                <p:cNvSpPr>
                  <a:spLocks/>
                </p:cNvSpPr>
                <p:nvPr/>
              </p:nvSpPr>
              <p:spPr bwMode="auto">
                <a:xfrm>
                  <a:off x="248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Freeform 224"/>
                <p:cNvSpPr>
                  <a:spLocks/>
                </p:cNvSpPr>
                <p:nvPr/>
              </p:nvSpPr>
              <p:spPr bwMode="auto">
                <a:xfrm>
                  <a:off x="2509"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 name="Freeform 225"/>
                <p:cNvSpPr>
                  <a:spLocks/>
                </p:cNvSpPr>
                <p:nvPr/>
              </p:nvSpPr>
              <p:spPr bwMode="auto">
                <a:xfrm>
                  <a:off x="253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Freeform 226"/>
                <p:cNvSpPr>
                  <a:spLocks/>
                </p:cNvSpPr>
                <p:nvPr/>
              </p:nvSpPr>
              <p:spPr bwMode="auto">
                <a:xfrm>
                  <a:off x="255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 name="Freeform 227"/>
                <p:cNvSpPr>
                  <a:spLocks/>
                </p:cNvSpPr>
                <p:nvPr/>
              </p:nvSpPr>
              <p:spPr bwMode="auto">
                <a:xfrm>
                  <a:off x="2577"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Freeform 228"/>
                <p:cNvSpPr>
                  <a:spLocks/>
                </p:cNvSpPr>
                <p:nvPr/>
              </p:nvSpPr>
              <p:spPr bwMode="auto">
                <a:xfrm>
                  <a:off x="260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Freeform 229"/>
                <p:cNvSpPr>
                  <a:spLocks/>
                </p:cNvSpPr>
                <p:nvPr/>
              </p:nvSpPr>
              <p:spPr bwMode="auto">
                <a:xfrm>
                  <a:off x="2623"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Freeform 230"/>
                <p:cNvSpPr>
                  <a:spLocks/>
                </p:cNvSpPr>
                <p:nvPr/>
              </p:nvSpPr>
              <p:spPr bwMode="auto">
                <a:xfrm>
                  <a:off x="264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 name="Freeform 231"/>
                <p:cNvSpPr>
                  <a:spLocks/>
                </p:cNvSpPr>
                <p:nvPr/>
              </p:nvSpPr>
              <p:spPr bwMode="auto">
                <a:xfrm>
                  <a:off x="266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Freeform 232"/>
                <p:cNvSpPr>
                  <a:spLocks/>
                </p:cNvSpPr>
                <p:nvPr/>
              </p:nvSpPr>
              <p:spPr bwMode="auto">
                <a:xfrm>
                  <a:off x="269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 name="Freeform 233"/>
                <p:cNvSpPr>
                  <a:spLocks/>
                </p:cNvSpPr>
                <p:nvPr/>
              </p:nvSpPr>
              <p:spPr bwMode="auto">
                <a:xfrm>
                  <a:off x="271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 name="Freeform 234"/>
                <p:cNvSpPr>
                  <a:spLocks/>
                </p:cNvSpPr>
                <p:nvPr/>
              </p:nvSpPr>
              <p:spPr bwMode="auto">
                <a:xfrm>
                  <a:off x="273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Freeform 235"/>
                <p:cNvSpPr>
                  <a:spLocks/>
                </p:cNvSpPr>
                <p:nvPr/>
              </p:nvSpPr>
              <p:spPr bwMode="auto">
                <a:xfrm>
                  <a:off x="2760"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 name="Freeform 236"/>
                <p:cNvSpPr>
                  <a:spLocks/>
                </p:cNvSpPr>
                <p:nvPr/>
              </p:nvSpPr>
              <p:spPr bwMode="auto">
                <a:xfrm>
                  <a:off x="278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Freeform 237"/>
                <p:cNvSpPr>
                  <a:spLocks/>
                </p:cNvSpPr>
                <p:nvPr/>
              </p:nvSpPr>
              <p:spPr bwMode="auto">
                <a:xfrm>
                  <a:off x="280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Freeform 238"/>
                <p:cNvSpPr>
                  <a:spLocks/>
                </p:cNvSpPr>
                <p:nvPr/>
              </p:nvSpPr>
              <p:spPr bwMode="auto">
                <a:xfrm>
                  <a:off x="282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 name="Freeform 239"/>
                <p:cNvSpPr>
                  <a:spLocks/>
                </p:cNvSpPr>
                <p:nvPr/>
              </p:nvSpPr>
              <p:spPr bwMode="auto">
                <a:xfrm>
                  <a:off x="285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Freeform 240"/>
                <p:cNvSpPr>
                  <a:spLocks/>
                </p:cNvSpPr>
                <p:nvPr/>
              </p:nvSpPr>
              <p:spPr bwMode="auto">
                <a:xfrm>
                  <a:off x="2874"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Freeform 241"/>
                <p:cNvSpPr>
                  <a:spLocks/>
                </p:cNvSpPr>
                <p:nvPr/>
              </p:nvSpPr>
              <p:spPr bwMode="auto">
                <a:xfrm>
                  <a:off x="289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Freeform 242"/>
                <p:cNvSpPr>
                  <a:spLocks/>
                </p:cNvSpPr>
                <p:nvPr/>
              </p:nvSpPr>
              <p:spPr bwMode="auto">
                <a:xfrm>
                  <a:off x="292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Freeform 243"/>
                <p:cNvSpPr>
                  <a:spLocks/>
                </p:cNvSpPr>
                <p:nvPr/>
              </p:nvSpPr>
              <p:spPr bwMode="auto">
                <a:xfrm>
                  <a:off x="294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Freeform 244"/>
                <p:cNvSpPr>
                  <a:spLocks/>
                </p:cNvSpPr>
                <p:nvPr/>
              </p:nvSpPr>
              <p:spPr bwMode="auto">
                <a:xfrm>
                  <a:off x="296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Freeform 245"/>
                <p:cNvSpPr>
                  <a:spLocks/>
                </p:cNvSpPr>
                <p:nvPr/>
              </p:nvSpPr>
              <p:spPr bwMode="auto">
                <a:xfrm>
                  <a:off x="298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Freeform 246"/>
                <p:cNvSpPr>
                  <a:spLocks/>
                </p:cNvSpPr>
                <p:nvPr/>
              </p:nvSpPr>
              <p:spPr bwMode="auto">
                <a:xfrm>
                  <a:off x="301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Freeform 247"/>
                <p:cNvSpPr>
                  <a:spLocks/>
                </p:cNvSpPr>
                <p:nvPr/>
              </p:nvSpPr>
              <p:spPr bwMode="auto">
                <a:xfrm>
                  <a:off x="303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Freeform 248"/>
                <p:cNvSpPr>
                  <a:spLocks/>
                </p:cNvSpPr>
                <p:nvPr/>
              </p:nvSpPr>
              <p:spPr bwMode="auto">
                <a:xfrm>
                  <a:off x="305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Freeform 249"/>
                <p:cNvSpPr>
                  <a:spLocks/>
                </p:cNvSpPr>
                <p:nvPr/>
              </p:nvSpPr>
              <p:spPr bwMode="auto">
                <a:xfrm>
                  <a:off x="3079"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Freeform 250"/>
                <p:cNvSpPr>
                  <a:spLocks/>
                </p:cNvSpPr>
                <p:nvPr/>
              </p:nvSpPr>
              <p:spPr bwMode="auto">
                <a:xfrm>
                  <a:off x="310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Freeform 251"/>
                <p:cNvSpPr>
                  <a:spLocks/>
                </p:cNvSpPr>
                <p:nvPr/>
              </p:nvSpPr>
              <p:spPr bwMode="auto">
                <a:xfrm>
                  <a:off x="312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Freeform 252"/>
                <p:cNvSpPr>
                  <a:spLocks/>
                </p:cNvSpPr>
                <p:nvPr/>
              </p:nvSpPr>
              <p:spPr bwMode="auto">
                <a:xfrm>
                  <a:off x="314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Freeform 253"/>
                <p:cNvSpPr>
                  <a:spLocks/>
                </p:cNvSpPr>
                <p:nvPr/>
              </p:nvSpPr>
              <p:spPr bwMode="auto">
                <a:xfrm>
                  <a:off x="317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Freeform 254"/>
                <p:cNvSpPr>
                  <a:spLocks/>
                </p:cNvSpPr>
                <p:nvPr/>
              </p:nvSpPr>
              <p:spPr bwMode="auto">
                <a:xfrm>
                  <a:off x="319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Freeform 255"/>
                <p:cNvSpPr>
                  <a:spLocks/>
                </p:cNvSpPr>
                <p:nvPr/>
              </p:nvSpPr>
              <p:spPr bwMode="auto">
                <a:xfrm>
                  <a:off x="321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Freeform 256"/>
                <p:cNvSpPr>
                  <a:spLocks/>
                </p:cNvSpPr>
                <p:nvPr/>
              </p:nvSpPr>
              <p:spPr bwMode="auto">
                <a:xfrm>
                  <a:off x="3239"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Freeform 257"/>
                <p:cNvSpPr>
                  <a:spLocks/>
                </p:cNvSpPr>
                <p:nvPr/>
              </p:nvSpPr>
              <p:spPr bwMode="auto">
                <a:xfrm>
                  <a:off x="326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Freeform 258"/>
                <p:cNvSpPr>
                  <a:spLocks/>
                </p:cNvSpPr>
                <p:nvPr/>
              </p:nvSpPr>
              <p:spPr bwMode="auto">
                <a:xfrm>
                  <a:off x="328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Freeform 259"/>
                <p:cNvSpPr>
                  <a:spLocks/>
                </p:cNvSpPr>
                <p:nvPr/>
              </p:nvSpPr>
              <p:spPr bwMode="auto">
                <a:xfrm>
                  <a:off x="3308"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Freeform 260"/>
                <p:cNvSpPr>
                  <a:spLocks/>
                </p:cNvSpPr>
                <p:nvPr/>
              </p:nvSpPr>
              <p:spPr bwMode="auto">
                <a:xfrm>
                  <a:off x="333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Freeform 261"/>
                <p:cNvSpPr>
                  <a:spLocks/>
                </p:cNvSpPr>
                <p:nvPr/>
              </p:nvSpPr>
              <p:spPr bwMode="auto">
                <a:xfrm>
                  <a:off x="335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Freeform 262"/>
                <p:cNvSpPr>
                  <a:spLocks/>
                </p:cNvSpPr>
                <p:nvPr/>
              </p:nvSpPr>
              <p:spPr bwMode="auto">
                <a:xfrm>
                  <a:off x="337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Freeform 263"/>
                <p:cNvSpPr>
                  <a:spLocks/>
                </p:cNvSpPr>
                <p:nvPr/>
              </p:nvSpPr>
              <p:spPr bwMode="auto">
                <a:xfrm>
                  <a:off x="3399" y="3031"/>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Freeform 264"/>
                <p:cNvSpPr>
                  <a:spLocks/>
                </p:cNvSpPr>
                <p:nvPr/>
              </p:nvSpPr>
              <p:spPr bwMode="auto">
                <a:xfrm>
                  <a:off x="3422"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Freeform 265"/>
                <p:cNvSpPr>
                  <a:spLocks/>
                </p:cNvSpPr>
                <p:nvPr/>
              </p:nvSpPr>
              <p:spPr bwMode="auto">
                <a:xfrm>
                  <a:off x="344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Freeform 266"/>
                <p:cNvSpPr>
                  <a:spLocks/>
                </p:cNvSpPr>
                <p:nvPr/>
              </p:nvSpPr>
              <p:spPr bwMode="auto">
                <a:xfrm>
                  <a:off x="346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Freeform 267"/>
                <p:cNvSpPr>
                  <a:spLocks/>
                </p:cNvSpPr>
                <p:nvPr/>
              </p:nvSpPr>
              <p:spPr bwMode="auto">
                <a:xfrm>
                  <a:off x="349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Freeform 268"/>
                <p:cNvSpPr>
                  <a:spLocks/>
                </p:cNvSpPr>
                <p:nvPr/>
              </p:nvSpPr>
              <p:spPr bwMode="auto">
                <a:xfrm>
                  <a:off x="351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Freeform 269"/>
                <p:cNvSpPr>
                  <a:spLocks/>
                </p:cNvSpPr>
                <p:nvPr/>
              </p:nvSpPr>
              <p:spPr bwMode="auto">
                <a:xfrm>
                  <a:off x="353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Freeform 270"/>
                <p:cNvSpPr>
                  <a:spLocks/>
                </p:cNvSpPr>
                <p:nvPr/>
              </p:nvSpPr>
              <p:spPr bwMode="auto">
                <a:xfrm>
                  <a:off x="3559"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Freeform 271"/>
                <p:cNvSpPr>
                  <a:spLocks/>
                </p:cNvSpPr>
                <p:nvPr/>
              </p:nvSpPr>
              <p:spPr bwMode="auto">
                <a:xfrm>
                  <a:off x="358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Freeform 272"/>
                <p:cNvSpPr>
                  <a:spLocks/>
                </p:cNvSpPr>
                <p:nvPr/>
              </p:nvSpPr>
              <p:spPr bwMode="auto">
                <a:xfrm>
                  <a:off x="3605"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Freeform 273"/>
                <p:cNvSpPr>
                  <a:spLocks/>
                </p:cNvSpPr>
                <p:nvPr/>
              </p:nvSpPr>
              <p:spPr bwMode="auto">
                <a:xfrm>
                  <a:off x="362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Freeform 274"/>
                <p:cNvSpPr>
                  <a:spLocks/>
                </p:cNvSpPr>
                <p:nvPr/>
              </p:nvSpPr>
              <p:spPr bwMode="auto">
                <a:xfrm>
                  <a:off x="365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Freeform 275"/>
                <p:cNvSpPr>
                  <a:spLocks/>
                </p:cNvSpPr>
                <p:nvPr/>
              </p:nvSpPr>
              <p:spPr bwMode="auto">
                <a:xfrm>
                  <a:off x="367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Freeform 276"/>
                <p:cNvSpPr>
                  <a:spLocks/>
                </p:cNvSpPr>
                <p:nvPr/>
              </p:nvSpPr>
              <p:spPr bwMode="auto">
                <a:xfrm>
                  <a:off x="369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Freeform 277"/>
                <p:cNvSpPr>
                  <a:spLocks/>
                </p:cNvSpPr>
                <p:nvPr/>
              </p:nvSpPr>
              <p:spPr bwMode="auto">
                <a:xfrm>
                  <a:off x="3719"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Freeform 278"/>
                <p:cNvSpPr>
                  <a:spLocks/>
                </p:cNvSpPr>
                <p:nvPr/>
              </p:nvSpPr>
              <p:spPr bwMode="auto">
                <a:xfrm>
                  <a:off x="374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Freeform 279"/>
                <p:cNvSpPr>
                  <a:spLocks/>
                </p:cNvSpPr>
                <p:nvPr/>
              </p:nvSpPr>
              <p:spPr bwMode="auto">
                <a:xfrm>
                  <a:off x="376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Freeform 280"/>
                <p:cNvSpPr>
                  <a:spLocks/>
                </p:cNvSpPr>
                <p:nvPr/>
              </p:nvSpPr>
              <p:spPr bwMode="auto">
                <a:xfrm>
                  <a:off x="3787"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Freeform 281"/>
                <p:cNvSpPr>
                  <a:spLocks/>
                </p:cNvSpPr>
                <p:nvPr/>
              </p:nvSpPr>
              <p:spPr bwMode="auto">
                <a:xfrm>
                  <a:off x="381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Freeform 282"/>
                <p:cNvSpPr>
                  <a:spLocks/>
                </p:cNvSpPr>
                <p:nvPr/>
              </p:nvSpPr>
              <p:spPr bwMode="auto">
                <a:xfrm>
                  <a:off x="383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Freeform 283"/>
                <p:cNvSpPr>
                  <a:spLocks/>
                </p:cNvSpPr>
                <p:nvPr/>
              </p:nvSpPr>
              <p:spPr bwMode="auto">
                <a:xfrm>
                  <a:off x="385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Freeform 284"/>
                <p:cNvSpPr>
                  <a:spLocks/>
                </p:cNvSpPr>
                <p:nvPr/>
              </p:nvSpPr>
              <p:spPr bwMode="auto">
                <a:xfrm>
                  <a:off x="387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Freeform 285"/>
                <p:cNvSpPr>
                  <a:spLocks/>
                </p:cNvSpPr>
                <p:nvPr/>
              </p:nvSpPr>
              <p:spPr bwMode="auto">
                <a:xfrm>
                  <a:off x="390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Freeform 286"/>
                <p:cNvSpPr>
                  <a:spLocks/>
                </p:cNvSpPr>
                <p:nvPr/>
              </p:nvSpPr>
              <p:spPr bwMode="auto">
                <a:xfrm>
                  <a:off x="392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Freeform 287"/>
                <p:cNvSpPr>
                  <a:spLocks/>
                </p:cNvSpPr>
                <p:nvPr/>
              </p:nvSpPr>
              <p:spPr bwMode="auto">
                <a:xfrm>
                  <a:off x="394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Freeform 288"/>
                <p:cNvSpPr>
                  <a:spLocks/>
                </p:cNvSpPr>
                <p:nvPr/>
              </p:nvSpPr>
              <p:spPr bwMode="auto">
                <a:xfrm>
                  <a:off x="397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Freeform 289"/>
                <p:cNvSpPr>
                  <a:spLocks/>
                </p:cNvSpPr>
                <p:nvPr/>
              </p:nvSpPr>
              <p:spPr bwMode="auto">
                <a:xfrm>
                  <a:off x="399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Freeform 290"/>
                <p:cNvSpPr>
                  <a:spLocks/>
                </p:cNvSpPr>
                <p:nvPr/>
              </p:nvSpPr>
              <p:spPr bwMode="auto">
                <a:xfrm>
                  <a:off x="401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Freeform 291"/>
                <p:cNvSpPr>
                  <a:spLocks/>
                </p:cNvSpPr>
                <p:nvPr/>
              </p:nvSpPr>
              <p:spPr bwMode="auto">
                <a:xfrm>
                  <a:off x="403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Freeform 292"/>
                <p:cNvSpPr>
                  <a:spLocks/>
                </p:cNvSpPr>
                <p:nvPr/>
              </p:nvSpPr>
              <p:spPr bwMode="auto">
                <a:xfrm>
                  <a:off x="406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Freeform 293"/>
                <p:cNvSpPr>
                  <a:spLocks/>
                </p:cNvSpPr>
                <p:nvPr/>
              </p:nvSpPr>
              <p:spPr bwMode="auto">
                <a:xfrm>
                  <a:off x="408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Freeform 294"/>
                <p:cNvSpPr>
                  <a:spLocks/>
                </p:cNvSpPr>
                <p:nvPr/>
              </p:nvSpPr>
              <p:spPr bwMode="auto">
                <a:xfrm>
                  <a:off x="4107"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Freeform 295"/>
                <p:cNvSpPr>
                  <a:spLocks/>
                </p:cNvSpPr>
                <p:nvPr/>
              </p:nvSpPr>
              <p:spPr bwMode="auto">
                <a:xfrm>
                  <a:off x="413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Freeform 296"/>
                <p:cNvSpPr>
                  <a:spLocks/>
                </p:cNvSpPr>
                <p:nvPr/>
              </p:nvSpPr>
              <p:spPr bwMode="auto">
                <a:xfrm>
                  <a:off x="4153"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Freeform 297"/>
                <p:cNvSpPr>
                  <a:spLocks/>
                </p:cNvSpPr>
                <p:nvPr/>
              </p:nvSpPr>
              <p:spPr bwMode="auto">
                <a:xfrm>
                  <a:off x="417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Freeform 298"/>
                <p:cNvSpPr>
                  <a:spLocks/>
                </p:cNvSpPr>
                <p:nvPr/>
              </p:nvSpPr>
              <p:spPr bwMode="auto">
                <a:xfrm>
                  <a:off x="419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Freeform 299"/>
                <p:cNvSpPr>
                  <a:spLocks/>
                </p:cNvSpPr>
                <p:nvPr/>
              </p:nvSpPr>
              <p:spPr bwMode="auto">
                <a:xfrm>
                  <a:off x="422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Freeform 300"/>
                <p:cNvSpPr>
                  <a:spLocks/>
                </p:cNvSpPr>
                <p:nvPr/>
              </p:nvSpPr>
              <p:spPr bwMode="auto">
                <a:xfrm>
                  <a:off x="424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Freeform 301"/>
                <p:cNvSpPr>
                  <a:spLocks/>
                </p:cNvSpPr>
                <p:nvPr/>
              </p:nvSpPr>
              <p:spPr bwMode="auto">
                <a:xfrm>
                  <a:off x="426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Freeform 302"/>
                <p:cNvSpPr>
                  <a:spLocks/>
                </p:cNvSpPr>
                <p:nvPr/>
              </p:nvSpPr>
              <p:spPr bwMode="auto">
                <a:xfrm>
                  <a:off x="4290" y="3031"/>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Freeform 303"/>
                <p:cNvSpPr>
                  <a:spLocks/>
                </p:cNvSpPr>
                <p:nvPr/>
              </p:nvSpPr>
              <p:spPr bwMode="auto">
                <a:xfrm>
                  <a:off x="431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 name="Freeform 304"/>
                <p:cNvSpPr>
                  <a:spLocks/>
                </p:cNvSpPr>
                <p:nvPr/>
              </p:nvSpPr>
              <p:spPr bwMode="auto">
                <a:xfrm>
                  <a:off x="4336"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Freeform 305"/>
                <p:cNvSpPr>
                  <a:spLocks/>
                </p:cNvSpPr>
                <p:nvPr/>
              </p:nvSpPr>
              <p:spPr bwMode="auto">
                <a:xfrm>
                  <a:off x="435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Freeform 306"/>
                <p:cNvSpPr>
                  <a:spLocks/>
                </p:cNvSpPr>
                <p:nvPr/>
              </p:nvSpPr>
              <p:spPr bwMode="auto">
                <a:xfrm>
                  <a:off x="4380"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307"/>
                <p:cNvSpPr>
                  <a:spLocks/>
                </p:cNvSpPr>
                <p:nvPr/>
              </p:nvSpPr>
              <p:spPr bwMode="auto">
                <a:xfrm>
                  <a:off x="4404"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 name="Freeform 308"/>
                <p:cNvSpPr>
                  <a:spLocks/>
                </p:cNvSpPr>
                <p:nvPr/>
              </p:nvSpPr>
              <p:spPr bwMode="auto">
                <a:xfrm>
                  <a:off x="442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 name="Freeform 309"/>
                <p:cNvSpPr>
                  <a:spLocks/>
                </p:cNvSpPr>
                <p:nvPr/>
              </p:nvSpPr>
              <p:spPr bwMode="auto">
                <a:xfrm>
                  <a:off x="4449"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Freeform 310"/>
                <p:cNvSpPr>
                  <a:spLocks/>
                </p:cNvSpPr>
                <p:nvPr/>
              </p:nvSpPr>
              <p:spPr bwMode="auto">
                <a:xfrm>
                  <a:off x="4472"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Freeform 311"/>
                <p:cNvSpPr>
                  <a:spLocks/>
                </p:cNvSpPr>
                <p:nvPr/>
              </p:nvSpPr>
              <p:spPr bwMode="auto">
                <a:xfrm>
                  <a:off x="449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 name="Freeform 312"/>
                <p:cNvSpPr>
                  <a:spLocks/>
                </p:cNvSpPr>
                <p:nvPr/>
              </p:nvSpPr>
              <p:spPr bwMode="auto">
                <a:xfrm>
                  <a:off x="4518"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Freeform 313"/>
                <p:cNvSpPr>
                  <a:spLocks/>
                </p:cNvSpPr>
                <p:nvPr/>
              </p:nvSpPr>
              <p:spPr bwMode="auto">
                <a:xfrm>
                  <a:off x="4541"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 name="Freeform 314"/>
                <p:cNvSpPr>
                  <a:spLocks/>
                </p:cNvSpPr>
                <p:nvPr/>
              </p:nvSpPr>
              <p:spPr bwMode="auto">
                <a:xfrm>
                  <a:off x="456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Freeform 315"/>
                <p:cNvSpPr>
                  <a:spLocks/>
                </p:cNvSpPr>
                <p:nvPr/>
              </p:nvSpPr>
              <p:spPr bwMode="auto">
                <a:xfrm>
                  <a:off x="458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 name="Freeform 316"/>
                <p:cNvSpPr>
                  <a:spLocks/>
                </p:cNvSpPr>
                <p:nvPr/>
              </p:nvSpPr>
              <p:spPr bwMode="auto">
                <a:xfrm>
                  <a:off x="4609"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 name="Freeform 317"/>
                <p:cNvSpPr>
                  <a:spLocks/>
                </p:cNvSpPr>
                <p:nvPr/>
              </p:nvSpPr>
              <p:spPr bwMode="auto">
                <a:xfrm>
                  <a:off x="4632" y="3031"/>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 name="Freeform 318"/>
                <p:cNvSpPr>
                  <a:spLocks/>
                </p:cNvSpPr>
                <p:nvPr/>
              </p:nvSpPr>
              <p:spPr bwMode="auto">
                <a:xfrm>
                  <a:off x="4655"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Freeform 319"/>
                <p:cNvSpPr>
                  <a:spLocks/>
                </p:cNvSpPr>
                <p:nvPr/>
              </p:nvSpPr>
              <p:spPr bwMode="auto">
                <a:xfrm>
                  <a:off x="4678"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 name="Freeform 320"/>
                <p:cNvSpPr>
                  <a:spLocks/>
                </p:cNvSpPr>
                <p:nvPr/>
              </p:nvSpPr>
              <p:spPr bwMode="auto">
                <a:xfrm>
                  <a:off x="4701" y="3031"/>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 name="Freeform 321"/>
                <p:cNvSpPr>
                  <a:spLocks/>
                </p:cNvSpPr>
                <p:nvPr/>
              </p:nvSpPr>
              <p:spPr bwMode="auto">
                <a:xfrm>
                  <a:off x="4723"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Freeform 322"/>
                <p:cNvSpPr>
                  <a:spLocks/>
                </p:cNvSpPr>
                <p:nvPr/>
              </p:nvSpPr>
              <p:spPr bwMode="auto">
                <a:xfrm>
                  <a:off x="4746" y="3031"/>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Freeform 323"/>
                <p:cNvSpPr>
                  <a:spLocks/>
                </p:cNvSpPr>
                <p:nvPr/>
              </p:nvSpPr>
              <p:spPr bwMode="auto">
                <a:xfrm>
                  <a:off x="120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Freeform 324"/>
                <p:cNvSpPr>
                  <a:spLocks/>
                </p:cNvSpPr>
                <p:nvPr/>
              </p:nvSpPr>
              <p:spPr bwMode="auto">
                <a:xfrm>
                  <a:off x="123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Freeform 325"/>
                <p:cNvSpPr>
                  <a:spLocks/>
                </p:cNvSpPr>
                <p:nvPr/>
              </p:nvSpPr>
              <p:spPr bwMode="auto">
                <a:xfrm>
                  <a:off x="125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Freeform 326"/>
                <p:cNvSpPr>
                  <a:spLocks/>
                </p:cNvSpPr>
                <p:nvPr/>
              </p:nvSpPr>
              <p:spPr bwMode="auto">
                <a:xfrm>
                  <a:off x="127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Freeform 327"/>
                <p:cNvSpPr>
                  <a:spLocks/>
                </p:cNvSpPr>
                <p:nvPr/>
              </p:nvSpPr>
              <p:spPr bwMode="auto">
                <a:xfrm>
                  <a:off x="129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Freeform 328"/>
                <p:cNvSpPr>
                  <a:spLocks/>
                </p:cNvSpPr>
                <p:nvPr/>
              </p:nvSpPr>
              <p:spPr bwMode="auto">
                <a:xfrm>
                  <a:off x="132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Freeform 329"/>
                <p:cNvSpPr>
                  <a:spLocks/>
                </p:cNvSpPr>
                <p:nvPr/>
              </p:nvSpPr>
              <p:spPr bwMode="auto">
                <a:xfrm>
                  <a:off x="134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Freeform 330"/>
                <p:cNvSpPr>
                  <a:spLocks/>
                </p:cNvSpPr>
                <p:nvPr/>
              </p:nvSpPr>
              <p:spPr bwMode="auto">
                <a:xfrm>
                  <a:off x="136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Freeform 331"/>
                <p:cNvSpPr>
                  <a:spLocks/>
                </p:cNvSpPr>
                <p:nvPr/>
              </p:nvSpPr>
              <p:spPr bwMode="auto">
                <a:xfrm>
                  <a:off x="139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 name="Freeform 332"/>
                <p:cNvSpPr>
                  <a:spLocks/>
                </p:cNvSpPr>
                <p:nvPr/>
              </p:nvSpPr>
              <p:spPr bwMode="auto">
                <a:xfrm>
                  <a:off x="1413"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Freeform 333"/>
                <p:cNvSpPr>
                  <a:spLocks/>
                </p:cNvSpPr>
                <p:nvPr/>
              </p:nvSpPr>
              <p:spPr bwMode="auto">
                <a:xfrm>
                  <a:off x="143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 name="Freeform 334"/>
                <p:cNvSpPr>
                  <a:spLocks/>
                </p:cNvSpPr>
                <p:nvPr/>
              </p:nvSpPr>
              <p:spPr bwMode="auto">
                <a:xfrm>
                  <a:off x="145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Freeform 335"/>
                <p:cNvSpPr>
                  <a:spLocks/>
                </p:cNvSpPr>
                <p:nvPr/>
              </p:nvSpPr>
              <p:spPr bwMode="auto">
                <a:xfrm>
                  <a:off x="148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Freeform 336"/>
                <p:cNvSpPr>
                  <a:spLocks/>
                </p:cNvSpPr>
                <p:nvPr/>
              </p:nvSpPr>
              <p:spPr bwMode="auto">
                <a:xfrm>
                  <a:off x="150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Freeform 337"/>
                <p:cNvSpPr>
                  <a:spLocks/>
                </p:cNvSpPr>
                <p:nvPr/>
              </p:nvSpPr>
              <p:spPr bwMode="auto">
                <a:xfrm>
                  <a:off x="152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Freeform 338"/>
                <p:cNvSpPr>
                  <a:spLocks/>
                </p:cNvSpPr>
                <p:nvPr/>
              </p:nvSpPr>
              <p:spPr bwMode="auto">
                <a:xfrm>
                  <a:off x="155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Freeform 339"/>
                <p:cNvSpPr>
                  <a:spLocks/>
                </p:cNvSpPr>
                <p:nvPr/>
              </p:nvSpPr>
              <p:spPr bwMode="auto">
                <a:xfrm>
                  <a:off x="157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Freeform 340"/>
                <p:cNvSpPr>
                  <a:spLocks/>
                </p:cNvSpPr>
                <p:nvPr/>
              </p:nvSpPr>
              <p:spPr bwMode="auto">
                <a:xfrm>
                  <a:off x="159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Freeform 341"/>
                <p:cNvSpPr>
                  <a:spLocks/>
                </p:cNvSpPr>
                <p:nvPr/>
              </p:nvSpPr>
              <p:spPr bwMode="auto">
                <a:xfrm>
                  <a:off x="161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Freeform 342"/>
                <p:cNvSpPr>
                  <a:spLocks/>
                </p:cNvSpPr>
                <p:nvPr/>
              </p:nvSpPr>
              <p:spPr bwMode="auto">
                <a:xfrm>
                  <a:off x="164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Freeform 343"/>
                <p:cNvSpPr>
                  <a:spLocks/>
                </p:cNvSpPr>
                <p:nvPr/>
              </p:nvSpPr>
              <p:spPr bwMode="auto">
                <a:xfrm>
                  <a:off x="1664"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Freeform 344"/>
                <p:cNvSpPr>
                  <a:spLocks/>
                </p:cNvSpPr>
                <p:nvPr/>
              </p:nvSpPr>
              <p:spPr bwMode="auto">
                <a:xfrm>
                  <a:off x="168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Freeform 345"/>
                <p:cNvSpPr>
                  <a:spLocks/>
                </p:cNvSpPr>
                <p:nvPr/>
              </p:nvSpPr>
              <p:spPr bwMode="auto">
                <a:xfrm>
                  <a:off x="1709"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Freeform 346"/>
                <p:cNvSpPr>
                  <a:spLocks/>
                </p:cNvSpPr>
                <p:nvPr/>
              </p:nvSpPr>
              <p:spPr bwMode="auto">
                <a:xfrm>
                  <a:off x="173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Freeform 347"/>
                <p:cNvSpPr>
                  <a:spLocks/>
                </p:cNvSpPr>
                <p:nvPr/>
              </p:nvSpPr>
              <p:spPr bwMode="auto">
                <a:xfrm>
                  <a:off x="175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Freeform 348"/>
                <p:cNvSpPr>
                  <a:spLocks/>
                </p:cNvSpPr>
                <p:nvPr/>
              </p:nvSpPr>
              <p:spPr bwMode="auto">
                <a:xfrm>
                  <a:off x="1778"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Freeform 349"/>
                <p:cNvSpPr>
                  <a:spLocks/>
                </p:cNvSpPr>
                <p:nvPr/>
              </p:nvSpPr>
              <p:spPr bwMode="auto">
                <a:xfrm>
                  <a:off x="180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Freeform 350"/>
                <p:cNvSpPr>
                  <a:spLocks/>
                </p:cNvSpPr>
                <p:nvPr/>
              </p:nvSpPr>
              <p:spPr bwMode="auto">
                <a:xfrm>
                  <a:off x="182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Freeform 351"/>
                <p:cNvSpPr>
                  <a:spLocks/>
                </p:cNvSpPr>
                <p:nvPr/>
              </p:nvSpPr>
              <p:spPr bwMode="auto">
                <a:xfrm>
                  <a:off x="184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Freeform 352"/>
                <p:cNvSpPr>
                  <a:spLocks/>
                </p:cNvSpPr>
                <p:nvPr/>
              </p:nvSpPr>
              <p:spPr bwMode="auto">
                <a:xfrm>
                  <a:off x="1869"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Freeform 353"/>
                <p:cNvSpPr>
                  <a:spLocks/>
                </p:cNvSpPr>
                <p:nvPr/>
              </p:nvSpPr>
              <p:spPr bwMode="auto">
                <a:xfrm>
                  <a:off x="1892"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Freeform 354"/>
                <p:cNvSpPr>
                  <a:spLocks/>
                </p:cNvSpPr>
                <p:nvPr/>
              </p:nvSpPr>
              <p:spPr bwMode="auto">
                <a:xfrm>
                  <a:off x="191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Freeform 355"/>
                <p:cNvSpPr>
                  <a:spLocks/>
                </p:cNvSpPr>
                <p:nvPr/>
              </p:nvSpPr>
              <p:spPr bwMode="auto">
                <a:xfrm>
                  <a:off x="193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 name="Freeform 356"/>
                <p:cNvSpPr>
                  <a:spLocks/>
                </p:cNvSpPr>
                <p:nvPr/>
              </p:nvSpPr>
              <p:spPr bwMode="auto">
                <a:xfrm>
                  <a:off x="196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Freeform 357"/>
                <p:cNvSpPr>
                  <a:spLocks/>
                </p:cNvSpPr>
                <p:nvPr/>
              </p:nvSpPr>
              <p:spPr bwMode="auto">
                <a:xfrm>
                  <a:off x="198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 name="Freeform 358"/>
                <p:cNvSpPr>
                  <a:spLocks/>
                </p:cNvSpPr>
                <p:nvPr/>
              </p:nvSpPr>
              <p:spPr bwMode="auto">
                <a:xfrm>
                  <a:off x="200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 name="Freeform 359"/>
                <p:cNvSpPr>
                  <a:spLocks/>
                </p:cNvSpPr>
                <p:nvPr/>
              </p:nvSpPr>
              <p:spPr bwMode="auto">
                <a:xfrm>
                  <a:off x="2029"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Freeform 360"/>
                <p:cNvSpPr>
                  <a:spLocks/>
                </p:cNvSpPr>
                <p:nvPr/>
              </p:nvSpPr>
              <p:spPr bwMode="auto">
                <a:xfrm>
                  <a:off x="205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 name="Freeform 361"/>
                <p:cNvSpPr>
                  <a:spLocks/>
                </p:cNvSpPr>
                <p:nvPr/>
              </p:nvSpPr>
              <p:spPr bwMode="auto">
                <a:xfrm>
                  <a:off x="207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 name="Freeform 362"/>
                <p:cNvSpPr>
                  <a:spLocks/>
                </p:cNvSpPr>
                <p:nvPr/>
              </p:nvSpPr>
              <p:spPr bwMode="auto">
                <a:xfrm>
                  <a:off x="209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Freeform 363"/>
                <p:cNvSpPr>
                  <a:spLocks/>
                </p:cNvSpPr>
                <p:nvPr/>
              </p:nvSpPr>
              <p:spPr bwMode="auto">
                <a:xfrm>
                  <a:off x="212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Freeform 364"/>
                <p:cNvSpPr>
                  <a:spLocks/>
                </p:cNvSpPr>
                <p:nvPr/>
              </p:nvSpPr>
              <p:spPr bwMode="auto">
                <a:xfrm>
                  <a:off x="214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 name="Freeform 365"/>
                <p:cNvSpPr>
                  <a:spLocks/>
                </p:cNvSpPr>
                <p:nvPr/>
              </p:nvSpPr>
              <p:spPr bwMode="auto">
                <a:xfrm>
                  <a:off x="216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Freeform 366"/>
                <p:cNvSpPr>
                  <a:spLocks/>
                </p:cNvSpPr>
                <p:nvPr/>
              </p:nvSpPr>
              <p:spPr bwMode="auto">
                <a:xfrm>
                  <a:off x="218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Freeform 367"/>
                <p:cNvSpPr>
                  <a:spLocks/>
                </p:cNvSpPr>
                <p:nvPr/>
              </p:nvSpPr>
              <p:spPr bwMode="auto">
                <a:xfrm>
                  <a:off x="2212" y="2425"/>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 name="Freeform 368"/>
                <p:cNvSpPr>
                  <a:spLocks/>
                </p:cNvSpPr>
                <p:nvPr/>
              </p:nvSpPr>
              <p:spPr bwMode="auto">
                <a:xfrm>
                  <a:off x="223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Freeform 369"/>
                <p:cNvSpPr>
                  <a:spLocks/>
                </p:cNvSpPr>
                <p:nvPr/>
              </p:nvSpPr>
              <p:spPr bwMode="auto">
                <a:xfrm>
                  <a:off x="225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Freeform 370"/>
                <p:cNvSpPr>
                  <a:spLocks/>
                </p:cNvSpPr>
                <p:nvPr/>
              </p:nvSpPr>
              <p:spPr bwMode="auto">
                <a:xfrm>
                  <a:off x="228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Freeform 371"/>
                <p:cNvSpPr>
                  <a:spLocks/>
                </p:cNvSpPr>
                <p:nvPr/>
              </p:nvSpPr>
              <p:spPr bwMode="auto">
                <a:xfrm>
                  <a:off x="230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Freeform 372"/>
                <p:cNvSpPr>
                  <a:spLocks/>
                </p:cNvSpPr>
                <p:nvPr/>
              </p:nvSpPr>
              <p:spPr bwMode="auto">
                <a:xfrm>
                  <a:off x="2326"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Freeform 373"/>
                <p:cNvSpPr>
                  <a:spLocks/>
                </p:cNvSpPr>
                <p:nvPr/>
              </p:nvSpPr>
              <p:spPr bwMode="auto">
                <a:xfrm>
                  <a:off x="234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 name="Freeform 374"/>
                <p:cNvSpPr>
                  <a:spLocks/>
                </p:cNvSpPr>
                <p:nvPr/>
              </p:nvSpPr>
              <p:spPr bwMode="auto">
                <a:xfrm>
                  <a:off x="237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Freeform 375"/>
                <p:cNvSpPr>
                  <a:spLocks/>
                </p:cNvSpPr>
                <p:nvPr/>
              </p:nvSpPr>
              <p:spPr bwMode="auto">
                <a:xfrm>
                  <a:off x="239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Freeform 376"/>
                <p:cNvSpPr>
                  <a:spLocks/>
                </p:cNvSpPr>
                <p:nvPr/>
              </p:nvSpPr>
              <p:spPr bwMode="auto">
                <a:xfrm>
                  <a:off x="241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 name="Freeform 377"/>
                <p:cNvSpPr>
                  <a:spLocks/>
                </p:cNvSpPr>
                <p:nvPr/>
              </p:nvSpPr>
              <p:spPr bwMode="auto">
                <a:xfrm>
                  <a:off x="244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Freeform 378"/>
                <p:cNvSpPr>
                  <a:spLocks/>
                </p:cNvSpPr>
                <p:nvPr/>
              </p:nvSpPr>
              <p:spPr bwMode="auto">
                <a:xfrm>
                  <a:off x="246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Freeform 379"/>
                <p:cNvSpPr>
                  <a:spLocks/>
                </p:cNvSpPr>
                <p:nvPr/>
              </p:nvSpPr>
              <p:spPr bwMode="auto">
                <a:xfrm>
                  <a:off x="248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 name="Freeform 380"/>
                <p:cNvSpPr>
                  <a:spLocks/>
                </p:cNvSpPr>
                <p:nvPr/>
              </p:nvSpPr>
              <p:spPr bwMode="auto">
                <a:xfrm>
                  <a:off x="2509"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Freeform 381"/>
                <p:cNvSpPr>
                  <a:spLocks/>
                </p:cNvSpPr>
                <p:nvPr/>
              </p:nvSpPr>
              <p:spPr bwMode="auto">
                <a:xfrm>
                  <a:off x="253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Freeform 382"/>
                <p:cNvSpPr>
                  <a:spLocks/>
                </p:cNvSpPr>
                <p:nvPr/>
              </p:nvSpPr>
              <p:spPr bwMode="auto">
                <a:xfrm>
                  <a:off x="255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Freeform 383"/>
                <p:cNvSpPr>
                  <a:spLocks/>
                </p:cNvSpPr>
                <p:nvPr/>
              </p:nvSpPr>
              <p:spPr bwMode="auto">
                <a:xfrm>
                  <a:off x="2577"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Freeform 384"/>
                <p:cNvSpPr>
                  <a:spLocks/>
                </p:cNvSpPr>
                <p:nvPr/>
              </p:nvSpPr>
              <p:spPr bwMode="auto">
                <a:xfrm>
                  <a:off x="260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 name="Freeform 385"/>
                <p:cNvSpPr>
                  <a:spLocks/>
                </p:cNvSpPr>
                <p:nvPr/>
              </p:nvSpPr>
              <p:spPr bwMode="auto">
                <a:xfrm>
                  <a:off x="2623"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 name="Freeform 386"/>
                <p:cNvSpPr>
                  <a:spLocks/>
                </p:cNvSpPr>
                <p:nvPr/>
              </p:nvSpPr>
              <p:spPr bwMode="auto">
                <a:xfrm>
                  <a:off x="264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Freeform 387"/>
                <p:cNvSpPr>
                  <a:spLocks/>
                </p:cNvSpPr>
                <p:nvPr/>
              </p:nvSpPr>
              <p:spPr bwMode="auto">
                <a:xfrm>
                  <a:off x="266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Freeform 388"/>
                <p:cNvSpPr>
                  <a:spLocks/>
                </p:cNvSpPr>
                <p:nvPr/>
              </p:nvSpPr>
              <p:spPr bwMode="auto">
                <a:xfrm>
                  <a:off x="269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Freeform 389"/>
                <p:cNvSpPr>
                  <a:spLocks/>
                </p:cNvSpPr>
                <p:nvPr/>
              </p:nvSpPr>
              <p:spPr bwMode="auto">
                <a:xfrm>
                  <a:off x="271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Freeform 390"/>
                <p:cNvSpPr>
                  <a:spLocks/>
                </p:cNvSpPr>
                <p:nvPr/>
              </p:nvSpPr>
              <p:spPr bwMode="auto">
                <a:xfrm>
                  <a:off x="273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Freeform 391"/>
                <p:cNvSpPr>
                  <a:spLocks/>
                </p:cNvSpPr>
                <p:nvPr/>
              </p:nvSpPr>
              <p:spPr bwMode="auto">
                <a:xfrm>
                  <a:off x="2760"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Freeform 392"/>
                <p:cNvSpPr>
                  <a:spLocks/>
                </p:cNvSpPr>
                <p:nvPr/>
              </p:nvSpPr>
              <p:spPr bwMode="auto">
                <a:xfrm>
                  <a:off x="278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Freeform 393"/>
                <p:cNvSpPr>
                  <a:spLocks/>
                </p:cNvSpPr>
                <p:nvPr/>
              </p:nvSpPr>
              <p:spPr bwMode="auto">
                <a:xfrm>
                  <a:off x="280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Freeform 394"/>
                <p:cNvSpPr>
                  <a:spLocks/>
                </p:cNvSpPr>
                <p:nvPr/>
              </p:nvSpPr>
              <p:spPr bwMode="auto">
                <a:xfrm>
                  <a:off x="282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395"/>
                <p:cNvSpPr>
                  <a:spLocks/>
                </p:cNvSpPr>
                <p:nvPr/>
              </p:nvSpPr>
              <p:spPr bwMode="auto">
                <a:xfrm>
                  <a:off x="285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Freeform 396"/>
                <p:cNvSpPr>
                  <a:spLocks/>
                </p:cNvSpPr>
                <p:nvPr/>
              </p:nvSpPr>
              <p:spPr bwMode="auto">
                <a:xfrm>
                  <a:off x="2874"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397"/>
                <p:cNvSpPr>
                  <a:spLocks/>
                </p:cNvSpPr>
                <p:nvPr/>
              </p:nvSpPr>
              <p:spPr bwMode="auto">
                <a:xfrm>
                  <a:off x="289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Freeform 398"/>
                <p:cNvSpPr>
                  <a:spLocks/>
                </p:cNvSpPr>
                <p:nvPr/>
              </p:nvSpPr>
              <p:spPr bwMode="auto">
                <a:xfrm>
                  <a:off x="292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Freeform 399"/>
                <p:cNvSpPr>
                  <a:spLocks/>
                </p:cNvSpPr>
                <p:nvPr/>
              </p:nvSpPr>
              <p:spPr bwMode="auto">
                <a:xfrm>
                  <a:off x="294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Freeform 400"/>
                <p:cNvSpPr>
                  <a:spLocks/>
                </p:cNvSpPr>
                <p:nvPr/>
              </p:nvSpPr>
              <p:spPr bwMode="auto">
                <a:xfrm>
                  <a:off x="296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Freeform 401"/>
                <p:cNvSpPr>
                  <a:spLocks/>
                </p:cNvSpPr>
                <p:nvPr/>
              </p:nvSpPr>
              <p:spPr bwMode="auto">
                <a:xfrm>
                  <a:off x="298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402"/>
                <p:cNvSpPr>
                  <a:spLocks/>
                </p:cNvSpPr>
                <p:nvPr/>
              </p:nvSpPr>
              <p:spPr bwMode="auto">
                <a:xfrm>
                  <a:off x="301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Freeform 403"/>
                <p:cNvSpPr>
                  <a:spLocks/>
                </p:cNvSpPr>
                <p:nvPr/>
              </p:nvSpPr>
              <p:spPr bwMode="auto">
                <a:xfrm>
                  <a:off x="303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Freeform 404"/>
                <p:cNvSpPr>
                  <a:spLocks/>
                </p:cNvSpPr>
                <p:nvPr/>
              </p:nvSpPr>
              <p:spPr bwMode="auto">
                <a:xfrm>
                  <a:off x="305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Freeform 405"/>
                <p:cNvSpPr>
                  <a:spLocks/>
                </p:cNvSpPr>
                <p:nvPr/>
              </p:nvSpPr>
              <p:spPr bwMode="auto">
                <a:xfrm>
                  <a:off x="3079"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607"/>
              <p:cNvGrpSpPr>
                <a:grpSpLocks/>
              </p:cNvGrpSpPr>
              <p:nvPr/>
            </p:nvGrpSpPr>
            <p:grpSpPr bwMode="auto">
              <a:xfrm>
                <a:off x="1207" y="1818"/>
                <a:ext cx="3542" cy="607"/>
                <a:chOff x="1207" y="1818"/>
                <a:chExt cx="3542" cy="607"/>
              </a:xfrm>
            </p:grpSpPr>
            <p:sp>
              <p:nvSpPr>
                <p:cNvPr id="116" name="Freeform 407"/>
                <p:cNvSpPr>
                  <a:spLocks/>
                </p:cNvSpPr>
                <p:nvPr/>
              </p:nvSpPr>
              <p:spPr bwMode="auto">
                <a:xfrm>
                  <a:off x="310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408"/>
                <p:cNvSpPr>
                  <a:spLocks/>
                </p:cNvSpPr>
                <p:nvPr/>
              </p:nvSpPr>
              <p:spPr bwMode="auto">
                <a:xfrm>
                  <a:off x="312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9"/>
                <p:cNvSpPr>
                  <a:spLocks/>
                </p:cNvSpPr>
                <p:nvPr/>
              </p:nvSpPr>
              <p:spPr bwMode="auto">
                <a:xfrm>
                  <a:off x="314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0"/>
                <p:cNvSpPr>
                  <a:spLocks/>
                </p:cNvSpPr>
                <p:nvPr/>
              </p:nvSpPr>
              <p:spPr bwMode="auto">
                <a:xfrm>
                  <a:off x="317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411"/>
                <p:cNvSpPr>
                  <a:spLocks/>
                </p:cNvSpPr>
                <p:nvPr/>
              </p:nvSpPr>
              <p:spPr bwMode="auto">
                <a:xfrm>
                  <a:off x="319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412"/>
                <p:cNvSpPr>
                  <a:spLocks/>
                </p:cNvSpPr>
                <p:nvPr/>
              </p:nvSpPr>
              <p:spPr bwMode="auto">
                <a:xfrm>
                  <a:off x="321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413"/>
                <p:cNvSpPr>
                  <a:spLocks/>
                </p:cNvSpPr>
                <p:nvPr/>
              </p:nvSpPr>
              <p:spPr bwMode="auto">
                <a:xfrm>
                  <a:off x="3239"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414"/>
                <p:cNvSpPr>
                  <a:spLocks/>
                </p:cNvSpPr>
                <p:nvPr/>
              </p:nvSpPr>
              <p:spPr bwMode="auto">
                <a:xfrm>
                  <a:off x="326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415"/>
                <p:cNvSpPr>
                  <a:spLocks/>
                </p:cNvSpPr>
                <p:nvPr/>
              </p:nvSpPr>
              <p:spPr bwMode="auto">
                <a:xfrm>
                  <a:off x="328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416"/>
                <p:cNvSpPr>
                  <a:spLocks/>
                </p:cNvSpPr>
                <p:nvPr/>
              </p:nvSpPr>
              <p:spPr bwMode="auto">
                <a:xfrm>
                  <a:off x="3308"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417"/>
                <p:cNvSpPr>
                  <a:spLocks/>
                </p:cNvSpPr>
                <p:nvPr/>
              </p:nvSpPr>
              <p:spPr bwMode="auto">
                <a:xfrm>
                  <a:off x="333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418"/>
                <p:cNvSpPr>
                  <a:spLocks/>
                </p:cNvSpPr>
                <p:nvPr/>
              </p:nvSpPr>
              <p:spPr bwMode="auto">
                <a:xfrm>
                  <a:off x="335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419"/>
                <p:cNvSpPr>
                  <a:spLocks/>
                </p:cNvSpPr>
                <p:nvPr/>
              </p:nvSpPr>
              <p:spPr bwMode="auto">
                <a:xfrm>
                  <a:off x="337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420"/>
                <p:cNvSpPr>
                  <a:spLocks/>
                </p:cNvSpPr>
                <p:nvPr/>
              </p:nvSpPr>
              <p:spPr bwMode="auto">
                <a:xfrm>
                  <a:off x="3399" y="2425"/>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421"/>
                <p:cNvSpPr>
                  <a:spLocks/>
                </p:cNvSpPr>
                <p:nvPr/>
              </p:nvSpPr>
              <p:spPr bwMode="auto">
                <a:xfrm>
                  <a:off x="3422"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422"/>
                <p:cNvSpPr>
                  <a:spLocks/>
                </p:cNvSpPr>
                <p:nvPr/>
              </p:nvSpPr>
              <p:spPr bwMode="auto">
                <a:xfrm>
                  <a:off x="344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423"/>
                <p:cNvSpPr>
                  <a:spLocks/>
                </p:cNvSpPr>
                <p:nvPr/>
              </p:nvSpPr>
              <p:spPr bwMode="auto">
                <a:xfrm>
                  <a:off x="346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424"/>
                <p:cNvSpPr>
                  <a:spLocks/>
                </p:cNvSpPr>
                <p:nvPr/>
              </p:nvSpPr>
              <p:spPr bwMode="auto">
                <a:xfrm>
                  <a:off x="349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425"/>
                <p:cNvSpPr>
                  <a:spLocks/>
                </p:cNvSpPr>
                <p:nvPr/>
              </p:nvSpPr>
              <p:spPr bwMode="auto">
                <a:xfrm>
                  <a:off x="351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426"/>
                <p:cNvSpPr>
                  <a:spLocks/>
                </p:cNvSpPr>
                <p:nvPr/>
              </p:nvSpPr>
              <p:spPr bwMode="auto">
                <a:xfrm>
                  <a:off x="353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427"/>
                <p:cNvSpPr>
                  <a:spLocks/>
                </p:cNvSpPr>
                <p:nvPr/>
              </p:nvSpPr>
              <p:spPr bwMode="auto">
                <a:xfrm>
                  <a:off x="3559"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428"/>
                <p:cNvSpPr>
                  <a:spLocks/>
                </p:cNvSpPr>
                <p:nvPr/>
              </p:nvSpPr>
              <p:spPr bwMode="auto">
                <a:xfrm>
                  <a:off x="358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429"/>
                <p:cNvSpPr>
                  <a:spLocks/>
                </p:cNvSpPr>
                <p:nvPr/>
              </p:nvSpPr>
              <p:spPr bwMode="auto">
                <a:xfrm>
                  <a:off x="3605"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430"/>
                <p:cNvSpPr>
                  <a:spLocks/>
                </p:cNvSpPr>
                <p:nvPr/>
              </p:nvSpPr>
              <p:spPr bwMode="auto">
                <a:xfrm>
                  <a:off x="362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431"/>
                <p:cNvSpPr>
                  <a:spLocks/>
                </p:cNvSpPr>
                <p:nvPr/>
              </p:nvSpPr>
              <p:spPr bwMode="auto">
                <a:xfrm>
                  <a:off x="365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432"/>
                <p:cNvSpPr>
                  <a:spLocks/>
                </p:cNvSpPr>
                <p:nvPr/>
              </p:nvSpPr>
              <p:spPr bwMode="auto">
                <a:xfrm>
                  <a:off x="367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433"/>
                <p:cNvSpPr>
                  <a:spLocks/>
                </p:cNvSpPr>
                <p:nvPr/>
              </p:nvSpPr>
              <p:spPr bwMode="auto">
                <a:xfrm>
                  <a:off x="369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434"/>
                <p:cNvSpPr>
                  <a:spLocks/>
                </p:cNvSpPr>
                <p:nvPr/>
              </p:nvSpPr>
              <p:spPr bwMode="auto">
                <a:xfrm>
                  <a:off x="3719"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435"/>
                <p:cNvSpPr>
                  <a:spLocks/>
                </p:cNvSpPr>
                <p:nvPr/>
              </p:nvSpPr>
              <p:spPr bwMode="auto">
                <a:xfrm>
                  <a:off x="374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436"/>
                <p:cNvSpPr>
                  <a:spLocks/>
                </p:cNvSpPr>
                <p:nvPr/>
              </p:nvSpPr>
              <p:spPr bwMode="auto">
                <a:xfrm>
                  <a:off x="376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437"/>
                <p:cNvSpPr>
                  <a:spLocks/>
                </p:cNvSpPr>
                <p:nvPr/>
              </p:nvSpPr>
              <p:spPr bwMode="auto">
                <a:xfrm>
                  <a:off x="3787"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438"/>
                <p:cNvSpPr>
                  <a:spLocks/>
                </p:cNvSpPr>
                <p:nvPr/>
              </p:nvSpPr>
              <p:spPr bwMode="auto">
                <a:xfrm>
                  <a:off x="381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439"/>
                <p:cNvSpPr>
                  <a:spLocks/>
                </p:cNvSpPr>
                <p:nvPr/>
              </p:nvSpPr>
              <p:spPr bwMode="auto">
                <a:xfrm>
                  <a:off x="383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440"/>
                <p:cNvSpPr>
                  <a:spLocks/>
                </p:cNvSpPr>
                <p:nvPr/>
              </p:nvSpPr>
              <p:spPr bwMode="auto">
                <a:xfrm>
                  <a:off x="385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441"/>
                <p:cNvSpPr>
                  <a:spLocks/>
                </p:cNvSpPr>
                <p:nvPr/>
              </p:nvSpPr>
              <p:spPr bwMode="auto">
                <a:xfrm>
                  <a:off x="387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442"/>
                <p:cNvSpPr>
                  <a:spLocks/>
                </p:cNvSpPr>
                <p:nvPr/>
              </p:nvSpPr>
              <p:spPr bwMode="auto">
                <a:xfrm>
                  <a:off x="390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443"/>
                <p:cNvSpPr>
                  <a:spLocks/>
                </p:cNvSpPr>
                <p:nvPr/>
              </p:nvSpPr>
              <p:spPr bwMode="auto">
                <a:xfrm>
                  <a:off x="392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444"/>
                <p:cNvSpPr>
                  <a:spLocks/>
                </p:cNvSpPr>
                <p:nvPr/>
              </p:nvSpPr>
              <p:spPr bwMode="auto">
                <a:xfrm>
                  <a:off x="394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445"/>
                <p:cNvSpPr>
                  <a:spLocks/>
                </p:cNvSpPr>
                <p:nvPr/>
              </p:nvSpPr>
              <p:spPr bwMode="auto">
                <a:xfrm>
                  <a:off x="397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446"/>
                <p:cNvSpPr>
                  <a:spLocks/>
                </p:cNvSpPr>
                <p:nvPr/>
              </p:nvSpPr>
              <p:spPr bwMode="auto">
                <a:xfrm>
                  <a:off x="399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447"/>
                <p:cNvSpPr>
                  <a:spLocks/>
                </p:cNvSpPr>
                <p:nvPr/>
              </p:nvSpPr>
              <p:spPr bwMode="auto">
                <a:xfrm>
                  <a:off x="401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448"/>
                <p:cNvSpPr>
                  <a:spLocks/>
                </p:cNvSpPr>
                <p:nvPr/>
              </p:nvSpPr>
              <p:spPr bwMode="auto">
                <a:xfrm>
                  <a:off x="403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449"/>
                <p:cNvSpPr>
                  <a:spLocks/>
                </p:cNvSpPr>
                <p:nvPr/>
              </p:nvSpPr>
              <p:spPr bwMode="auto">
                <a:xfrm>
                  <a:off x="406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450"/>
                <p:cNvSpPr>
                  <a:spLocks/>
                </p:cNvSpPr>
                <p:nvPr/>
              </p:nvSpPr>
              <p:spPr bwMode="auto">
                <a:xfrm>
                  <a:off x="408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451"/>
                <p:cNvSpPr>
                  <a:spLocks/>
                </p:cNvSpPr>
                <p:nvPr/>
              </p:nvSpPr>
              <p:spPr bwMode="auto">
                <a:xfrm>
                  <a:off x="4107"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452"/>
                <p:cNvSpPr>
                  <a:spLocks/>
                </p:cNvSpPr>
                <p:nvPr/>
              </p:nvSpPr>
              <p:spPr bwMode="auto">
                <a:xfrm>
                  <a:off x="413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3"/>
                <p:cNvSpPr>
                  <a:spLocks/>
                </p:cNvSpPr>
                <p:nvPr/>
              </p:nvSpPr>
              <p:spPr bwMode="auto">
                <a:xfrm>
                  <a:off x="4153"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454"/>
                <p:cNvSpPr>
                  <a:spLocks/>
                </p:cNvSpPr>
                <p:nvPr/>
              </p:nvSpPr>
              <p:spPr bwMode="auto">
                <a:xfrm>
                  <a:off x="417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455"/>
                <p:cNvSpPr>
                  <a:spLocks/>
                </p:cNvSpPr>
                <p:nvPr/>
              </p:nvSpPr>
              <p:spPr bwMode="auto">
                <a:xfrm>
                  <a:off x="419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456"/>
                <p:cNvSpPr>
                  <a:spLocks/>
                </p:cNvSpPr>
                <p:nvPr/>
              </p:nvSpPr>
              <p:spPr bwMode="auto">
                <a:xfrm>
                  <a:off x="422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457"/>
                <p:cNvSpPr>
                  <a:spLocks/>
                </p:cNvSpPr>
                <p:nvPr/>
              </p:nvSpPr>
              <p:spPr bwMode="auto">
                <a:xfrm>
                  <a:off x="424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458"/>
                <p:cNvSpPr>
                  <a:spLocks/>
                </p:cNvSpPr>
                <p:nvPr/>
              </p:nvSpPr>
              <p:spPr bwMode="auto">
                <a:xfrm>
                  <a:off x="426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459"/>
                <p:cNvSpPr>
                  <a:spLocks/>
                </p:cNvSpPr>
                <p:nvPr/>
              </p:nvSpPr>
              <p:spPr bwMode="auto">
                <a:xfrm>
                  <a:off x="4290" y="2425"/>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460"/>
                <p:cNvSpPr>
                  <a:spLocks/>
                </p:cNvSpPr>
                <p:nvPr/>
              </p:nvSpPr>
              <p:spPr bwMode="auto">
                <a:xfrm>
                  <a:off x="431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461"/>
                <p:cNvSpPr>
                  <a:spLocks/>
                </p:cNvSpPr>
                <p:nvPr/>
              </p:nvSpPr>
              <p:spPr bwMode="auto">
                <a:xfrm>
                  <a:off x="4336"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462"/>
                <p:cNvSpPr>
                  <a:spLocks/>
                </p:cNvSpPr>
                <p:nvPr/>
              </p:nvSpPr>
              <p:spPr bwMode="auto">
                <a:xfrm>
                  <a:off x="435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463"/>
                <p:cNvSpPr>
                  <a:spLocks/>
                </p:cNvSpPr>
                <p:nvPr/>
              </p:nvSpPr>
              <p:spPr bwMode="auto">
                <a:xfrm>
                  <a:off x="4380"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464"/>
                <p:cNvSpPr>
                  <a:spLocks/>
                </p:cNvSpPr>
                <p:nvPr/>
              </p:nvSpPr>
              <p:spPr bwMode="auto">
                <a:xfrm>
                  <a:off x="4404"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465"/>
                <p:cNvSpPr>
                  <a:spLocks/>
                </p:cNvSpPr>
                <p:nvPr/>
              </p:nvSpPr>
              <p:spPr bwMode="auto">
                <a:xfrm>
                  <a:off x="442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466"/>
                <p:cNvSpPr>
                  <a:spLocks/>
                </p:cNvSpPr>
                <p:nvPr/>
              </p:nvSpPr>
              <p:spPr bwMode="auto">
                <a:xfrm>
                  <a:off x="4449"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467"/>
                <p:cNvSpPr>
                  <a:spLocks/>
                </p:cNvSpPr>
                <p:nvPr/>
              </p:nvSpPr>
              <p:spPr bwMode="auto">
                <a:xfrm>
                  <a:off x="4472"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468"/>
                <p:cNvSpPr>
                  <a:spLocks/>
                </p:cNvSpPr>
                <p:nvPr/>
              </p:nvSpPr>
              <p:spPr bwMode="auto">
                <a:xfrm>
                  <a:off x="449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469"/>
                <p:cNvSpPr>
                  <a:spLocks/>
                </p:cNvSpPr>
                <p:nvPr/>
              </p:nvSpPr>
              <p:spPr bwMode="auto">
                <a:xfrm>
                  <a:off x="4518"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470"/>
                <p:cNvSpPr>
                  <a:spLocks/>
                </p:cNvSpPr>
                <p:nvPr/>
              </p:nvSpPr>
              <p:spPr bwMode="auto">
                <a:xfrm>
                  <a:off x="4541"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471"/>
                <p:cNvSpPr>
                  <a:spLocks/>
                </p:cNvSpPr>
                <p:nvPr/>
              </p:nvSpPr>
              <p:spPr bwMode="auto">
                <a:xfrm>
                  <a:off x="456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472"/>
                <p:cNvSpPr>
                  <a:spLocks/>
                </p:cNvSpPr>
                <p:nvPr/>
              </p:nvSpPr>
              <p:spPr bwMode="auto">
                <a:xfrm>
                  <a:off x="458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473"/>
                <p:cNvSpPr>
                  <a:spLocks/>
                </p:cNvSpPr>
                <p:nvPr/>
              </p:nvSpPr>
              <p:spPr bwMode="auto">
                <a:xfrm>
                  <a:off x="4609"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474"/>
                <p:cNvSpPr>
                  <a:spLocks/>
                </p:cNvSpPr>
                <p:nvPr/>
              </p:nvSpPr>
              <p:spPr bwMode="auto">
                <a:xfrm>
                  <a:off x="4632" y="2425"/>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475"/>
                <p:cNvSpPr>
                  <a:spLocks/>
                </p:cNvSpPr>
                <p:nvPr/>
              </p:nvSpPr>
              <p:spPr bwMode="auto">
                <a:xfrm>
                  <a:off x="4655"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476"/>
                <p:cNvSpPr>
                  <a:spLocks/>
                </p:cNvSpPr>
                <p:nvPr/>
              </p:nvSpPr>
              <p:spPr bwMode="auto">
                <a:xfrm>
                  <a:off x="4678"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477"/>
                <p:cNvSpPr>
                  <a:spLocks/>
                </p:cNvSpPr>
                <p:nvPr/>
              </p:nvSpPr>
              <p:spPr bwMode="auto">
                <a:xfrm>
                  <a:off x="4701" y="2425"/>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478"/>
                <p:cNvSpPr>
                  <a:spLocks/>
                </p:cNvSpPr>
                <p:nvPr/>
              </p:nvSpPr>
              <p:spPr bwMode="auto">
                <a:xfrm>
                  <a:off x="4723"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479"/>
                <p:cNvSpPr>
                  <a:spLocks/>
                </p:cNvSpPr>
                <p:nvPr/>
              </p:nvSpPr>
              <p:spPr bwMode="auto">
                <a:xfrm>
                  <a:off x="4746" y="2425"/>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480"/>
                <p:cNvSpPr>
                  <a:spLocks/>
                </p:cNvSpPr>
                <p:nvPr/>
              </p:nvSpPr>
              <p:spPr bwMode="auto">
                <a:xfrm>
                  <a:off x="120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481"/>
                <p:cNvSpPr>
                  <a:spLocks/>
                </p:cNvSpPr>
                <p:nvPr/>
              </p:nvSpPr>
              <p:spPr bwMode="auto">
                <a:xfrm>
                  <a:off x="123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2"/>
                <p:cNvSpPr>
                  <a:spLocks/>
                </p:cNvSpPr>
                <p:nvPr/>
              </p:nvSpPr>
              <p:spPr bwMode="auto">
                <a:xfrm>
                  <a:off x="125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483"/>
                <p:cNvSpPr>
                  <a:spLocks/>
                </p:cNvSpPr>
                <p:nvPr/>
              </p:nvSpPr>
              <p:spPr bwMode="auto">
                <a:xfrm>
                  <a:off x="127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484"/>
                <p:cNvSpPr>
                  <a:spLocks/>
                </p:cNvSpPr>
                <p:nvPr/>
              </p:nvSpPr>
              <p:spPr bwMode="auto">
                <a:xfrm>
                  <a:off x="129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485"/>
                <p:cNvSpPr>
                  <a:spLocks/>
                </p:cNvSpPr>
                <p:nvPr/>
              </p:nvSpPr>
              <p:spPr bwMode="auto">
                <a:xfrm>
                  <a:off x="132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486"/>
                <p:cNvSpPr>
                  <a:spLocks/>
                </p:cNvSpPr>
                <p:nvPr/>
              </p:nvSpPr>
              <p:spPr bwMode="auto">
                <a:xfrm>
                  <a:off x="134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487"/>
                <p:cNvSpPr>
                  <a:spLocks/>
                </p:cNvSpPr>
                <p:nvPr/>
              </p:nvSpPr>
              <p:spPr bwMode="auto">
                <a:xfrm>
                  <a:off x="136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488"/>
                <p:cNvSpPr>
                  <a:spLocks/>
                </p:cNvSpPr>
                <p:nvPr/>
              </p:nvSpPr>
              <p:spPr bwMode="auto">
                <a:xfrm>
                  <a:off x="139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489"/>
                <p:cNvSpPr>
                  <a:spLocks/>
                </p:cNvSpPr>
                <p:nvPr/>
              </p:nvSpPr>
              <p:spPr bwMode="auto">
                <a:xfrm>
                  <a:off x="1413"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490"/>
                <p:cNvSpPr>
                  <a:spLocks/>
                </p:cNvSpPr>
                <p:nvPr/>
              </p:nvSpPr>
              <p:spPr bwMode="auto">
                <a:xfrm>
                  <a:off x="143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491"/>
                <p:cNvSpPr>
                  <a:spLocks/>
                </p:cNvSpPr>
                <p:nvPr/>
              </p:nvSpPr>
              <p:spPr bwMode="auto">
                <a:xfrm>
                  <a:off x="145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492"/>
                <p:cNvSpPr>
                  <a:spLocks/>
                </p:cNvSpPr>
                <p:nvPr/>
              </p:nvSpPr>
              <p:spPr bwMode="auto">
                <a:xfrm>
                  <a:off x="148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493"/>
                <p:cNvSpPr>
                  <a:spLocks/>
                </p:cNvSpPr>
                <p:nvPr/>
              </p:nvSpPr>
              <p:spPr bwMode="auto">
                <a:xfrm>
                  <a:off x="150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494"/>
                <p:cNvSpPr>
                  <a:spLocks/>
                </p:cNvSpPr>
                <p:nvPr/>
              </p:nvSpPr>
              <p:spPr bwMode="auto">
                <a:xfrm>
                  <a:off x="152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495"/>
                <p:cNvSpPr>
                  <a:spLocks/>
                </p:cNvSpPr>
                <p:nvPr/>
              </p:nvSpPr>
              <p:spPr bwMode="auto">
                <a:xfrm>
                  <a:off x="155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496"/>
                <p:cNvSpPr>
                  <a:spLocks/>
                </p:cNvSpPr>
                <p:nvPr/>
              </p:nvSpPr>
              <p:spPr bwMode="auto">
                <a:xfrm>
                  <a:off x="157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497"/>
                <p:cNvSpPr>
                  <a:spLocks/>
                </p:cNvSpPr>
                <p:nvPr/>
              </p:nvSpPr>
              <p:spPr bwMode="auto">
                <a:xfrm>
                  <a:off x="159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498"/>
                <p:cNvSpPr>
                  <a:spLocks/>
                </p:cNvSpPr>
                <p:nvPr/>
              </p:nvSpPr>
              <p:spPr bwMode="auto">
                <a:xfrm>
                  <a:off x="161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499"/>
                <p:cNvSpPr>
                  <a:spLocks/>
                </p:cNvSpPr>
                <p:nvPr/>
              </p:nvSpPr>
              <p:spPr bwMode="auto">
                <a:xfrm>
                  <a:off x="164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500"/>
                <p:cNvSpPr>
                  <a:spLocks/>
                </p:cNvSpPr>
                <p:nvPr/>
              </p:nvSpPr>
              <p:spPr bwMode="auto">
                <a:xfrm>
                  <a:off x="1664"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501"/>
                <p:cNvSpPr>
                  <a:spLocks/>
                </p:cNvSpPr>
                <p:nvPr/>
              </p:nvSpPr>
              <p:spPr bwMode="auto">
                <a:xfrm>
                  <a:off x="168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502"/>
                <p:cNvSpPr>
                  <a:spLocks/>
                </p:cNvSpPr>
                <p:nvPr/>
              </p:nvSpPr>
              <p:spPr bwMode="auto">
                <a:xfrm>
                  <a:off x="1709"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503"/>
                <p:cNvSpPr>
                  <a:spLocks/>
                </p:cNvSpPr>
                <p:nvPr/>
              </p:nvSpPr>
              <p:spPr bwMode="auto">
                <a:xfrm>
                  <a:off x="173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504"/>
                <p:cNvSpPr>
                  <a:spLocks/>
                </p:cNvSpPr>
                <p:nvPr/>
              </p:nvSpPr>
              <p:spPr bwMode="auto">
                <a:xfrm>
                  <a:off x="175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505"/>
                <p:cNvSpPr>
                  <a:spLocks/>
                </p:cNvSpPr>
                <p:nvPr/>
              </p:nvSpPr>
              <p:spPr bwMode="auto">
                <a:xfrm>
                  <a:off x="1778"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506"/>
                <p:cNvSpPr>
                  <a:spLocks/>
                </p:cNvSpPr>
                <p:nvPr/>
              </p:nvSpPr>
              <p:spPr bwMode="auto">
                <a:xfrm>
                  <a:off x="180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507"/>
                <p:cNvSpPr>
                  <a:spLocks/>
                </p:cNvSpPr>
                <p:nvPr/>
              </p:nvSpPr>
              <p:spPr bwMode="auto">
                <a:xfrm>
                  <a:off x="182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508"/>
                <p:cNvSpPr>
                  <a:spLocks/>
                </p:cNvSpPr>
                <p:nvPr/>
              </p:nvSpPr>
              <p:spPr bwMode="auto">
                <a:xfrm>
                  <a:off x="184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509"/>
                <p:cNvSpPr>
                  <a:spLocks/>
                </p:cNvSpPr>
                <p:nvPr/>
              </p:nvSpPr>
              <p:spPr bwMode="auto">
                <a:xfrm>
                  <a:off x="1869"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510"/>
                <p:cNvSpPr>
                  <a:spLocks/>
                </p:cNvSpPr>
                <p:nvPr/>
              </p:nvSpPr>
              <p:spPr bwMode="auto">
                <a:xfrm>
                  <a:off x="1892"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511"/>
                <p:cNvSpPr>
                  <a:spLocks/>
                </p:cNvSpPr>
                <p:nvPr/>
              </p:nvSpPr>
              <p:spPr bwMode="auto">
                <a:xfrm>
                  <a:off x="191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512"/>
                <p:cNvSpPr>
                  <a:spLocks/>
                </p:cNvSpPr>
                <p:nvPr/>
              </p:nvSpPr>
              <p:spPr bwMode="auto">
                <a:xfrm>
                  <a:off x="193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Freeform 513"/>
                <p:cNvSpPr>
                  <a:spLocks/>
                </p:cNvSpPr>
                <p:nvPr/>
              </p:nvSpPr>
              <p:spPr bwMode="auto">
                <a:xfrm>
                  <a:off x="196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514"/>
                <p:cNvSpPr>
                  <a:spLocks/>
                </p:cNvSpPr>
                <p:nvPr/>
              </p:nvSpPr>
              <p:spPr bwMode="auto">
                <a:xfrm>
                  <a:off x="198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515"/>
                <p:cNvSpPr>
                  <a:spLocks/>
                </p:cNvSpPr>
                <p:nvPr/>
              </p:nvSpPr>
              <p:spPr bwMode="auto">
                <a:xfrm>
                  <a:off x="200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516"/>
                <p:cNvSpPr>
                  <a:spLocks/>
                </p:cNvSpPr>
                <p:nvPr/>
              </p:nvSpPr>
              <p:spPr bwMode="auto">
                <a:xfrm>
                  <a:off x="2029"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517"/>
                <p:cNvSpPr>
                  <a:spLocks/>
                </p:cNvSpPr>
                <p:nvPr/>
              </p:nvSpPr>
              <p:spPr bwMode="auto">
                <a:xfrm>
                  <a:off x="205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518"/>
                <p:cNvSpPr>
                  <a:spLocks/>
                </p:cNvSpPr>
                <p:nvPr/>
              </p:nvSpPr>
              <p:spPr bwMode="auto">
                <a:xfrm>
                  <a:off x="207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519"/>
                <p:cNvSpPr>
                  <a:spLocks/>
                </p:cNvSpPr>
                <p:nvPr/>
              </p:nvSpPr>
              <p:spPr bwMode="auto">
                <a:xfrm>
                  <a:off x="209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520"/>
                <p:cNvSpPr>
                  <a:spLocks/>
                </p:cNvSpPr>
                <p:nvPr/>
              </p:nvSpPr>
              <p:spPr bwMode="auto">
                <a:xfrm>
                  <a:off x="212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521"/>
                <p:cNvSpPr>
                  <a:spLocks/>
                </p:cNvSpPr>
                <p:nvPr/>
              </p:nvSpPr>
              <p:spPr bwMode="auto">
                <a:xfrm>
                  <a:off x="214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522"/>
                <p:cNvSpPr>
                  <a:spLocks/>
                </p:cNvSpPr>
                <p:nvPr/>
              </p:nvSpPr>
              <p:spPr bwMode="auto">
                <a:xfrm>
                  <a:off x="216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523"/>
                <p:cNvSpPr>
                  <a:spLocks/>
                </p:cNvSpPr>
                <p:nvPr/>
              </p:nvSpPr>
              <p:spPr bwMode="auto">
                <a:xfrm>
                  <a:off x="218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524"/>
                <p:cNvSpPr>
                  <a:spLocks/>
                </p:cNvSpPr>
                <p:nvPr/>
              </p:nvSpPr>
              <p:spPr bwMode="auto">
                <a:xfrm>
                  <a:off x="2212" y="181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525"/>
                <p:cNvSpPr>
                  <a:spLocks/>
                </p:cNvSpPr>
                <p:nvPr/>
              </p:nvSpPr>
              <p:spPr bwMode="auto">
                <a:xfrm>
                  <a:off x="223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526"/>
                <p:cNvSpPr>
                  <a:spLocks/>
                </p:cNvSpPr>
                <p:nvPr/>
              </p:nvSpPr>
              <p:spPr bwMode="auto">
                <a:xfrm>
                  <a:off x="225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527"/>
                <p:cNvSpPr>
                  <a:spLocks/>
                </p:cNvSpPr>
                <p:nvPr/>
              </p:nvSpPr>
              <p:spPr bwMode="auto">
                <a:xfrm>
                  <a:off x="228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528"/>
                <p:cNvSpPr>
                  <a:spLocks/>
                </p:cNvSpPr>
                <p:nvPr/>
              </p:nvSpPr>
              <p:spPr bwMode="auto">
                <a:xfrm>
                  <a:off x="230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529"/>
                <p:cNvSpPr>
                  <a:spLocks/>
                </p:cNvSpPr>
                <p:nvPr/>
              </p:nvSpPr>
              <p:spPr bwMode="auto">
                <a:xfrm>
                  <a:off x="2326"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530"/>
                <p:cNvSpPr>
                  <a:spLocks/>
                </p:cNvSpPr>
                <p:nvPr/>
              </p:nvSpPr>
              <p:spPr bwMode="auto">
                <a:xfrm>
                  <a:off x="234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531"/>
                <p:cNvSpPr>
                  <a:spLocks/>
                </p:cNvSpPr>
                <p:nvPr/>
              </p:nvSpPr>
              <p:spPr bwMode="auto">
                <a:xfrm>
                  <a:off x="237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532"/>
                <p:cNvSpPr>
                  <a:spLocks/>
                </p:cNvSpPr>
                <p:nvPr/>
              </p:nvSpPr>
              <p:spPr bwMode="auto">
                <a:xfrm>
                  <a:off x="239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533"/>
                <p:cNvSpPr>
                  <a:spLocks/>
                </p:cNvSpPr>
                <p:nvPr/>
              </p:nvSpPr>
              <p:spPr bwMode="auto">
                <a:xfrm>
                  <a:off x="241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534"/>
                <p:cNvSpPr>
                  <a:spLocks/>
                </p:cNvSpPr>
                <p:nvPr/>
              </p:nvSpPr>
              <p:spPr bwMode="auto">
                <a:xfrm>
                  <a:off x="244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535"/>
                <p:cNvSpPr>
                  <a:spLocks/>
                </p:cNvSpPr>
                <p:nvPr/>
              </p:nvSpPr>
              <p:spPr bwMode="auto">
                <a:xfrm>
                  <a:off x="246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536"/>
                <p:cNvSpPr>
                  <a:spLocks/>
                </p:cNvSpPr>
                <p:nvPr/>
              </p:nvSpPr>
              <p:spPr bwMode="auto">
                <a:xfrm>
                  <a:off x="248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537"/>
                <p:cNvSpPr>
                  <a:spLocks/>
                </p:cNvSpPr>
                <p:nvPr/>
              </p:nvSpPr>
              <p:spPr bwMode="auto">
                <a:xfrm>
                  <a:off x="2509"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538"/>
                <p:cNvSpPr>
                  <a:spLocks/>
                </p:cNvSpPr>
                <p:nvPr/>
              </p:nvSpPr>
              <p:spPr bwMode="auto">
                <a:xfrm>
                  <a:off x="253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539"/>
                <p:cNvSpPr>
                  <a:spLocks/>
                </p:cNvSpPr>
                <p:nvPr/>
              </p:nvSpPr>
              <p:spPr bwMode="auto">
                <a:xfrm>
                  <a:off x="255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540"/>
                <p:cNvSpPr>
                  <a:spLocks/>
                </p:cNvSpPr>
                <p:nvPr/>
              </p:nvSpPr>
              <p:spPr bwMode="auto">
                <a:xfrm>
                  <a:off x="2577"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541"/>
                <p:cNvSpPr>
                  <a:spLocks/>
                </p:cNvSpPr>
                <p:nvPr/>
              </p:nvSpPr>
              <p:spPr bwMode="auto">
                <a:xfrm>
                  <a:off x="260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542"/>
                <p:cNvSpPr>
                  <a:spLocks/>
                </p:cNvSpPr>
                <p:nvPr/>
              </p:nvSpPr>
              <p:spPr bwMode="auto">
                <a:xfrm>
                  <a:off x="2623"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543"/>
                <p:cNvSpPr>
                  <a:spLocks/>
                </p:cNvSpPr>
                <p:nvPr/>
              </p:nvSpPr>
              <p:spPr bwMode="auto">
                <a:xfrm>
                  <a:off x="264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544"/>
                <p:cNvSpPr>
                  <a:spLocks/>
                </p:cNvSpPr>
                <p:nvPr/>
              </p:nvSpPr>
              <p:spPr bwMode="auto">
                <a:xfrm>
                  <a:off x="266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545"/>
                <p:cNvSpPr>
                  <a:spLocks/>
                </p:cNvSpPr>
                <p:nvPr/>
              </p:nvSpPr>
              <p:spPr bwMode="auto">
                <a:xfrm>
                  <a:off x="269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546"/>
                <p:cNvSpPr>
                  <a:spLocks/>
                </p:cNvSpPr>
                <p:nvPr/>
              </p:nvSpPr>
              <p:spPr bwMode="auto">
                <a:xfrm>
                  <a:off x="271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Freeform 547"/>
                <p:cNvSpPr>
                  <a:spLocks/>
                </p:cNvSpPr>
                <p:nvPr/>
              </p:nvSpPr>
              <p:spPr bwMode="auto">
                <a:xfrm>
                  <a:off x="273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548"/>
                <p:cNvSpPr>
                  <a:spLocks/>
                </p:cNvSpPr>
                <p:nvPr/>
              </p:nvSpPr>
              <p:spPr bwMode="auto">
                <a:xfrm>
                  <a:off x="2760"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Freeform 549"/>
                <p:cNvSpPr>
                  <a:spLocks/>
                </p:cNvSpPr>
                <p:nvPr/>
              </p:nvSpPr>
              <p:spPr bwMode="auto">
                <a:xfrm>
                  <a:off x="278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550"/>
                <p:cNvSpPr>
                  <a:spLocks/>
                </p:cNvSpPr>
                <p:nvPr/>
              </p:nvSpPr>
              <p:spPr bwMode="auto">
                <a:xfrm>
                  <a:off x="280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Freeform 551"/>
                <p:cNvSpPr>
                  <a:spLocks/>
                </p:cNvSpPr>
                <p:nvPr/>
              </p:nvSpPr>
              <p:spPr bwMode="auto">
                <a:xfrm>
                  <a:off x="282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552"/>
                <p:cNvSpPr>
                  <a:spLocks/>
                </p:cNvSpPr>
                <p:nvPr/>
              </p:nvSpPr>
              <p:spPr bwMode="auto">
                <a:xfrm>
                  <a:off x="285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553"/>
                <p:cNvSpPr>
                  <a:spLocks/>
                </p:cNvSpPr>
                <p:nvPr/>
              </p:nvSpPr>
              <p:spPr bwMode="auto">
                <a:xfrm>
                  <a:off x="2874"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554"/>
                <p:cNvSpPr>
                  <a:spLocks/>
                </p:cNvSpPr>
                <p:nvPr/>
              </p:nvSpPr>
              <p:spPr bwMode="auto">
                <a:xfrm>
                  <a:off x="289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Freeform 555"/>
                <p:cNvSpPr>
                  <a:spLocks/>
                </p:cNvSpPr>
                <p:nvPr/>
              </p:nvSpPr>
              <p:spPr bwMode="auto">
                <a:xfrm>
                  <a:off x="292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Freeform 556"/>
                <p:cNvSpPr>
                  <a:spLocks/>
                </p:cNvSpPr>
                <p:nvPr/>
              </p:nvSpPr>
              <p:spPr bwMode="auto">
                <a:xfrm>
                  <a:off x="294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Freeform 557"/>
                <p:cNvSpPr>
                  <a:spLocks/>
                </p:cNvSpPr>
                <p:nvPr/>
              </p:nvSpPr>
              <p:spPr bwMode="auto">
                <a:xfrm>
                  <a:off x="296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Freeform 558"/>
                <p:cNvSpPr>
                  <a:spLocks/>
                </p:cNvSpPr>
                <p:nvPr/>
              </p:nvSpPr>
              <p:spPr bwMode="auto">
                <a:xfrm>
                  <a:off x="298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Freeform 559"/>
                <p:cNvSpPr>
                  <a:spLocks/>
                </p:cNvSpPr>
                <p:nvPr/>
              </p:nvSpPr>
              <p:spPr bwMode="auto">
                <a:xfrm>
                  <a:off x="301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Freeform 560"/>
                <p:cNvSpPr>
                  <a:spLocks/>
                </p:cNvSpPr>
                <p:nvPr/>
              </p:nvSpPr>
              <p:spPr bwMode="auto">
                <a:xfrm>
                  <a:off x="303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Freeform 561"/>
                <p:cNvSpPr>
                  <a:spLocks/>
                </p:cNvSpPr>
                <p:nvPr/>
              </p:nvSpPr>
              <p:spPr bwMode="auto">
                <a:xfrm>
                  <a:off x="305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Freeform 562"/>
                <p:cNvSpPr>
                  <a:spLocks/>
                </p:cNvSpPr>
                <p:nvPr/>
              </p:nvSpPr>
              <p:spPr bwMode="auto">
                <a:xfrm>
                  <a:off x="3079"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Freeform 563"/>
                <p:cNvSpPr>
                  <a:spLocks/>
                </p:cNvSpPr>
                <p:nvPr/>
              </p:nvSpPr>
              <p:spPr bwMode="auto">
                <a:xfrm>
                  <a:off x="310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Freeform 564"/>
                <p:cNvSpPr>
                  <a:spLocks/>
                </p:cNvSpPr>
                <p:nvPr/>
              </p:nvSpPr>
              <p:spPr bwMode="auto">
                <a:xfrm>
                  <a:off x="312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Freeform 565"/>
                <p:cNvSpPr>
                  <a:spLocks/>
                </p:cNvSpPr>
                <p:nvPr/>
              </p:nvSpPr>
              <p:spPr bwMode="auto">
                <a:xfrm>
                  <a:off x="314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566"/>
                <p:cNvSpPr>
                  <a:spLocks/>
                </p:cNvSpPr>
                <p:nvPr/>
              </p:nvSpPr>
              <p:spPr bwMode="auto">
                <a:xfrm>
                  <a:off x="317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567"/>
                <p:cNvSpPr>
                  <a:spLocks/>
                </p:cNvSpPr>
                <p:nvPr/>
              </p:nvSpPr>
              <p:spPr bwMode="auto">
                <a:xfrm>
                  <a:off x="319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Freeform 568"/>
                <p:cNvSpPr>
                  <a:spLocks/>
                </p:cNvSpPr>
                <p:nvPr/>
              </p:nvSpPr>
              <p:spPr bwMode="auto">
                <a:xfrm>
                  <a:off x="321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Freeform 569"/>
                <p:cNvSpPr>
                  <a:spLocks/>
                </p:cNvSpPr>
                <p:nvPr/>
              </p:nvSpPr>
              <p:spPr bwMode="auto">
                <a:xfrm>
                  <a:off x="3239"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570"/>
                <p:cNvSpPr>
                  <a:spLocks/>
                </p:cNvSpPr>
                <p:nvPr/>
              </p:nvSpPr>
              <p:spPr bwMode="auto">
                <a:xfrm>
                  <a:off x="326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571"/>
                <p:cNvSpPr>
                  <a:spLocks/>
                </p:cNvSpPr>
                <p:nvPr/>
              </p:nvSpPr>
              <p:spPr bwMode="auto">
                <a:xfrm>
                  <a:off x="328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Freeform 572"/>
                <p:cNvSpPr>
                  <a:spLocks/>
                </p:cNvSpPr>
                <p:nvPr/>
              </p:nvSpPr>
              <p:spPr bwMode="auto">
                <a:xfrm>
                  <a:off x="3308"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Freeform 573"/>
                <p:cNvSpPr>
                  <a:spLocks/>
                </p:cNvSpPr>
                <p:nvPr/>
              </p:nvSpPr>
              <p:spPr bwMode="auto">
                <a:xfrm>
                  <a:off x="333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Freeform 574"/>
                <p:cNvSpPr>
                  <a:spLocks/>
                </p:cNvSpPr>
                <p:nvPr/>
              </p:nvSpPr>
              <p:spPr bwMode="auto">
                <a:xfrm>
                  <a:off x="335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Freeform 575"/>
                <p:cNvSpPr>
                  <a:spLocks/>
                </p:cNvSpPr>
                <p:nvPr/>
              </p:nvSpPr>
              <p:spPr bwMode="auto">
                <a:xfrm>
                  <a:off x="337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Freeform 576"/>
                <p:cNvSpPr>
                  <a:spLocks/>
                </p:cNvSpPr>
                <p:nvPr/>
              </p:nvSpPr>
              <p:spPr bwMode="auto">
                <a:xfrm>
                  <a:off x="3399" y="181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Freeform 577"/>
                <p:cNvSpPr>
                  <a:spLocks/>
                </p:cNvSpPr>
                <p:nvPr/>
              </p:nvSpPr>
              <p:spPr bwMode="auto">
                <a:xfrm>
                  <a:off x="3422"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Freeform 578"/>
                <p:cNvSpPr>
                  <a:spLocks/>
                </p:cNvSpPr>
                <p:nvPr/>
              </p:nvSpPr>
              <p:spPr bwMode="auto">
                <a:xfrm>
                  <a:off x="344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579"/>
                <p:cNvSpPr>
                  <a:spLocks/>
                </p:cNvSpPr>
                <p:nvPr/>
              </p:nvSpPr>
              <p:spPr bwMode="auto">
                <a:xfrm>
                  <a:off x="346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580"/>
                <p:cNvSpPr>
                  <a:spLocks/>
                </p:cNvSpPr>
                <p:nvPr/>
              </p:nvSpPr>
              <p:spPr bwMode="auto">
                <a:xfrm>
                  <a:off x="349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Freeform 581"/>
                <p:cNvSpPr>
                  <a:spLocks/>
                </p:cNvSpPr>
                <p:nvPr/>
              </p:nvSpPr>
              <p:spPr bwMode="auto">
                <a:xfrm>
                  <a:off x="351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582"/>
                <p:cNvSpPr>
                  <a:spLocks/>
                </p:cNvSpPr>
                <p:nvPr/>
              </p:nvSpPr>
              <p:spPr bwMode="auto">
                <a:xfrm>
                  <a:off x="353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Freeform 583"/>
                <p:cNvSpPr>
                  <a:spLocks/>
                </p:cNvSpPr>
                <p:nvPr/>
              </p:nvSpPr>
              <p:spPr bwMode="auto">
                <a:xfrm>
                  <a:off x="3559"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584"/>
                <p:cNvSpPr>
                  <a:spLocks/>
                </p:cNvSpPr>
                <p:nvPr/>
              </p:nvSpPr>
              <p:spPr bwMode="auto">
                <a:xfrm>
                  <a:off x="358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585"/>
                <p:cNvSpPr>
                  <a:spLocks/>
                </p:cNvSpPr>
                <p:nvPr/>
              </p:nvSpPr>
              <p:spPr bwMode="auto">
                <a:xfrm>
                  <a:off x="3605"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Freeform 586"/>
                <p:cNvSpPr>
                  <a:spLocks/>
                </p:cNvSpPr>
                <p:nvPr/>
              </p:nvSpPr>
              <p:spPr bwMode="auto">
                <a:xfrm>
                  <a:off x="362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Freeform 587"/>
                <p:cNvSpPr>
                  <a:spLocks/>
                </p:cNvSpPr>
                <p:nvPr/>
              </p:nvSpPr>
              <p:spPr bwMode="auto">
                <a:xfrm>
                  <a:off x="365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Freeform 588"/>
                <p:cNvSpPr>
                  <a:spLocks/>
                </p:cNvSpPr>
                <p:nvPr/>
              </p:nvSpPr>
              <p:spPr bwMode="auto">
                <a:xfrm>
                  <a:off x="367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Freeform 589"/>
                <p:cNvSpPr>
                  <a:spLocks/>
                </p:cNvSpPr>
                <p:nvPr/>
              </p:nvSpPr>
              <p:spPr bwMode="auto">
                <a:xfrm>
                  <a:off x="369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Freeform 590"/>
                <p:cNvSpPr>
                  <a:spLocks/>
                </p:cNvSpPr>
                <p:nvPr/>
              </p:nvSpPr>
              <p:spPr bwMode="auto">
                <a:xfrm>
                  <a:off x="3719"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Freeform 591"/>
                <p:cNvSpPr>
                  <a:spLocks/>
                </p:cNvSpPr>
                <p:nvPr/>
              </p:nvSpPr>
              <p:spPr bwMode="auto">
                <a:xfrm>
                  <a:off x="374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Freeform 592"/>
                <p:cNvSpPr>
                  <a:spLocks/>
                </p:cNvSpPr>
                <p:nvPr/>
              </p:nvSpPr>
              <p:spPr bwMode="auto">
                <a:xfrm>
                  <a:off x="376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593"/>
                <p:cNvSpPr>
                  <a:spLocks/>
                </p:cNvSpPr>
                <p:nvPr/>
              </p:nvSpPr>
              <p:spPr bwMode="auto">
                <a:xfrm>
                  <a:off x="3787"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Freeform 594"/>
                <p:cNvSpPr>
                  <a:spLocks/>
                </p:cNvSpPr>
                <p:nvPr/>
              </p:nvSpPr>
              <p:spPr bwMode="auto">
                <a:xfrm>
                  <a:off x="381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Freeform 595"/>
                <p:cNvSpPr>
                  <a:spLocks/>
                </p:cNvSpPr>
                <p:nvPr/>
              </p:nvSpPr>
              <p:spPr bwMode="auto">
                <a:xfrm>
                  <a:off x="383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Freeform 596"/>
                <p:cNvSpPr>
                  <a:spLocks/>
                </p:cNvSpPr>
                <p:nvPr/>
              </p:nvSpPr>
              <p:spPr bwMode="auto">
                <a:xfrm>
                  <a:off x="385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597"/>
                <p:cNvSpPr>
                  <a:spLocks/>
                </p:cNvSpPr>
                <p:nvPr/>
              </p:nvSpPr>
              <p:spPr bwMode="auto">
                <a:xfrm>
                  <a:off x="387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Freeform 598"/>
                <p:cNvSpPr>
                  <a:spLocks/>
                </p:cNvSpPr>
                <p:nvPr/>
              </p:nvSpPr>
              <p:spPr bwMode="auto">
                <a:xfrm>
                  <a:off x="390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Freeform 599"/>
                <p:cNvSpPr>
                  <a:spLocks/>
                </p:cNvSpPr>
                <p:nvPr/>
              </p:nvSpPr>
              <p:spPr bwMode="auto">
                <a:xfrm>
                  <a:off x="392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600"/>
                <p:cNvSpPr>
                  <a:spLocks/>
                </p:cNvSpPr>
                <p:nvPr/>
              </p:nvSpPr>
              <p:spPr bwMode="auto">
                <a:xfrm>
                  <a:off x="394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Freeform 601"/>
                <p:cNvSpPr>
                  <a:spLocks/>
                </p:cNvSpPr>
                <p:nvPr/>
              </p:nvSpPr>
              <p:spPr bwMode="auto">
                <a:xfrm>
                  <a:off x="397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602"/>
                <p:cNvSpPr>
                  <a:spLocks/>
                </p:cNvSpPr>
                <p:nvPr/>
              </p:nvSpPr>
              <p:spPr bwMode="auto">
                <a:xfrm>
                  <a:off x="399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Freeform 603"/>
                <p:cNvSpPr>
                  <a:spLocks/>
                </p:cNvSpPr>
                <p:nvPr/>
              </p:nvSpPr>
              <p:spPr bwMode="auto">
                <a:xfrm>
                  <a:off x="401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Freeform 604"/>
                <p:cNvSpPr>
                  <a:spLocks/>
                </p:cNvSpPr>
                <p:nvPr/>
              </p:nvSpPr>
              <p:spPr bwMode="auto">
                <a:xfrm>
                  <a:off x="403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605"/>
                <p:cNvSpPr>
                  <a:spLocks/>
                </p:cNvSpPr>
                <p:nvPr/>
              </p:nvSpPr>
              <p:spPr bwMode="auto">
                <a:xfrm>
                  <a:off x="406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Freeform 606"/>
                <p:cNvSpPr>
                  <a:spLocks/>
                </p:cNvSpPr>
                <p:nvPr/>
              </p:nvSpPr>
              <p:spPr bwMode="auto">
                <a:xfrm>
                  <a:off x="408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Freeform 608"/>
              <p:cNvSpPr>
                <a:spLocks/>
              </p:cNvSpPr>
              <p:nvPr/>
            </p:nvSpPr>
            <p:spPr bwMode="auto">
              <a:xfrm>
                <a:off x="4107"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09"/>
              <p:cNvSpPr>
                <a:spLocks/>
              </p:cNvSpPr>
              <p:nvPr/>
            </p:nvSpPr>
            <p:spPr bwMode="auto">
              <a:xfrm>
                <a:off x="413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10"/>
              <p:cNvSpPr>
                <a:spLocks/>
              </p:cNvSpPr>
              <p:nvPr/>
            </p:nvSpPr>
            <p:spPr bwMode="auto">
              <a:xfrm>
                <a:off x="4153"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11"/>
              <p:cNvSpPr>
                <a:spLocks/>
              </p:cNvSpPr>
              <p:nvPr/>
            </p:nvSpPr>
            <p:spPr bwMode="auto">
              <a:xfrm>
                <a:off x="417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612"/>
              <p:cNvSpPr>
                <a:spLocks/>
              </p:cNvSpPr>
              <p:nvPr/>
            </p:nvSpPr>
            <p:spPr bwMode="auto">
              <a:xfrm>
                <a:off x="419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613"/>
              <p:cNvSpPr>
                <a:spLocks/>
              </p:cNvSpPr>
              <p:nvPr/>
            </p:nvSpPr>
            <p:spPr bwMode="auto">
              <a:xfrm>
                <a:off x="422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14"/>
              <p:cNvSpPr>
                <a:spLocks/>
              </p:cNvSpPr>
              <p:nvPr/>
            </p:nvSpPr>
            <p:spPr bwMode="auto">
              <a:xfrm>
                <a:off x="424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615"/>
              <p:cNvSpPr>
                <a:spLocks/>
              </p:cNvSpPr>
              <p:nvPr/>
            </p:nvSpPr>
            <p:spPr bwMode="auto">
              <a:xfrm>
                <a:off x="426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616"/>
              <p:cNvSpPr>
                <a:spLocks/>
              </p:cNvSpPr>
              <p:nvPr/>
            </p:nvSpPr>
            <p:spPr bwMode="auto">
              <a:xfrm>
                <a:off x="4290" y="1818"/>
                <a:ext cx="2"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617"/>
              <p:cNvSpPr>
                <a:spLocks/>
              </p:cNvSpPr>
              <p:nvPr/>
            </p:nvSpPr>
            <p:spPr bwMode="auto">
              <a:xfrm>
                <a:off x="431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618"/>
              <p:cNvSpPr>
                <a:spLocks/>
              </p:cNvSpPr>
              <p:nvPr/>
            </p:nvSpPr>
            <p:spPr bwMode="auto">
              <a:xfrm>
                <a:off x="4336"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19"/>
              <p:cNvSpPr>
                <a:spLocks/>
              </p:cNvSpPr>
              <p:nvPr/>
            </p:nvSpPr>
            <p:spPr bwMode="auto">
              <a:xfrm>
                <a:off x="435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620"/>
              <p:cNvSpPr>
                <a:spLocks/>
              </p:cNvSpPr>
              <p:nvPr/>
            </p:nvSpPr>
            <p:spPr bwMode="auto">
              <a:xfrm>
                <a:off x="4380"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21"/>
              <p:cNvSpPr>
                <a:spLocks/>
              </p:cNvSpPr>
              <p:nvPr/>
            </p:nvSpPr>
            <p:spPr bwMode="auto">
              <a:xfrm>
                <a:off x="4404"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622"/>
              <p:cNvSpPr>
                <a:spLocks/>
              </p:cNvSpPr>
              <p:nvPr/>
            </p:nvSpPr>
            <p:spPr bwMode="auto">
              <a:xfrm>
                <a:off x="442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623"/>
              <p:cNvSpPr>
                <a:spLocks/>
              </p:cNvSpPr>
              <p:nvPr/>
            </p:nvSpPr>
            <p:spPr bwMode="auto">
              <a:xfrm>
                <a:off x="4449"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624"/>
              <p:cNvSpPr>
                <a:spLocks/>
              </p:cNvSpPr>
              <p:nvPr/>
            </p:nvSpPr>
            <p:spPr bwMode="auto">
              <a:xfrm>
                <a:off x="4472"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625"/>
              <p:cNvSpPr>
                <a:spLocks/>
              </p:cNvSpPr>
              <p:nvPr/>
            </p:nvSpPr>
            <p:spPr bwMode="auto">
              <a:xfrm>
                <a:off x="449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626"/>
              <p:cNvSpPr>
                <a:spLocks/>
              </p:cNvSpPr>
              <p:nvPr/>
            </p:nvSpPr>
            <p:spPr bwMode="auto">
              <a:xfrm>
                <a:off x="4518"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627"/>
              <p:cNvSpPr>
                <a:spLocks/>
              </p:cNvSpPr>
              <p:nvPr/>
            </p:nvSpPr>
            <p:spPr bwMode="auto">
              <a:xfrm>
                <a:off x="4541"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628"/>
              <p:cNvSpPr>
                <a:spLocks/>
              </p:cNvSpPr>
              <p:nvPr/>
            </p:nvSpPr>
            <p:spPr bwMode="auto">
              <a:xfrm>
                <a:off x="456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629"/>
              <p:cNvSpPr>
                <a:spLocks/>
              </p:cNvSpPr>
              <p:nvPr/>
            </p:nvSpPr>
            <p:spPr bwMode="auto">
              <a:xfrm>
                <a:off x="458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630"/>
              <p:cNvSpPr>
                <a:spLocks/>
              </p:cNvSpPr>
              <p:nvPr/>
            </p:nvSpPr>
            <p:spPr bwMode="auto">
              <a:xfrm>
                <a:off x="4609"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631"/>
              <p:cNvSpPr>
                <a:spLocks/>
              </p:cNvSpPr>
              <p:nvPr/>
            </p:nvSpPr>
            <p:spPr bwMode="auto">
              <a:xfrm>
                <a:off x="4632" y="1818"/>
                <a:ext cx="3"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632"/>
              <p:cNvSpPr>
                <a:spLocks/>
              </p:cNvSpPr>
              <p:nvPr/>
            </p:nvSpPr>
            <p:spPr bwMode="auto">
              <a:xfrm>
                <a:off x="4655"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33"/>
              <p:cNvSpPr>
                <a:spLocks/>
              </p:cNvSpPr>
              <p:nvPr/>
            </p:nvSpPr>
            <p:spPr bwMode="auto">
              <a:xfrm>
                <a:off x="4678"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34"/>
              <p:cNvSpPr>
                <a:spLocks/>
              </p:cNvSpPr>
              <p:nvPr/>
            </p:nvSpPr>
            <p:spPr bwMode="auto">
              <a:xfrm>
                <a:off x="4701" y="1818"/>
                <a:ext cx="2" cy="0"/>
              </a:xfrm>
              <a:custGeom>
                <a:avLst/>
                <a:gdLst>
                  <a:gd name="T0" fmla="*/ 0 w 3"/>
                  <a:gd name="T1" fmla="*/ 0 w 3"/>
                  <a:gd name="T2" fmla="*/ 3 w 3"/>
                </a:gdLst>
                <a:ahLst/>
                <a:cxnLst>
                  <a:cxn ang="0">
                    <a:pos x="T0" y="0"/>
                  </a:cxn>
                  <a:cxn ang="0">
                    <a:pos x="T1" y="0"/>
                  </a:cxn>
                  <a:cxn ang="0">
                    <a:pos x="T2" y="0"/>
                  </a:cxn>
                </a:cxnLst>
                <a:rect l="0" t="0" r="r" b="b"/>
                <a:pathLst>
                  <a:path w="3">
                    <a:moveTo>
                      <a:pt x="0" y="0"/>
                    </a:moveTo>
                    <a:lnTo>
                      <a:pt x="0" y="0"/>
                    </a:lnTo>
                    <a:lnTo>
                      <a:pt x="3"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35"/>
              <p:cNvSpPr>
                <a:spLocks/>
              </p:cNvSpPr>
              <p:nvPr/>
            </p:nvSpPr>
            <p:spPr bwMode="auto">
              <a:xfrm>
                <a:off x="4723"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36"/>
              <p:cNvSpPr>
                <a:spLocks/>
              </p:cNvSpPr>
              <p:nvPr/>
            </p:nvSpPr>
            <p:spPr bwMode="auto">
              <a:xfrm>
                <a:off x="4746" y="1818"/>
                <a:ext cx="3" cy="0"/>
              </a:xfrm>
              <a:custGeom>
                <a:avLst/>
                <a:gdLst>
                  <a:gd name="T0" fmla="*/ 0 w 4"/>
                  <a:gd name="T1" fmla="*/ 0 w 4"/>
                  <a:gd name="T2" fmla="*/ 4 w 4"/>
                </a:gdLst>
                <a:ahLst/>
                <a:cxnLst>
                  <a:cxn ang="0">
                    <a:pos x="T0" y="0"/>
                  </a:cxn>
                  <a:cxn ang="0">
                    <a:pos x="T1" y="0"/>
                  </a:cxn>
                  <a:cxn ang="0">
                    <a:pos x="T2" y="0"/>
                  </a:cxn>
                </a:cxnLst>
                <a:rect l="0" t="0" r="r" b="b"/>
                <a:pathLst>
                  <a:path w="4">
                    <a:moveTo>
                      <a:pt x="0" y="0"/>
                    </a:moveTo>
                    <a:lnTo>
                      <a:pt x="0" y="0"/>
                    </a:lnTo>
                    <a:lnTo>
                      <a:pt x="4" y="0"/>
                    </a:lnTo>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37"/>
              <p:cNvSpPr>
                <a:spLocks/>
              </p:cNvSpPr>
              <p:nvPr/>
            </p:nvSpPr>
            <p:spPr bwMode="auto">
              <a:xfrm>
                <a:off x="1207" y="2728"/>
                <a:ext cx="3558" cy="0"/>
              </a:xfrm>
              <a:custGeom>
                <a:avLst/>
                <a:gdLst>
                  <a:gd name="T0" fmla="*/ 0 w 4784"/>
                  <a:gd name="T1" fmla="*/ 0 w 4784"/>
                  <a:gd name="T2" fmla="*/ 4784 w 4784"/>
                </a:gdLst>
                <a:ahLst/>
                <a:cxnLst>
                  <a:cxn ang="0">
                    <a:pos x="T0" y="0"/>
                  </a:cxn>
                  <a:cxn ang="0">
                    <a:pos x="T1" y="0"/>
                  </a:cxn>
                  <a:cxn ang="0">
                    <a:pos x="T2" y="0"/>
                  </a:cxn>
                </a:cxnLst>
                <a:rect l="0" t="0" r="r" b="b"/>
                <a:pathLst>
                  <a:path w="4784">
                    <a:moveTo>
                      <a:pt x="0" y="0"/>
                    </a:moveTo>
                    <a:lnTo>
                      <a:pt x="0" y="0"/>
                    </a:lnTo>
                    <a:lnTo>
                      <a:pt x="4784" y="0"/>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38"/>
              <p:cNvSpPr>
                <a:spLocks/>
              </p:cNvSpPr>
              <p:nvPr/>
            </p:nvSpPr>
            <p:spPr bwMode="auto">
              <a:xfrm>
                <a:off x="1472" y="2582"/>
                <a:ext cx="827" cy="288"/>
              </a:xfrm>
              <a:custGeom>
                <a:avLst/>
                <a:gdLst>
                  <a:gd name="T0" fmla="*/ 1111 w 1111"/>
                  <a:gd name="T1" fmla="*/ 0 h 387"/>
                  <a:gd name="T2" fmla="*/ 1111 w 1111"/>
                  <a:gd name="T3" fmla="*/ 0 h 387"/>
                  <a:gd name="T4" fmla="*/ 0 w 1111"/>
                  <a:gd name="T5" fmla="*/ 0 h 387"/>
                  <a:gd name="T6" fmla="*/ 0 w 1111"/>
                  <a:gd name="T7" fmla="*/ 387 h 387"/>
                  <a:gd name="T8" fmla="*/ 1111 w 1111"/>
                  <a:gd name="T9" fmla="*/ 387 h 387"/>
                  <a:gd name="T10" fmla="*/ 1111 w 1111"/>
                  <a:gd name="T11" fmla="*/ 0 h 387"/>
                </a:gdLst>
                <a:ahLst/>
                <a:cxnLst>
                  <a:cxn ang="0">
                    <a:pos x="T0" y="T1"/>
                  </a:cxn>
                  <a:cxn ang="0">
                    <a:pos x="T2" y="T3"/>
                  </a:cxn>
                  <a:cxn ang="0">
                    <a:pos x="T4" y="T5"/>
                  </a:cxn>
                  <a:cxn ang="0">
                    <a:pos x="T6" y="T7"/>
                  </a:cxn>
                  <a:cxn ang="0">
                    <a:pos x="T8" y="T9"/>
                  </a:cxn>
                  <a:cxn ang="0">
                    <a:pos x="T10" y="T11"/>
                  </a:cxn>
                </a:cxnLst>
                <a:rect l="0" t="0" r="r" b="b"/>
                <a:pathLst>
                  <a:path w="1111" h="387">
                    <a:moveTo>
                      <a:pt x="1111" y="0"/>
                    </a:moveTo>
                    <a:lnTo>
                      <a:pt x="1111" y="0"/>
                    </a:lnTo>
                    <a:lnTo>
                      <a:pt x="0" y="0"/>
                    </a:lnTo>
                    <a:lnTo>
                      <a:pt x="0" y="387"/>
                    </a:lnTo>
                    <a:lnTo>
                      <a:pt x="1111" y="387"/>
                    </a:lnTo>
                    <a:lnTo>
                      <a:pt x="1111" y="0"/>
                    </a:lnTo>
                    <a:close/>
                  </a:path>
                </a:pathLst>
              </a:custGeom>
              <a:solidFill>
                <a:srgbClr val="8EA3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39"/>
              <p:cNvSpPr>
                <a:spLocks/>
              </p:cNvSpPr>
              <p:nvPr/>
            </p:nvSpPr>
            <p:spPr bwMode="auto">
              <a:xfrm>
                <a:off x="1472" y="2582"/>
                <a:ext cx="827" cy="288"/>
              </a:xfrm>
              <a:custGeom>
                <a:avLst/>
                <a:gdLst>
                  <a:gd name="T0" fmla="*/ 1111 w 1111"/>
                  <a:gd name="T1" fmla="*/ 0 h 387"/>
                  <a:gd name="T2" fmla="*/ 1111 w 1111"/>
                  <a:gd name="T3" fmla="*/ 0 h 387"/>
                  <a:gd name="T4" fmla="*/ 0 w 1111"/>
                  <a:gd name="T5" fmla="*/ 0 h 387"/>
                  <a:gd name="T6" fmla="*/ 0 w 1111"/>
                  <a:gd name="T7" fmla="*/ 387 h 387"/>
                  <a:gd name="T8" fmla="*/ 1111 w 1111"/>
                  <a:gd name="T9" fmla="*/ 387 h 387"/>
                  <a:gd name="T10" fmla="*/ 1111 w 1111"/>
                  <a:gd name="T11" fmla="*/ 0 h 387"/>
                </a:gdLst>
                <a:ahLst/>
                <a:cxnLst>
                  <a:cxn ang="0">
                    <a:pos x="T0" y="T1"/>
                  </a:cxn>
                  <a:cxn ang="0">
                    <a:pos x="T2" y="T3"/>
                  </a:cxn>
                  <a:cxn ang="0">
                    <a:pos x="T4" y="T5"/>
                  </a:cxn>
                  <a:cxn ang="0">
                    <a:pos x="T6" y="T7"/>
                  </a:cxn>
                  <a:cxn ang="0">
                    <a:pos x="T8" y="T9"/>
                  </a:cxn>
                  <a:cxn ang="0">
                    <a:pos x="T10" y="T11"/>
                  </a:cxn>
                </a:cxnLst>
                <a:rect l="0" t="0" r="r" b="b"/>
                <a:pathLst>
                  <a:path w="1111" h="387">
                    <a:moveTo>
                      <a:pt x="1111" y="0"/>
                    </a:moveTo>
                    <a:lnTo>
                      <a:pt x="1111" y="0"/>
                    </a:lnTo>
                    <a:lnTo>
                      <a:pt x="0" y="0"/>
                    </a:lnTo>
                    <a:lnTo>
                      <a:pt x="0" y="387"/>
                    </a:lnTo>
                    <a:lnTo>
                      <a:pt x="1111" y="387"/>
                    </a:lnTo>
                    <a:lnTo>
                      <a:pt x="1111" y="0"/>
                    </a:lnTo>
                    <a:close/>
                  </a:path>
                </a:pathLst>
              </a:custGeom>
              <a:noFill/>
              <a:ln w="12700" cap="rnd">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40"/>
              <p:cNvSpPr>
                <a:spLocks/>
              </p:cNvSpPr>
              <p:nvPr/>
            </p:nvSpPr>
            <p:spPr bwMode="auto">
              <a:xfrm>
                <a:off x="1472" y="2706"/>
                <a:ext cx="827" cy="0"/>
              </a:xfrm>
              <a:custGeom>
                <a:avLst/>
                <a:gdLst>
                  <a:gd name="T0" fmla="*/ 0 w 1112"/>
                  <a:gd name="T1" fmla="*/ 0 w 1112"/>
                  <a:gd name="T2" fmla="*/ 1112 w 1112"/>
                </a:gdLst>
                <a:ahLst/>
                <a:cxnLst>
                  <a:cxn ang="0">
                    <a:pos x="T0" y="0"/>
                  </a:cxn>
                  <a:cxn ang="0">
                    <a:pos x="T1" y="0"/>
                  </a:cxn>
                  <a:cxn ang="0">
                    <a:pos x="T2" y="0"/>
                  </a:cxn>
                </a:cxnLst>
                <a:rect l="0" t="0" r="r" b="b"/>
                <a:pathLst>
                  <a:path w="1112">
                    <a:moveTo>
                      <a:pt x="0" y="0"/>
                    </a:moveTo>
                    <a:lnTo>
                      <a:pt x="0" y="0"/>
                    </a:lnTo>
                    <a:lnTo>
                      <a:pt x="1112" y="0"/>
                    </a:lnTo>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641"/>
              <p:cNvSpPr>
                <a:spLocks/>
              </p:cNvSpPr>
              <p:nvPr/>
            </p:nvSpPr>
            <p:spPr bwMode="auto">
              <a:xfrm>
                <a:off x="1886" y="2871"/>
                <a:ext cx="0" cy="399"/>
              </a:xfrm>
              <a:custGeom>
                <a:avLst/>
                <a:gdLst>
                  <a:gd name="T0" fmla="*/ 0 h 537"/>
                  <a:gd name="T1" fmla="*/ 0 h 537"/>
                  <a:gd name="T2" fmla="*/ 537 h 537"/>
                </a:gdLst>
                <a:ahLst/>
                <a:cxnLst>
                  <a:cxn ang="0">
                    <a:pos x="0" y="T0"/>
                  </a:cxn>
                  <a:cxn ang="0">
                    <a:pos x="0" y="T1"/>
                  </a:cxn>
                  <a:cxn ang="0">
                    <a:pos x="0" y="T2"/>
                  </a:cxn>
                </a:cxnLst>
                <a:rect l="0" t="0" r="r" b="b"/>
                <a:pathLst>
                  <a:path h="537">
                    <a:moveTo>
                      <a:pt x="0" y="0"/>
                    </a:moveTo>
                    <a:lnTo>
                      <a:pt x="0" y="0"/>
                    </a:lnTo>
                    <a:lnTo>
                      <a:pt x="0" y="537"/>
                    </a:lnTo>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642"/>
              <p:cNvSpPr>
                <a:spLocks/>
              </p:cNvSpPr>
              <p:nvPr/>
            </p:nvSpPr>
            <p:spPr bwMode="auto">
              <a:xfrm>
                <a:off x="1886" y="2188"/>
                <a:ext cx="0" cy="394"/>
              </a:xfrm>
              <a:custGeom>
                <a:avLst/>
                <a:gdLst>
                  <a:gd name="T0" fmla="*/ 530 h 530"/>
                  <a:gd name="T1" fmla="*/ 530 h 530"/>
                  <a:gd name="T2" fmla="*/ 0 h 530"/>
                </a:gdLst>
                <a:ahLst/>
                <a:cxnLst>
                  <a:cxn ang="0">
                    <a:pos x="0" y="T0"/>
                  </a:cxn>
                  <a:cxn ang="0">
                    <a:pos x="0" y="T1"/>
                  </a:cxn>
                  <a:cxn ang="0">
                    <a:pos x="0" y="T2"/>
                  </a:cxn>
                </a:cxnLst>
                <a:rect l="0" t="0" r="r" b="b"/>
                <a:pathLst>
                  <a:path h="530">
                    <a:moveTo>
                      <a:pt x="0" y="530"/>
                    </a:moveTo>
                    <a:lnTo>
                      <a:pt x="0" y="530"/>
                    </a:lnTo>
                    <a:lnTo>
                      <a:pt x="0" y="0"/>
                    </a:lnTo>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43"/>
              <p:cNvSpPr>
                <a:spLocks/>
              </p:cNvSpPr>
              <p:nvPr/>
            </p:nvSpPr>
            <p:spPr bwMode="auto">
              <a:xfrm>
                <a:off x="1609" y="3270"/>
                <a:ext cx="554" cy="0"/>
              </a:xfrm>
              <a:custGeom>
                <a:avLst/>
                <a:gdLst>
                  <a:gd name="T0" fmla="*/ 0 w 745"/>
                  <a:gd name="T1" fmla="*/ 0 w 745"/>
                  <a:gd name="T2" fmla="*/ 745 w 745"/>
                </a:gdLst>
                <a:ahLst/>
                <a:cxnLst>
                  <a:cxn ang="0">
                    <a:pos x="T0" y="0"/>
                  </a:cxn>
                  <a:cxn ang="0">
                    <a:pos x="T1" y="0"/>
                  </a:cxn>
                  <a:cxn ang="0">
                    <a:pos x="T2" y="0"/>
                  </a:cxn>
                </a:cxnLst>
                <a:rect l="0" t="0" r="r" b="b"/>
                <a:pathLst>
                  <a:path w="745">
                    <a:moveTo>
                      <a:pt x="0" y="0"/>
                    </a:moveTo>
                    <a:lnTo>
                      <a:pt x="0" y="0"/>
                    </a:lnTo>
                    <a:lnTo>
                      <a:pt x="745" y="0"/>
                    </a:lnTo>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44"/>
              <p:cNvSpPr>
                <a:spLocks/>
              </p:cNvSpPr>
              <p:nvPr/>
            </p:nvSpPr>
            <p:spPr bwMode="auto">
              <a:xfrm>
                <a:off x="1609" y="2188"/>
                <a:ext cx="554" cy="0"/>
              </a:xfrm>
              <a:custGeom>
                <a:avLst/>
                <a:gdLst>
                  <a:gd name="T0" fmla="*/ 0 w 745"/>
                  <a:gd name="T1" fmla="*/ 0 w 745"/>
                  <a:gd name="T2" fmla="*/ 745 w 745"/>
                </a:gdLst>
                <a:ahLst/>
                <a:cxnLst>
                  <a:cxn ang="0">
                    <a:pos x="T0" y="0"/>
                  </a:cxn>
                  <a:cxn ang="0">
                    <a:pos x="T1" y="0"/>
                  </a:cxn>
                  <a:cxn ang="0">
                    <a:pos x="T2" y="0"/>
                  </a:cxn>
                </a:cxnLst>
                <a:rect l="0" t="0" r="r" b="b"/>
                <a:pathLst>
                  <a:path w="745">
                    <a:moveTo>
                      <a:pt x="0" y="0"/>
                    </a:moveTo>
                    <a:lnTo>
                      <a:pt x="0" y="0"/>
                    </a:lnTo>
                    <a:lnTo>
                      <a:pt x="745" y="0"/>
                    </a:lnTo>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645"/>
              <p:cNvSpPr>
                <a:spLocks/>
              </p:cNvSpPr>
              <p:nvPr/>
            </p:nvSpPr>
            <p:spPr bwMode="auto">
              <a:xfrm>
                <a:off x="2572" y="2379"/>
                <a:ext cx="827" cy="257"/>
              </a:xfrm>
              <a:custGeom>
                <a:avLst/>
                <a:gdLst>
                  <a:gd name="T0" fmla="*/ 1111 w 1111"/>
                  <a:gd name="T1" fmla="*/ 0 h 345"/>
                  <a:gd name="T2" fmla="*/ 1111 w 1111"/>
                  <a:gd name="T3" fmla="*/ 0 h 345"/>
                  <a:gd name="T4" fmla="*/ 0 w 1111"/>
                  <a:gd name="T5" fmla="*/ 0 h 345"/>
                  <a:gd name="T6" fmla="*/ 0 w 1111"/>
                  <a:gd name="T7" fmla="*/ 345 h 345"/>
                  <a:gd name="T8" fmla="*/ 1111 w 1111"/>
                  <a:gd name="T9" fmla="*/ 345 h 345"/>
                  <a:gd name="T10" fmla="*/ 1111 w 1111"/>
                  <a:gd name="T11" fmla="*/ 0 h 345"/>
                </a:gdLst>
                <a:ahLst/>
                <a:cxnLst>
                  <a:cxn ang="0">
                    <a:pos x="T0" y="T1"/>
                  </a:cxn>
                  <a:cxn ang="0">
                    <a:pos x="T2" y="T3"/>
                  </a:cxn>
                  <a:cxn ang="0">
                    <a:pos x="T4" y="T5"/>
                  </a:cxn>
                  <a:cxn ang="0">
                    <a:pos x="T6" y="T7"/>
                  </a:cxn>
                  <a:cxn ang="0">
                    <a:pos x="T8" y="T9"/>
                  </a:cxn>
                  <a:cxn ang="0">
                    <a:pos x="T10" y="T11"/>
                  </a:cxn>
                </a:cxnLst>
                <a:rect l="0" t="0" r="r" b="b"/>
                <a:pathLst>
                  <a:path w="1111" h="345">
                    <a:moveTo>
                      <a:pt x="1111" y="0"/>
                    </a:moveTo>
                    <a:lnTo>
                      <a:pt x="1111" y="0"/>
                    </a:lnTo>
                    <a:lnTo>
                      <a:pt x="0" y="0"/>
                    </a:lnTo>
                    <a:lnTo>
                      <a:pt x="0" y="345"/>
                    </a:lnTo>
                    <a:lnTo>
                      <a:pt x="1111" y="345"/>
                    </a:lnTo>
                    <a:lnTo>
                      <a:pt x="1111"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646"/>
              <p:cNvSpPr>
                <a:spLocks/>
              </p:cNvSpPr>
              <p:nvPr/>
            </p:nvSpPr>
            <p:spPr bwMode="auto">
              <a:xfrm>
                <a:off x="2572" y="2379"/>
                <a:ext cx="827" cy="257"/>
              </a:xfrm>
              <a:custGeom>
                <a:avLst/>
                <a:gdLst>
                  <a:gd name="T0" fmla="*/ 1111 w 1111"/>
                  <a:gd name="T1" fmla="*/ 0 h 345"/>
                  <a:gd name="T2" fmla="*/ 1111 w 1111"/>
                  <a:gd name="T3" fmla="*/ 0 h 345"/>
                  <a:gd name="T4" fmla="*/ 0 w 1111"/>
                  <a:gd name="T5" fmla="*/ 0 h 345"/>
                  <a:gd name="T6" fmla="*/ 0 w 1111"/>
                  <a:gd name="T7" fmla="*/ 345 h 345"/>
                  <a:gd name="T8" fmla="*/ 1111 w 1111"/>
                  <a:gd name="T9" fmla="*/ 345 h 345"/>
                  <a:gd name="T10" fmla="*/ 1111 w 1111"/>
                  <a:gd name="T11" fmla="*/ 0 h 345"/>
                </a:gdLst>
                <a:ahLst/>
                <a:cxnLst>
                  <a:cxn ang="0">
                    <a:pos x="T0" y="T1"/>
                  </a:cxn>
                  <a:cxn ang="0">
                    <a:pos x="T2" y="T3"/>
                  </a:cxn>
                  <a:cxn ang="0">
                    <a:pos x="T4" y="T5"/>
                  </a:cxn>
                  <a:cxn ang="0">
                    <a:pos x="T6" y="T7"/>
                  </a:cxn>
                  <a:cxn ang="0">
                    <a:pos x="T8" y="T9"/>
                  </a:cxn>
                  <a:cxn ang="0">
                    <a:pos x="T10" y="T11"/>
                  </a:cxn>
                </a:cxnLst>
                <a:rect l="0" t="0" r="r" b="b"/>
                <a:pathLst>
                  <a:path w="1111" h="345">
                    <a:moveTo>
                      <a:pt x="1111" y="0"/>
                    </a:moveTo>
                    <a:lnTo>
                      <a:pt x="1111" y="0"/>
                    </a:lnTo>
                    <a:lnTo>
                      <a:pt x="0" y="0"/>
                    </a:lnTo>
                    <a:lnTo>
                      <a:pt x="0" y="345"/>
                    </a:lnTo>
                    <a:lnTo>
                      <a:pt x="1111" y="345"/>
                    </a:lnTo>
                    <a:lnTo>
                      <a:pt x="1111" y="0"/>
                    </a:lnTo>
                    <a:close/>
                  </a:path>
                </a:pathLst>
              </a:custGeom>
              <a:noFill/>
              <a:ln w="12700" cap="rnd">
                <a:solidFill>
                  <a:srgbClr val="9035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647"/>
              <p:cNvSpPr>
                <a:spLocks/>
              </p:cNvSpPr>
              <p:nvPr/>
            </p:nvSpPr>
            <p:spPr bwMode="auto">
              <a:xfrm>
                <a:off x="2572" y="2473"/>
                <a:ext cx="827" cy="0"/>
              </a:xfrm>
              <a:custGeom>
                <a:avLst/>
                <a:gdLst>
                  <a:gd name="T0" fmla="*/ 0 w 1112"/>
                  <a:gd name="T1" fmla="*/ 0 w 1112"/>
                  <a:gd name="T2" fmla="*/ 1112 w 1112"/>
                </a:gdLst>
                <a:ahLst/>
                <a:cxnLst>
                  <a:cxn ang="0">
                    <a:pos x="T0" y="0"/>
                  </a:cxn>
                  <a:cxn ang="0">
                    <a:pos x="T1" y="0"/>
                  </a:cxn>
                  <a:cxn ang="0">
                    <a:pos x="T2" y="0"/>
                  </a:cxn>
                </a:cxnLst>
                <a:rect l="0" t="0" r="r" b="b"/>
                <a:pathLst>
                  <a:path w="1112">
                    <a:moveTo>
                      <a:pt x="0" y="0"/>
                    </a:moveTo>
                    <a:lnTo>
                      <a:pt x="0" y="0"/>
                    </a:lnTo>
                    <a:lnTo>
                      <a:pt x="1112" y="0"/>
                    </a:lnTo>
                  </a:path>
                </a:pathLst>
              </a:custGeom>
              <a:noFill/>
              <a:ln w="12700" cap="rnd">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648"/>
              <p:cNvSpPr>
                <a:spLocks/>
              </p:cNvSpPr>
              <p:nvPr/>
            </p:nvSpPr>
            <p:spPr bwMode="auto">
              <a:xfrm>
                <a:off x="2986" y="2637"/>
                <a:ext cx="0" cy="294"/>
              </a:xfrm>
              <a:custGeom>
                <a:avLst/>
                <a:gdLst>
                  <a:gd name="T0" fmla="*/ 0 h 396"/>
                  <a:gd name="T1" fmla="*/ 0 h 396"/>
                  <a:gd name="T2" fmla="*/ 396 h 396"/>
                </a:gdLst>
                <a:ahLst/>
                <a:cxnLst>
                  <a:cxn ang="0">
                    <a:pos x="0" y="T0"/>
                  </a:cxn>
                  <a:cxn ang="0">
                    <a:pos x="0" y="T1"/>
                  </a:cxn>
                  <a:cxn ang="0">
                    <a:pos x="0" y="T2"/>
                  </a:cxn>
                </a:cxnLst>
                <a:rect l="0" t="0" r="r" b="b"/>
                <a:pathLst>
                  <a:path h="396">
                    <a:moveTo>
                      <a:pt x="0" y="0"/>
                    </a:moveTo>
                    <a:lnTo>
                      <a:pt x="0" y="0"/>
                    </a:lnTo>
                    <a:lnTo>
                      <a:pt x="0" y="396"/>
                    </a:lnTo>
                  </a:path>
                </a:pathLst>
              </a:custGeom>
              <a:noFill/>
              <a:ln w="1270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649"/>
              <p:cNvSpPr>
                <a:spLocks/>
              </p:cNvSpPr>
              <p:nvPr/>
            </p:nvSpPr>
            <p:spPr bwMode="auto">
              <a:xfrm>
                <a:off x="2986" y="2006"/>
                <a:ext cx="0" cy="373"/>
              </a:xfrm>
              <a:custGeom>
                <a:avLst/>
                <a:gdLst>
                  <a:gd name="T0" fmla="*/ 502 h 502"/>
                  <a:gd name="T1" fmla="*/ 502 h 502"/>
                  <a:gd name="T2" fmla="*/ 0 h 502"/>
                </a:gdLst>
                <a:ahLst/>
                <a:cxnLst>
                  <a:cxn ang="0">
                    <a:pos x="0" y="T0"/>
                  </a:cxn>
                  <a:cxn ang="0">
                    <a:pos x="0" y="T1"/>
                  </a:cxn>
                  <a:cxn ang="0">
                    <a:pos x="0" y="T2"/>
                  </a:cxn>
                </a:cxnLst>
                <a:rect l="0" t="0" r="r" b="b"/>
                <a:pathLst>
                  <a:path h="502">
                    <a:moveTo>
                      <a:pt x="0" y="502"/>
                    </a:moveTo>
                    <a:lnTo>
                      <a:pt x="0" y="502"/>
                    </a:lnTo>
                    <a:lnTo>
                      <a:pt x="0" y="0"/>
                    </a:lnTo>
                  </a:path>
                </a:pathLst>
              </a:custGeom>
              <a:noFill/>
              <a:ln w="1270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650"/>
              <p:cNvSpPr>
                <a:spLocks/>
              </p:cNvSpPr>
              <p:nvPr/>
            </p:nvSpPr>
            <p:spPr bwMode="auto">
              <a:xfrm>
                <a:off x="2708" y="2931"/>
                <a:ext cx="555" cy="0"/>
              </a:xfrm>
              <a:custGeom>
                <a:avLst/>
                <a:gdLst>
                  <a:gd name="T0" fmla="*/ 0 w 746"/>
                  <a:gd name="T1" fmla="*/ 0 w 746"/>
                  <a:gd name="T2" fmla="*/ 746 w 746"/>
                </a:gdLst>
                <a:ahLst/>
                <a:cxnLst>
                  <a:cxn ang="0">
                    <a:pos x="T0" y="0"/>
                  </a:cxn>
                  <a:cxn ang="0">
                    <a:pos x="T1" y="0"/>
                  </a:cxn>
                  <a:cxn ang="0">
                    <a:pos x="T2" y="0"/>
                  </a:cxn>
                </a:cxnLst>
                <a:rect l="0" t="0" r="r" b="b"/>
                <a:pathLst>
                  <a:path w="746">
                    <a:moveTo>
                      <a:pt x="0" y="0"/>
                    </a:moveTo>
                    <a:lnTo>
                      <a:pt x="0" y="0"/>
                    </a:lnTo>
                    <a:lnTo>
                      <a:pt x="746" y="0"/>
                    </a:lnTo>
                  </a:path>
                </a:pathLst>
              </a:custGeom>
              <a:noFill/>
              <a:ln w="1270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651"/>
              <p:cNvSpPr>
                <a:spLocks/>
              </p:cNvSpPr>
              <p:nvPr/>
            </p:nvSpPr>
            <p:spPr bwMode="auto">
              <a:xfrm>
                <a:off x="2708" y="2006"/>
                <a:ext cx="555" cy="0"/>
              </a:xfrm>
              <a:custGeom>
                <a:avLst/>
                <a:gdLst>
                  <a:gd name="T0" fmla="*/ 0 w 746"/>
                  <a:gd name="T1" fmla="*/ 0 w 746"/>
                  <a:gd name="T2" fmla="*/ 746 w 746"/>
                </a:gdLst>
                <a:ahLst/>
                <a:cxnLst>
                  <a:cxn ang="0">
                    <a:pos x="T0" y="0"/>
                  </a:cxn>
                  <a:cxn ang="0">
                    <a:pos x="T1" y="0"/>
                  </a:cxn>
                  <a:cxn ang="0">
                    <a:pos x="T2" y="0"/>
                  </a:cxn>
                </a:cxnLst>
                <a:rect l="0" t="0" r="r" b="b"/>
                <a:pathLst>
                  <a:path w="746">
                    <a:moveTo>
                      <a:pt x="0" y="0"/>
                    </a:moveTo>
                    <a:lnTo>
                      <a:pt x="0" y="0"/>
                    </a:lnTo>
                    <a:lnTo>
                      <a:pt x="746" y="0"/>
                    </a:lnTo>
                  </a:path>
                </a:pathLst>
              </a:custGeom>
              <a:noFill/>
              <a:ln w="1270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652"/>
              <p:cNvSpPr>
                <a:spLocks/>
              </p:cNvSpPr>
              <p:nvPr/>
            </p:nvSpPr>
            <p:spPr bwMode="auto">
              <a:xfrm>
                <a:off x="3672" y="2407"/>
                <a:ext cx="827" cy="400"/>
              </a:xfrm>
              <a:custGeom>
                <a:avLst/>
                <a:gdLst>
                  <a:gd name="T0" fmla="*/ 1112 w 1112"/>
                  <a:gd name="T1" fmla="*/ 0 h 565"/>
                  <a:gd name="T2" fmla="*/ 1112 w 1112"/>
                  <a:gd name="T3" fmla="*/ 0 h 565"/>
                  <a:gd name="T4" fmla="*/ 0 w 1112"/>
                  <a:gd name="T5" fmla="*/ 0 h 565"/>
                  <a:gd name="T6" fmla="*/ 0 w 1112"/>
                  <a:gd name="T7" fmla="*/ 565 h 565"/>
                  <a:gd name="T8" fmla="*/ 1112 w 1112"/>
                  <a:gd name="T9" fmla="*/ 565 h 565"/>
                  <a:gd name="T10" fmla="*/ 1112 w 1112"/>
                  <a:gd name="T11" fmla="*/ 0 h 565"/>
                </a:gdLst>
                <a:ahLst/>
                <a:cxnLst>
                  <a:cxn ang="0">
                    <a:pos x="T0" y="T1"/>
                  </a:cxn>
                  <a:cxn ang="0">
                    <a:pos x="T2" y="T3"/>
                  </a:cxn>
                  <a:cxn ang="0">
                    <a:pos x="T4" y="T5"/>
                  </a:cxn>
                  <a:cxn ang="0">
                    <a:pos x="T6" y="T7"/>
                  </a:cxn>
                  <a:cxn ang="0">
                    <a:pos x="T8" y="T9"/>
                  </a:cxn>
                  <a:cxn ang="0">
                    <a:pos x="T10" y="T11"/>
                  </a:cxn>
                </a:cxnLst>
                <a:rect l="0" t="0" r="r" b="b"/>
                <a:pathLst>
                  <a:path w="1112" h="565">
                    <a:moveTo>
                      <a:pt x="1112" y="0"/>
                    </a:moveTo>
                    <a:lnTo>
                      <a:pt x="1112" y="0"/>
                    </a:lnTo>
                    <a:lnTo>
                      <a:pt x="0" y="0"/>
                    </a:lnTo>
                    <a:lnTo>
                      <a:pt x="0" y="565"/>
                    </a:lnTo>
                    <a:lnTo>
                      <a:pt x="1112" y="565"/>
                    </a:lnTo>
                    <a:lnTo>
                      <a:pt x="1112" y="0"/>
                    </a:lnTo>
                    <a:close/>
                  </a:path>
                </a:pathLst>
              </a:custGeom>
              <a:solidFill>
                <a:schemeClr val="accent2"/>
              </a:solidFill>
              <a:ln w="0">
                <a:solidFill>
                  <a:schemeClr val="accent2">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54"/>
              <p:cNvSpPr>
                <a:spLocks/>
              </p:cNvSpPr>
              <p:nvPr/>
            </p:nvSpPr>
            <p:spPr bwMode="auto">
              <a:xfrm>
                <a:off x="3672" y="2606"/>
                <a:ext cx="827" cy="0"/>
              </a:xfrm>
              <a:custGeom>
                <a:avLst/>
                <a:gdLst>
                  <a:gd name="T0" fmla="*/ 0 w 1112"/>
                  <a:gd name="T1" fmla="*/ 0 w 1112"/>
                  <a:gd name="T2" fmla="*/ 1112 w 1112"/>
                </a:gdLst>
                <a:ahLst/>
                <a:cxnLst>
                  <a:cxn ang="0">
                    <a:pos x="T0" y="0"/>
                  </a:cxn>
                  <a:cxn ang="0">
                    <a:pos x="T1" y="0"/>
                  </a:cxn>
                  <a:cxn ang="0">
                    <a:pos x="T2" y="0"/>
                  </a:cxn>
                </a:cxnLst>
                <a:rect l="0" t="0" r="r" b="b"/>
                <a:pathLst>
                  <a:path w="1112">
                    <a:moveTo>
                      <a:pt x="0" y="0"/>
                    </a:moveTo>
                    <a:lnTo>
                      <a:pt x="0" y="0"/>
                    </a:lnTo>
                    <a:lnTo>
                      <a:pt x="1112" y="0"/>
                    </a:lnTo>
                  </a:path>
                </a:pathLst>
              </a:custGeom>
              <a:noFill/>
              <a:ln w="12700" cap="rnd">
                <a:solidFill>
                  <a:schemeClr val="accent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655"/>
              <p:cNvSpPr>
                <a:spLocks/>
              </p:cNvSpPr>
              <p:nvPr/>
            </p:nvSpPr>
            <p:spPr bwMode="auto">
              <a:xfrm>
                <a:off x="4086" y="2823"/>
                <a:ext cx="0" cy="627"/>
              </a:xfrm>
              <a:custGeom>
                <a:avLst/>
                <a:gdLst>
                  <a:gd name="T0" fmla="*/ 0 h 844"/>
                  <a:gd name="T1" fmla="*/ 0 h 844"/>
                  <a:gd name="T2" fmla="*/ 844 h 844"/>
                </a:gdLst>
                <a:ahLst/>
                <a:cxnLst>
                  <a:cxn ang="0">
                    <a:pos x="0" y="T0"/>
                  </a:cxn>
                  <a:cxn ang="0">
                    <a:pos x="0" y="T1"/>
                  </a:cxn>
                  <a:cxn ang="0">
                    <a:pos x="0" y="T2"/>
                  </a:cxn>
                </a:cxnLst>
                <a:rect l="0" t="0" r="r" b="b"/>
                <a:pathLst>
                  <a:path h="844">
                    <a:moveTo>
                      <a:pt x="0" y="0"/>
                    </a:moveTo>
                    <a:lnTo>
                      <a:pt x="0" y="0"/>
                    </a:lnTo>
                    <a:lnTo>
                      <a:pt x="0" y="844"/>
                    </a:lnTo>
                  </a:path>
                </a:pathLst>
              </a:custGeom>
              <a:noFill/>
              <a:ln w="12700" cap="rnd">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56"/>
              <p:cNvSpPr>
                <a:spLocks/>
              </p:cNvSpPr>
              <p:nvPr/>
            </p:nvSpPr>
            <p:spPr bwMode="auto">
              <a:xfrm>
                <a:off x="4086" y="2103"/>
                <a:ext cx="0" cy="304"/>
              </a:xfrm>
              <a:custGeom>
                <a:avLst/>
                <a:gdLst>
                  <a:gd name="T0" fmla="*/ 408 h 408"/>
                  <a:gd name="T1" fmla="*/ 408 h 408"/>
                  <a:gd name="T2" fmla="*/ 0 h 408"/>
                </a:gdLst>
                <a:ahLst/>
                <a:cxnLst>
                  <a:cxn ang="0">
                    <a:pos x="0" y="T0"/>
                  </a:cxn>
                  <a:cxn ang="0">
                    <a:pos x="0" y="T1"/>
                  </a:cxn>
                  <a:cxn ang="0">
                    <a:pos x="0" y="T2"/>
                  </a:cxn>
                </a:cxnLst>
                <a:rect l="0" t="0" r="r" b="b"/>
                <a:pathLst>
                  <a:path h="408">
                    <a:moveTo>
                      <a:pt x="0" y="408"/>
                    </a:moveTo>
                    <a:lnTo>
                      <a:pt x="0" y="408"/>
                    </a:lnTo>
                    <a:lnTo>
                      <a:pt x="0" y="0"/>
                    </a:lnTo>
                  </a:path>
                </a:pathLst>
              </a:custGeom>
              <a:noFill/>
              <a:ln w="12700" cap="rnd">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57"/>
              <p:cNvSpPr>
                <a:spLocks/>
              </p:cNvSpPr>
              <p:nvPr/>
            </p:nvSpPr>
            <p:spPr bwMode="auto">
              <a:xfrm>
                <a:off x="3809" y="3450"/>
                <a:ext cx="554" cy="0"/>
              </a:xfrm>
              <a:custGeom>
                <a:avLst/>
                <a:gdLst>
                  <a:gd name="T0" fmla="*/ 0 w 745"/>
                  <a:gd name="T1" fmla="*/ 0 w 745"/>
                  <a:gd name="T2" fmla="*/ 745 w 745"/>
                </a:gdLst>
                <a:ahLst/>
                <a:cxnLst>
                  <a:cxn ang="0">
                    <a:pos x="T0" y="0"/>
                  </a:cxn>
                  <a:cxn ang="0">
                    <a:pos x="T1" y="0"/>
                  </a:cxn>
                  <a:cxn ang="0">
                    <a:pos x="T2" y="0"/>
                  </a:cxn>
                </a:cxnLst>
                <a:rect l="0" t="0" r="r" b="b"/>
                <a:pathLst>
                  <a:path w="745">
                    <a:moveTo>
                      <a:pt x="0" y="0"/>
                    </a:moveTo>
                    <a:lnTo>
                      <a:pt x="0" y="0"/>
                    </a:lnTo>
                    <a:lnTo>
                      <a:pt x="745" y="0"/>
                    </a:lnTo>
                  </a:path>
                </a:pathLst>
              </a:custGeom>
              <a:noFill/>
              <a:ln w="12700" cap="rnd">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58"/>
              <p:cNvSpPr>
                <a:spLocks/>
              </p:cNvSpPr>
              <p:nvPr/>
            </p:nvSpPr>
            <p:spPr bwMode="auto">
              <a:xfrm>
                <a:off x="3809" y="2103"/>
                <a:ext cx="554" cy="0"/>
              </a:xfrm>
              <a:custGeom>
                <a:avLst/>
                <a:gdLst>
                  <a:gd name="T0" fmla="*/ 0 w 745"/>
                  <a:gd name="T1" fmla="*/ 0 w 745"/>
                  <a:gd name="T2" fmla="*/ 745 w 745"/>
                </a:gdLst>
                <a:ahLst/>
                <a:cxnLst>
                  <a:cxn ang="0">
                    <a:pos x="T0" y="0"/>
                  </a:cxn>
                  <a:cxn ang="0">
                    <a:pos x="T1" y="0"/>
                  </a:cxn>
                  <a:cxn ang="0">
                    <a:pos x="T2" y="0"/>
                  </a:cxn>
                </a:cxnLst>
                <a:rect l="0" t="0" r="r" b="b"/>
                <a:pathLst>
                  <a:path w="745">
                    <a:moveTo>
                      <a:pt x="0" y="0"/>
                    </a:moveTo>
                    <a:lnTo>
                      <a:pt x="0" y="0"/>
                    </a:lnTo>
                    <a:lnTo>
                      <a:pt x="745" y="0"/>
                    </a:lnTo>
                  </a:path>
                </a:pathLst>
              </a:custGeom>
              <a:noFill/>
              <a:ln w="12700" cap="rnd">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59"/>
              <p:cNvSpPr>
                <a:spLocks/>
              </p:cNvSpPr>
              <p:nvPr/>
            </p:nvSpPr>
            <p:spPr bwMode="auto">
              <a:xfrm>
                <a:off x="1863" y="3464"/>
                <a:ext cx="44" cy="43"/>
              </a:xfrm>
              <a:custGeom>
                <a:avLst/>
                <a:gdLst>
                  <a:gd name="T0" fmla="*/ 59 w 59"/>
                  <a:gd name="T1" fmla="*/ 29 h 59"/>
                  <a:gd name="T2" fmla="*/ 59 w 59"/>
                  <a:gd name="T3" fmla="*/ 29 h 59"/>
                  <a:gd name="T4" fmla="*/ 29 w 59"/>
                  <a:gd name="T5" fmla="*/ 0 h 59"/>
                  <a:gd name="T6" fmla="*/ 0 w 59"/>
                  <a:gd name="T7" fmla="*/ 29 h 59"/>
                  <a:gd name="T8" fmla="*/ 29 w 59"/>
                  <a:gd name="T9" fmla="*/ 59 h 59"/>
                  <a:gd name="T10" fmla="*/ 59 w 59"/>
                  <a:gd name="T11" fmla="*/ 29 h 59"/>
                  <a:gd name="T12" fmla="*/ 59 w 59"/>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9" h="59">
                    <a:moveTo>
                      <a:pt x="59" y="29"/>
                    </a:moveTo>
                    <a:lnTo>
                      <a:pt x="59" y="29"/>
                    </a:lnTo>
                    <a:cubicBezTo>
                      <a:pt x="59" y="13"/>
                      <a:pt x="45" y="0"/>
                      <a:pt x="29" y="0"/>
                    </a:cubicBezTo>
                    <a:cubicBezTo>
                      <a:pt x="13" y="0"/>
                      <a:pt x="0" y="13"/>
                      <a:pt x="0" y="29"/>
                    </a:cubicBezTo>
                    <a:cubicBezTo>
                      <a:pt x="0" y="45"/>
                      <a:pt x="13" y="59"/>
                      <a:pt x="29" y="59"/>
                    </a:cubicBezTo>
                    <a:cubicBezTo>
                      <a:pt x="45" y="59"/>
                      <a:pt x="59" y="45"/>
                      <a:pt x="59" y="29"/>
                    </a:cubicBezTo>
                    <a:lnTo>
                      <a:pt x="59" y="29"/>
                    </a:lnTo>
                    <a:close/>
                  </a:path>
                </a:pathLst>
              </a:custGeom>
              <a:solidFill>
                <a:srgbClr val="1A47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60"/>
              <p:cNvSpPr>
                <a:spLocks/>
              </p:cNvSpPr>
              <p:nvPr/>
            </p:nvSpPr>
            <p:spPr bwMode="auto">
              <a:xfrm>
                <a:off x="1863" y="3464"/>
                <a:ext cx="44" cy="43"/>
              </a:xfrm>
              <a:custGeom>
                <a:avLst/>
                <a:gdLst>
                  <a:gd name="T0" fmla="*/ 59 w 59"/>
                  <a:gd name="T1" fmla="*/ 29 h 59"/>
                  <a:gd name="T2" fmla="*/ 59 w 59"/>
                  <a:gd name="T3" fmla="*/ 29 h 59"/>
                  <a:gd name="T4" fmla="*/ 29 w 59"/>
                  <a:gd name="T5" fmla="*/ 0 h 59"/>
                  <a:gd name="T6" fmla="*/ 0 w 59"/>
                  <a:gd name="T7" fmla="*/ 29 h 59"/>
                  <a:gd name="T8" fmla="*/ 29 w 59"/>
                  <a:gd name="T9" fmla="*/ 59 h 59"/>
                  <a:gd name="T10" fmla="*/ 59 w 59"/>
                  <a:gd name="T11" fmla="*/ 29 h 59"/>
                  <a:gd name="T12" fmla="*/ 59 w 59"/>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9" h="59">
                    <a:moveTo>
                      <a:pt x="59" y="29"/>
                    </a:moveTo>
                    <a:lnTo>
                      <a:pt x="59" y="29"/>
                    </a:lnTo>
                    <a:cubicBezTo>
                      <a:pt x="59" y="13"/>
                      <a:pt x="45" y="0"/>
                      <a:pt x="29" y="0"/>
                    </a:cubicBezTo>
                    <a:cubicBezTo>
                      <a:pt x="13" y="0"/>
                      <a:pt x="0" y="13"/>
                      <a:pt x="0" y="29"/>
                    </a:cubicBezTo>
                    <a:cubicBezTo>
                      <a:pt x="0" y="45"/>
                      <a:pt x="13" y="59"/>
                      <a:pt x="29" y="59"/>
                    </a:cubicBezTo>
                    <a:cubicBezTo>
                      <a:pt x="45" y="59"/>
                      <a:pt x="59" y="45"/>
                      <a:pt x="59" y="29"/>
                    </a:cubicBezTo>
                    <a:lnTo>
                      <a:pt x="59" y="29"/>
                    </a:lnTo>
                    <a:close/>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61"/>
              <p:cNvSpPr>
                <a:spLocks/>
              </p:cNvSpPr>
              <p:nvPr/>
            </p:nvSpPr>
            <p:spPr bwMode="auto">
              <a:xfrm>
                <a:off x="1863" y="2097"/>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solidFill>
                <a:srgbClr val="1A47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62"/>
              <p:cNvSpPr>
                <a:spLocks/>
              </p:cNvSpPr>
              <p:nvPr/>
            </p:nvSpPr>
            <p:spPr bwMode="auto">
              <a:xfrm>
                <a:off x="1863" y="2097"/>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663"/>
              <p:cNvSpPr>
                <a:spLocks/>
              </p:cNvSpPr>
              <p:nvPr/>
            </p:nvSpPr>
            <p:spPr bwMode="auto">
              <a:xfrm>
                <a:off x="1863" y="1963"/>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solidFill>
                <a:srgbClr val="1A47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4"/>
              <p:cNvSpPr>
                <a:spLocks/>
              </p:cNvSpPr>
              <p:nvPr/>
            </p:nvSpPr>
            <p:spPr bwMode="auto">
              <a:xfrm>
                <a:off x="1863" y="1963"/>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65"/>
              <p:cNvSpPr>
                <a:spLocks/>
              </p:cNvSpPr>
              <p:nvPr/>
            </p:nvSpPr>
            <p:spPr bwMode="auto">
              <a:xfrm>
                <a:off x="1863" y="1957"/>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solidFill>
                <a:srgbClr val="1A47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66"/>
              <p:cNvSpPr>
                <a:spLocks/>
              </p:cNvSpPr>
              <p:nvPr/>
            </p:nvSpPr>
            <p:spPr bwMode="auto">
              <a:xfrm>
                <a:off x="1863" y="1957"/>
                <a:ext cx="44" cy="43"/>
              </a:xfrm>
              <a:custGeom>
                <a:avLst/>
                <a:gdLst>
                  <a:gd name="T0" fmla="*/ 59 w 59"/>
                  <a:gd name="T1" fmla="*/ 29 h 58"/>
                  <a:gd name="T2" fmla="*/ 59 w 59"/>
                  <a:gd name="T3" fmla="*/ 29 h 58"/>
                  <a:gd name="T4" fmla="*/ 29 w 59"/>
                  <a:gd name="T5" fmla="*/ 0 h 58"/>
                  <a:gd name="T6" fmla="*/ 0 w 59"/>
                  <a:gd name="T7" fmla="*/ 29 h 58"/>
                  <a:gd name="T8" fmla="*/ 29 w 59"/>
                  <a:gd name="T9" fmla="*/ 58 h 58"/>
                  <a:gd name="T10" fmla="*/ 59 w 59"/>
                  <a:gd name="T11" fmla="*/ 29 h 58"/>
                  <a:gd name="T12" fmla="*/ 59 w 59"/>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59" h="58">
                    <a:moveTo>
                      <a:pt x="59" y="29"/>
                    </a:moveTo>
                    <a:lnTo>
                      <a:pt x="59" y="29"/>
                    </a:lnTo>
                    <a:cubicBezTo>
                      <a:pt x="59" y="13"/>
                      <a:pt x="45" y="0"/>
                      <a:pt x="29" y="0"/>
                    </a:cubicBezTo>
                    <a:cubicBezTo>
                      <a:pt x="13" y="0"/>
                      <a:pt x="0" y="13"/>
                      <a:pt x="0" y="29"/>
                    </a:cubicBezTo>
                    <a:cubicBezTo>
                      <a:pt x="0" y="45"/>
                      <a:pt x="13" y="58"/>
                      <a:pt x="29" y="58"/>
                    </a:cubicBezTo>
                    <a:cubicBezTo>
                      <a:pt x="45" y="58"/>
                      <a:pt x="59" y="45"/>
                      <a:pt x="59" y="29"/>
                    </a:cubicBezTo>
                    <a:lnTo>
                      <a:pt x="59" y="29"/>
                    </a:lnTo>
                    <a:close/>
                  </a:path>
                </a:pathLst>
              </a:custGeom>
              <a:noFill/>
              <a:ln w="12700" cap="rnd">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67"/>
              <p:cNvSpPr>
                <a:spLocks/>
              </p:cNvSpPr>
              <p:nvPr/>
            </p:nvSpPr>
            <p:spPr bwMode="auto">
              <a:xfrm>
                <a:off x="2964" y="3154"/>
                <a:ext cx="43" cy="44"/>
              </a:xfrm>
              <a:custGeom>
                <a:avLst/>
                <a:gdLst>
                  <a:gd name="T0" fmla="*/ 58 w 58"/>
                  <a:gd name="T1" fmla="*/ 29 h 59"/>
                  <a:gd name="T2" fmla="*/ 58 w 58"/>
                  <a:gd name="T3" fmla="*/ 29 h 59"/>
                  <a:gd name="T4" fmla="*/ 28 w 58"/>
                  <a:gd name="T5" fmla="*/ 0 h 59"/>
                  <a:gd name="T6" fmla="*/ 0 w 58"/>
                  <a:gd name="T7" fmla="*/ 29 h 59"/>
                  <a:gd name="T8" fmla="*/ 28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4" y="0"/>
                      <a:pt x="28" y="0"/>
                    </a:cubicBezTo>
                    <a:cubicBezTo>
                      <a:pt x="12" y="0"/>
                      <a:pt x="0" y="13"/>
                      <a:pt x="0" y="29"/>
                    </a:cubicBezTo>
                    <a:cubicBezTo>
                      <a:pt x="0" y="45"/>
                      <a:pt x="12" y="59"/>
                      <a:pt x="28" y="59"/>
                    </a:cubicBezTo>
                    <a:cubicBezTo>
                      <a:pt x="44" y="59"/>
                      <a:pt x="58" y="45"/>
                      <a:pt x="58" y="29"/>
                    </a:cubicBezTo>
                    <a:lnTo>
                      <a:pt x="58" y="29"/>
                    </a:lnTo>
                    <a:close/>
                  </a:path>
                </a:pathLst>
              </a:custGeom>
              <a:solidFill>
                <a:srgbClr val="90353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68"/>
              <p:cNvSpPr>
                <a:spLocks/>
              </p:cNvSpPr>
              <p:nvPr/>
            </p:nvSpPr>
            <p:spPr bwMode="auto">
              <a:xfrm>
                <a:off x="2964" y="3154"/>
                <a:ext cx="43" cy="44"/>
              </a:xfrm>
              <a:custGeom>
                <a:avLst/>
                <a:gdLst>
                  <a:gd name="T0" fmla="*/ 58 w 58"/>
                  <a:gd name="T1" fmla="*/ 29 h 59"/>
                  <a:gd name="T2" fmla="*/ 58 w 58"/>
                  <a:gd name="T3" fmla="*/ 29 h 59"/>
                  <a:gd name="T4" fmla="*/ 28 w 58"/>
                  <a:gd name="T5" fmla="*/ 0 h 59"/>
                  <a:gd name="T6" fmla="*/ 0 w 58"/>
                  <a:gd name="T7" fmla="*/ 29 h 59"/>
                  <a:gd name="T8" fmla="*/ 28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4" y="0"/>
                      <a:pt x="28" y="0"/>
                    </a:cubicBezTo>
                    <a:cubicBezTo>
                      <a:pt x="12" y="0"/>
                      <a:pt x="0" y="13"/>
                      <a:pt x="0" y="29"/>
                    </a:cubicBezTo>
                    <a:cubicBezTo>
                      <a:pt x="0" y="45"/>
                      <a:pt x="12" y="59"/>
                      <a:pt x="28" y="59"/>
                    </a:cubicBezTo>
                    <a:cubicBezTo>
                      <a:pt x="44" y="59"/>
                      <a:pt x="58" y="45"/>
                      <a:pt x="58" y="29"/>
                    </a:cubicBezTo>
                    <a:lnTo>
                      <a:pt x="58" y="29"/>
                    </a:lnTo>
                    <a:close/>
                  </a:path>
                </a:pathLst>
              </a:custGeom>
              <a:solidFill>
                <a:srgbClr val="FFC000"/>
              </a:solidFill>
              <a:ln w="12700" cap="rnd">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69"/>
              <p:cNvSpPr>
                <a:spLocks/>
              </p:cNvSpPr>
              <p:nvPr/>
            </p:nvSpPr>
            <p:spPr bwMode="auto">
              <a:xfrm>
                <a:off x="2964" y="1654"/>
                <a:ext cx="43" cy="43"/>
              </a:xfrm>
              <a:custGeom>
                <a:avLst/>
                <a:gdLst>
                  <a:gd name="T0" fmla="*/ 58 w 58"/>
                  <a:gd name="T1" fmla="*/ 28 h 58"/>
                  <a:gd name="T2" fmla="*/ 58 w 58"/>
                  <a:gd name="T3" fmla="*/ 28 h 58"/>
                  <a:gd name="T4" fmla="*/ 28 w 58"/>
                  <a:gd name="T5" fmla="*/ 0 h 58"/>
                  <a:gd name="T6" fmla="*/ 0 w 58"/>
                  <a:gd name="T7" fmla="*/ 28 h 58"/>
                  <a:gd name="T8" fmla="*/ 28 w 58"/>
                  <a:gd name="T9" fmla="*/ 58 h 58"/>
                  <a:gd name="T10" fmla="*/ 58 w 58"/>
                  <a:gd name="T11" fmla="*/ 28 h 58"/>
                  <a:gd name="T12" fmla="*/ 58 w 58"/>
                  <a:gd name="T13" fmla="*/ 28 h 58"/>
                </a:gdLst>
                <a:ahLst/>
                <a:cxnLst>
                  <a:cxn ang="0">
                    <a:pos x="T0" y="T1"/>
                  </a:cxn>
                  <a:cxn ang="0">
                    <a:pos x="T2" y="T3"/>
                  </a:cxn>
                  <a:cxn ang="0">
                    <a:pos x="T4" y="T5"/>
                  </a:cxn>
                  <a:cxn ang="0">
                    <a:pos x="T6" y="T7"/>
                  </a:cxn>
                  <a:cxn ang="0">
                    <a:pos x="T8" y="T9"/>
                  </a:cxn>
                  <a:cxn ang="0">
                    <a:pos x="T10" y="T11"/>
                  </a:cxn>
                  <a:cxn ang="0">
                    <a:pos x="T12" y="T13"/>
                  </a:cxn>
                </a:cxnLst>
                <a:rect l="0" t="0" r="r" b="b"/>
                <a:pathLst>
                  <a:path w="58" h="58">
                    <a:moveTo>
                      <a:pt x="58" y="28"/>
                    </a:moveTo>
                    <a:lnTo>
                      <a:pt x="58" y="28"/>
                    </a:lnTo>
                    <a:cubicBezTo>
                      <a:pt x="58" y="12"/>
                      <a:pt x="44" y="0"/>
                      <a:pt x="28" y="0"/>
                    </a:cubicBezTo>
                    <a:cubicBezTo>
                      <a:pt x="12" y="0"/>
                      <a:pt x="0" y="12"/>
                      <a:pt x="0" y="28"/>
                    </a:cubicBezTo>
                    <a:cubicBezTo>
                      <a:pt x="0" y="44"/>
                      <a:pt x="12" y="58"/>
                      <a:pt x="28" y="58"/>
                    </a:cubicBezTo>
                    <a:cubicBezTo>
                      <a:pt x="44" y="58"/>
                      <a:pt x="58" y="44"/>
                      <a:pt x="58" y="28"/>
                    </a:cubicBezTo>
                    <a:lnTo>
                      <a:pt x="58" y="28"/>
                    </a:lnTo>
                    <a:close/>
                  </a:path>
                </a:pathLst>
              </a:custGeom>
              <a:solidFill>
                <a:srgbClr val="90353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70"/>
              <p:cNvSpPr>
                <a:spLocks/>
              </p:cNvSpPr>
              <p:nvPr/>
            </p:nvSpPr>
            <p:spPr bwMode="auto">
              <a:xfrm>
                <a:off x="2964" y="1654"/>
                <a:ext cx="43" cy="43"/>
              </a:xfrm>
              <a:custGeom>
                <a:avLst/>
                <a:gdLst>
                  <a:gd name="T0" fmla="*/ 58 w 58"/>
                  <a:gd name="T1" fmla="*/ 28 h 58"/>
                  <a:gd name="T2" fmla="*/ 58 w 58"/>
                  <a:gd name="T3" fmla="*/ 28 h 58"/>
                  <a:gd name="T4" fmla="*/ 28 w 58"/>
                  <a:gd name="T5" fmla="*/ 0 h 58"/>
                  <a:gd name="T6" fmla="*/ 0 w 58"/>
                  <a:gd name="T7" fmla="*/ 28 h 58"/>
                  <a:gd name="T8" fmla="*/ 28 w 58"/>
                  <a:gd name="T9" fmla="*/ 58 h 58"/>
                  <a:gd name="T10" fmla="*/ 58 w 58"/>
                  <a:gd name="T11" fmla="*/ 28 h 58"/>
                  <a:gd name="T12" fmla="*/ 58 w 58"/>
                  <a:gd name="T13" fmla="*/ 28 h 58"/>
                </a:gdLst>
                <a:ahLst/>
                <a:cxnLst>
                  <a:cxn ang="0">
                    <a:pos x="T0" y="T1"/>
                  </a:cxn>
                  <a:cxn ang="0">
                    <a:pos x="T2" y="T3"/>
                  </a:cxn>
                  <a:cxn ang="0">
                    <a:pos x="T4" y="T5"/>
                  </a:cxn>
                  <a:cxn ang="0">
                    <a:pos x="T6" y="T7"/>
                  </a:cxn>
                  <a:cxn ang="0">
                    <a:pos x="T8" y="T9"/>
                  </a:cxn>
                  <a:cxn ang="0">
                    <a:pos x="T10" y="T11"/>
                  </a:cxn>
                  <a:cxn ang="0">
                    <a:pos x="T12" y="T13"/>
                  </a:cxn>
                </a:cxnLst>
                <a:rect l="0" t="0" r="r" b="b"/>
                <a:pathLst>
                  <a:path w="58" h="58">
                    <a:moveTo>
                      <a:pt x="58" y="28"/>
                    </a:moveTo>
                    <a:lnTo>
                      <a:pt x="58" y="28"/>
                    </a:lnTo>
                    <a:cubicBezTo>
                      <a:pt x="58" y="12"/>
                      <a:pt x="44" y="0"/>
                      <a:pt x="28" y="0"/>
                    </a:cubicBezTo>
                    <a:cubicBezTo>
                      <a:pt x="12" y="0"/>
                      <a:pt x="0" y="12"/>
                      <a:pt x="0" y="28"/>
                    </a:cubicBezTo>
                    <a:cubicBezTo>
                      <a:pt x="0" y="44"/>
                      <a:pt x="12" y="58"/>
                      <a:pt x="28" y="58"/>
                    </a:cubicBezTo>
                    <a:cubicBezTo>
                      <a:pt x="44" y="58"/>
                      <a:pt x="58" y="44"/>
                      <a:pt x="58" y="28"/>
                    </a:cubicBezTo>
                    <a:lnTo>
                      <a:pt x="58" y="28"/>
                    </a:lnTo>
                    <a:close/>
                  </a:path>
                </a:pathLst>
              </a:custGeom>
              <a:solidFill>
                <a:srgbClr val="FFC000"/>
              </a:solidFill>
              <a:ln w="12700" cap="rnd">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71"/>
              <p:cNvSpPr>
                <a:spLocks/>
              </p:cNvSpPr>
              <p:nvPr/>
            </p:nvSpPr>
            <p:spPr bwMode="auto">
              <a:xfrm>
                <a:off x="2964" y="1563"/>
                <a:ext cx="43" cy="43"/>
              </a:xfrm>
              <a:custGeom>
                <a:avLst/>
                <a:gdLst>
                  <a:gd name="T0" fmla="*/ 58 w 58"/>
                  <a:gd name="T1" fmla="*/ 29 h 59"/>
                  <a:gd name="T2" fmla="*/ 58 w 58"/>
                  <a:gd name="T3" fmla="*/ 29 h 59"/>
                  <a:gd name="T4" fmla="*/ 28 w 58"/>
                  <a:gd name="T5" fmla="*/ 0 h 59"/>
                  <a:gd name="T6" fmla="*/ 0 w 58"/>
                  <a:gd name="T7" fmla="*/ 29 h 59"/>
                  <a:gd name="T8" fmla="*/ 28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4" y="0"/>
                      <a:pt x="28" y="0"/>
                    </a:cubicBezTo>
                    <a:cubicBezTo>
                      <a:pt x="12" y="0"/>
                      <a:pt x="0" y="13"/>
                      <a:pt x="0" y="29"/>
                    </a:cubicBezTo>
                    <a:cubicBezTo>
                      <a:pt x="0" y="45"/>
                      <a:pt x="12" y="59"/>
                      <a:pt x="28" y="59"/>
                    </a:cubicBezTo>
                    <a:cubicBezTo>
                      <a:pt x="44" y="59"/>
                      <a:pt x="58" y="45"/>
                      <a:pt x="58" y="29"/>
                    </a:cubicBezTo>
                    <a:lnTo>
                      <a:pt x="58" y="29"/>
                    </a:lnTo>
                    <a:close/>
                  </a:path>
                </a:pathLst>
              </a:custGeom>
              <a:solidFill>
                <a:srgbClr val="90353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72"/>
              <p:cNvSpPr>
                <a:spLocks/>
              </p:cNvSpPr>
              <p:nvPr/>
            </p:nvSpPr>
            <p:spPr bwMode="auto">
              <a:xfrm>
                <a:off x="2964" y="1563"/>
                <a:ext cx="43" cy="43"/>
              </a:xfrm>
              <a:custGeom>
                <a:avLst/>
                <a:gdLst>
                  <a:gd name="T0" fmla="*/ 58 w 58"/>
                  <a:gd name="T1" fmla="*/ 29 h 59"/>
                  <a:gd name="T2" fmla="*/ 58 w 58"/>
                  <a:gd name="T3" fmla="*/ 29 h 59"/>
                  <a:gd name="T4" fmla="*/ 28 w 58"/>
                  <a:gd name="T5" fmla="*/ 0 h 59"/>
                  <a:gd name="T6" fmla="*/ 0 w 58"/>
                  <a:gd name="T7" fmla="*/ 29 h 59"/>
                  <a:gd name="T8" fmla="*/ 28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4" y="0"/>
                      <a:pt x="28" y="0"/>
                    </a:cubicBezTo>
                    <a:cubicBezTo>
                      <a:pt x="12" y="0"/>
                      <a:pt x="0" y="13"/>
                      <a:pt x="0" y="29"/>
                    </a:cubicBezTo>
                    <a:cubicBezTo>
                      <a:pt x="0" y="45"/>
                      <a:pt x="12" y="59"/>
                      <a:pt x="28" y="59"/>
                    </a:cubicBezTo>
                    <a:cubicBezTo>
                      <a:pt x="44" y="59"/>
                      <a:pt x="58" y="45"/>
                      <a:pt x="58" y="29"/>
                    </a:cubicBezTo>
                    <a:lnTo>
                      <a:pt x="58" y="29"/>
                    </a:lnTo>
                    <a:close/>
                  </a:path>
                </a:pathLst>
              </a:custGeom>
              <a:solidFill>
                <a:srgbClr val="FFC000"/>
              </a:solidFill>
              <a:ln w="12700" cap="rnd">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73"/>
              <p:cNvSpPr>
                <a:spLocks/>
              </p:cNvSpPr>
              <p:nvPr/>
            </p:nvSpPr>
            <p:spPr bwMode="auto">
              <a:xfrm>
                <a:off x="4064" y="1687"/>
                <a:ext cx="43" cy="44"/>
              </a:xfrm>
              <a:custGeom>
                <a:avLst/>
                <a:gdLst>
                  <a:gd name="T0" fmla="*/ 58 w 58"/>
                  <a:gd name="T1" fmla="*/ 29 h 59"/>
                  <a:gd name="T2" fmla="*/ 58 w 58"/>
                  <a:gd name="T3" fmla="*/ 29 h 59"/>
                  <a:gd name="T4" fmla="*/ 29 w 58"/>
                  <a:gd name="T5" fmla="*/ 0 h 59"/>
                  <a:gd name="T6" fmla="*/ 0 w 58"/>
                  <a:gd name="T7" fmla="*/ 29 h 59"/>
                  <a:gd name="T8" fmla="*/ 29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5" y="0"/>
                      <a:pt x="29" y="0"/>
                    </a:cubicBezTo>
                    <a:cubicBezTo>
                      <a:pt x="13" y="0"/>
                      <a:pt x="0" y="13"/>
                      <a:pt x="0" y="29"/>
                    </a:cubicBezTo>
                    <a:cubicBezTo>
                      <a:pt x="0" y="45"/>
                      <a:pt x="13" y="59"/>
                      <a:pt x="29" y="59"/>
                    </a:cubicBezTo>
                    <a:cubicBezTo>
                      <a:pt x="45" y="59"/>
                      <a:pt x="58" y="45"/>
                      <a:pt x="58" y="29"/>
                    </a:cubicBezTo>
                    <a:lnTo>
                      <a:pt x="58" y="29"/>
                    </a:lnTo>
                    <a:close/>
                  </a:path>
                </a:pathLst>
              </a:custGeom>
              <a:solidFill>
                <a:srgbClr val="55752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74"/>
              <p:cNvSpPr>
                <a:spLocks/>
              </p:cNvSpPr>
              <p:nvPr/>
            </p:nvSpPr>
            <p:spPr bwMode="auto">
              <a:xfrm>
                <a:off x="4064" y="1687"/>
                <a:ext cx="43" cy="44"/>
              </a:xfrm>
              <a:custGeom>
                <a:avLst/>
                <a:gdLst>
                  <a:gd name="T0" fmla="*/ 58 w 58"/>
                  <a:gd name="T1" fmla="*/ 29 h 59"/>
                  <a:gd name="T2" fmla="*/ 58 w 58"/>
                  <a:gd name="T3" fmla="*/ 29 h 59"/>
                  <a:gd name="T4" fmla="*/ 29 w 58"/>
                  <a:gd name="T5" fmla="*/ 0 h 59"/>
                  <a:gd name="T6" fmla="*/ 0 w 58"/>
                  <a:gd name="T7" fmla="*/ 29 h 59"/>
                  <a:gd name="T8" fmla="*/ 29 w 58"/>
                  <a:gd name="T9" fmla="*/ 59 h 59"/>
                  <a:gd name="T10" fmla="*/ 58 w 58"/>
                  <a:gd name="T11" fmla="*/ 29 h 59"/>
                  <a:gd name="T12" fmla="*/ 58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29"/>
                    </a:moveTo>
                    <a:lnTo>
                      <a:pt x="58" y="29"/>
                    </a:lnTo>
                    <a:cubicBezTo>
                      <a:pt x="58" y="13"/>
                      <a:pt x="45" y="0"/>
                      <a:pt x="29" y="0"/>
                    </a:cubicBezTo>
                    <a:cubicBezTo>
                      <a:pt x="13" y="0"/>
                      <a:pt x="0" y="13"/>
                      <a:pt x="0" y="29"/>
                    </a:cubicBezTo>
                    <a:cubicBezTo>
                      <a:pt x="0" y="45"/>
                      <a:pt x="13" y="59"/>
                      <a:pt x="29" y="59"/>
                    </a:cubicBezTo>
                    <a:cubicBezTo>
                      <a:pt x="45" y="59"/>
                      <a:pt x="58" y="45"/>
                      <a:pt x="58" y="29"/>
                    </a:cubicBezTo>
                    <a:lnTo>
                      <a:pt x="58" y="29"/>
                    </a:lnTo>
                    <a:close/>
                  </a:path>
                </a:pathLst>
              </a:custGeom>
              <a:solidFill>
                <a:schemeClr val="accent2"/>
              </a:solidFill>
              <a:ln w="12700" cap="rnd">
                <a:solidFill>
                  <a:srgbClr val="55752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75"/>
              <p:cNvSpPr>
                <a:spLocks/>
              </p:cNvSpPr>
              <p:nvPr/>
            </p:nvSpPr>
            <p:spPr bwMode="auto">
              <a:xfrm>
                <a:off x="1207" y="1112"/>
                <a:ext cx="0" cy="2625"/>
              </a:xfrm>
              <a:custGeom>
                <a:avLst/>
                <a:gdLst>
                  <a:gd name="T0" fmla="*/ 3530 h 3530"/>
                  <a:gd name="T1" fmla="*/ 3530 h 3530"/>
                  <a:gd name="T2" fmla="*/ 0 h 3530"/>
                </a:gdLst>
                <a:ahLst/>
                <a:cxnLst>
                  <a:cxn ang="0">
                    <a:pos x="0" y="T0"/>
                  </a:cxn>
                  <a:cxn ang="0">
                    <a:pos x="0" y="T1"/>
                  </a:cxn>
                  <a:cxn ang="0">
                    <a:pos x="0" y="T2"/>
                  </a:cxn>
                </a:cxnLst>
                <a:rect l="0" t="0" r="r" b="b"/>
                <a:pathLst>
                  <a:path h="3530">
                    <a:moveTo>
                      <a:pt x="0" y="3530"/>
                    </a:moveTo>
                    <a:lnTo>
                      <a:pt x="0" y="353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676"/>
              <p:cNvSpPr>
                <a:spLocks/>
              </p:cNvSpPr>
              <p:nvPr/>
            </p:nvSpPr>
            <p:spPr bwMode="auto">
              <a:xfrm>
                <a:off x="1167" y="3638"/>
                <a:ext cx="40" cy="0"/>
              </a:xfrm>
              <a:custGeom>
                <a:avLst/>
                <a:gdLst>
                  <a:gd name="T0" fmla="*/ 53 w 53"/>
                  <a:gd name="T1" fmla="*/ 53 w 53"/>
                  <a:gd name="T2" fmla="*/ 0 w 53"/>
                </a:gdLst>
                <a:ahLst/>
                <a:cxnLst>
                  <a:cxn ang="0">
                    <a:pos x="T0" y="0"/>
                  </a:cxn>
                  <a:cxn ang="0">
                    <a:pos x="T1" y="0"/>
                  </a:cxn>
                  <a:cxn ang="0">
                    <a:pos x="T2" y="0"/>
                  </a:cxn>
                </a:cxnLst>
                <a:rect l="0" t="0" r="r" b="b"/>
                <a:pathLst>
                  <a:path w="53">
                    <a:moveTo>
                      <a:pt x="53" y="0"/>
                    </a:moveTo>
                    <a:lnTo>
                      <a:pt x="53"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Rectangle 677"/>
              <p:cNvSpPr>
                <a:spLocks noChangeArrowheads="1"/>
              </p:cNvSpPr>
              <p:nvPr/>
            </p:nvSpPr>
            <p:spPr bwMode="auto">
              <a:xfrm rot="16200000">
                <a:off x="1079" y="3589"/>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678"/>
              <p:cNvSpPr>
                <a:spLocks noChangeArrowheads="1"/>
              </p:cNvSpPr>
              <p:nvPr/>
            </p:nvSpPr>
            <p:spPr bwMode="auto">
              <a:xfrm rot="16200000">
                <a:off x="1068" y="3556"/>
                <a:ext cx="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Freeform 679"/>
              <p:cNvSpPr>
                <a:spLocks/>
              </p:cNvSpPr>
              <p:nvPr/>
            </p:nvSpPr>
            <p:spPr bwMode="auto">
              <a:xfrm>
                <a:off x="1167" y="3031"/>
                <a:ext cx="40" cy="0"/>
              </a:xfrm>
              <a:custGeom>
                <a:avLst/>
                <a:gdLst>
                  <a:gd name="T0" fmla="*/ 53 w 53"/>
                  <a:gd name="T1" fmla="*/ 53 w 53"/>
                  <a:gd name="T2" fmla="*/ 0 w 53"/>
                </a:gdLst>
                <a:ahLst/>
                <a:cxnLst>
                  <a:cxn ang="0">
                    <a:pos x="T0" y="0"/>
                  </a:cxn>
                  <a:cxn ang="0">
                    <a:pos x="T1" y="0"/>
                  </a:cxn>
                  <a:cxn ang="0">
                    <a:pos x="T2" y="0"/>
                  </a:cxn>
                </a:cxnLst>
                <a:rect l="0" t="0" r="r" b="b"/>
                <a:pathLst>
                  <a:path w="53">
                    <a:moveTo>
                      <a:pt x="53" y="0"/>
                    </a:moveTo>
                    <a:lnTo>
                      <a:pt x="53"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680"/>
              <p:cNvSpPr>
                <a:spLocks noChangeArrowheads="1"/>
              </p:cNvSpPr>
              <p:nvPr/>
            </p:nvSpPr>
            <p:spPr bwMode="auto">
              <a:xfrm rot="16200000">
                <a:off x="1079" y="2982"/>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681"/>
              <p:cNvSpPr>
                <a:spLocks noChangeArrowheads="1"/>
              </p:cNvSpPr>
              <p:nvPr/>
            </p:nvSpPr>
            <p:spPr bwMode="auto">
              <a:xfrm rot="16200000">
                <a:off x="1068" y="2949"/>
                <a:ext cx="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4</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Freeform 682"/>
              <p:cNvSpPr>
                <a:spLocks/>
              </p:cNvSpPr>
              <p:nvPr/>
            </p:nvSpPr>
            <p:spPr bwMode="auto">
              <a:xfrm>
                <a:off x="1167" y="2425"/>
                <a:ext cx="40" cy="0"/>
              </a:xfrm>
              <a:custGeom>
                <a:avLst/>
                <a:gdLst>
                  <a:gd name="T0" fmla="*/ 53 w 53"/>
                  <a:gd name="T1" fmla="*/ 53 w 53"/>
                  <a:gd name="T2" fmla="*/ 0 w 53"/>
                </a:gdLst>
                <a:ahLst/>
                <a:cxnLst>
                  <a:cxn ang="0">
                    <a:pos x="T0" y="0"/>
                  </a:cxn>
                  <a:cxn ang="0">
                    <a:pos x="T1" y="0"/>
                  </a:cxn>
                  <a:cxn ang="0">
                    <a:pos x="T2" y="0"/>
                  </a:cxn>
                </a:cxnLst>
                <a:rect l="0" t="0" r="r" b="b"/>
                <a:pathLst>
                  <a:path w="53">
                    <a:moveTo>
                      <a:pt x="53" y="0"/>
                    </a:moveTo>
                    <a:lnTo>
                      <a:pt x="53"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Rectangle 683"/>
              <p:cNvSpPr>
                <a:spLocks noChangeArrowheads="1"/>
              </p:cNvSpPr>
              <p:nvPr/>
            </p:nvSpPr>
            <p:spPr bwMode="auto">
              <a:xfrm rot="16200000">
                <a:off x="1079" y="2377"/>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684"/>
              <p:cNvSpPr>
                <a:spLocks noChangeArrowheads="1"/>
              </p:cNvSpPr>
              <p:nvPr/>
            </p:nvSpPr>
            <p:spPr bwMode="auto">
              <a:xfrm rot="16200000">
                <a:off x="1068" y="2343"/>
                <a:ext cx="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6</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Freeform 685"/>
              <p:cNvSpPr>
                <a:spLocks/>
              </p:cNvSpPr>
              <p:nvPr/>
            </p:nvSpPr>
            <p:spPr bwMode="auto">
              <a:xfrm>
                <a:off x="1167" y="1818"/>
                <a:ext cx="40" cy="0"/>
              </a:xfrm>
              <a:custGeom>
                <a:avLst/>
                <a:gdLst>
                  <a:gd name="T0" fmla="*/ 53 w 53"/>
                  <a:gd name="T1" fmla="*/ 53 w 53"/>
                  <a:gd name="T2" fmla="*/ 0 w 53"/>
                </a:gdLst>
                <a:ahLst/>
                <a:cxnLst>
                  <a:cxn ang="0">
                    <a:pos x="T0" y="0"/>
                  </a:cxn>
                  <a:cxn ang="0">
                    <a:pos x="T1" y="0"/>
                  </a:cxn>
                  <a:cxn ang="0">
                    <a:pos x="T2" y="0"/>
                  </a:cxn>
                </a:cxnLst>
                <a:rect l="0" t="0" r="r" b="b"/>
                <a:pathLst>
                  <a:path w="53">
                    <a:moveTo>
                      <a:pt x="53" y="0"/>
                    </a:moveTo>
                    <a:lnTo>
                      <a:pt x="53"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Rectangle 686"/>
              <p:cNvSpPr>
                <a:spLocks noChangeArrowheads="1"/>
              </p:cNvSpPr>
              <p:nvPr/>
            </p:nvSpPr>
            <p:spPr bwMode="auto">
              <a:xfrm rot="16200000">
                <a:off x="1080" y="1769"/>
                <a:ext cx="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687"/>
              <p:cNvSpPr>
                <a:spLocks noChangeArrowheads="1"/>
              </p:cNvSpPr>
              <p:nvPr/>
            </p:nvSpPr>
            <p:spPr bwMode="auto">
              <a:xfrm rot="16200000">
                <a:off x="1069" y="1736"/>
                <a:ext cx="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8</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Freeform 688"/>
              <p:cNvSpPr>
                <a:spLocks/>
              </p:cNvSpPr>
              <p:nvPr/>
            </p:nvSpPr>
            <p:spPr bwMode="auto">
              <a:xfrm>
                <a:off x="1167" y="1212"/>
                <a:ext cx="40" cy="0"/>
              </a:xfrm>
              <a:custGeom>
                <a:avLst/>
                <a:gdLst>
                  <a:gd name="T0" fmla="*/ 53 w 53"/>
                  <a:gd name="T1" fmla="*/ 53 w 53"/>
                  <a:gd name="T2" fmla="*/ 0 w 53"/>
                </a:gdLst>
                <a:ahLst/>
                <a:cxnLst>
                  <a:cxn ang="0">
                    <a:pos x="T0" y="0"/>
                  </a:cxn>
                  <a:cxn ang="0">
                    <a:pos x="T1" y="0"/>
                  </a:cxn>
                  <a:cxn ang="0">
                    <a:pos x="T2" y="0"/>
                  </a:cxn>
                </a:cxnLst>
                <a:rect l="0" t="0" r="r" b="b"/>
                <a:pathLst>
                  <a:path w="53">
                    <a:moveTo>
                      <a:pt x="53" y="0"/>
                    </a:moveTo>
                    <a:lnTo>
                      <a:pt x="53"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Rectangle 689"/>
              <p:cNvSpPr>
                <a:spLocks noChangeArrowheads="1"/>
              </p:cNvSpPr>
              <p:nvPr/>
            </p:nvSpPr>
            <p:spPr bwMode="auto">
              <a:xfrm rot="16200000">
                <a:off x="1069" y="1140"/>
                <a:ext cx="7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 name="Freeform 690"/>
              <p:cNvSpPr>
                <a:spLocks/>
              </p:cNvSpPr>
              <p:nvPr/>
            </p:nvSpPr>
            <p:spPr bwMode="auto">
              <a:xfrm>
                <a:off x="1207" y="3737"/>
                <a:ext cx="3558" cy="0"/>
              </a:xfrm>
              <a:custGeom>
                <a:avLst/>
                <a:gdLst>
                  <a:gd name="T0" fmla="*/ 0 w 4784"/>
                  <a:gd name="T1" fmla="*/ 0 w 4784"/>
                  <a:gd name="T2" fmla="*/ 4784 w 4784"/>
                </a:gdLst>
                <a:ahLst/>
                <a:cxnLst>
                  <a:cxn ang="0">
                    <a:pos x="T0" y="0"/>
                  </a:cxn>
                  <a:cxn ang="0">
                    <a:pos x="T1" y="0"/>
                  </a:cxn>
                  <a:cxn ang="0">
                    <a:pos x="T2" y="0"/>
                  </a:cxn>
                </a:cxnLst>
                <a:rect l="0" t="0" r="r" b="b"/>
                <a:pathLst>
                  <a:path w="4784">
                    <a:moveTo>
                      <a:pt x="0" y="0"/>
                    </a:moveTo>
                    <a:lnTo>
                      <a:pt x="0" y="0"/>
                    </a:lnTo>
                    <a:lnTo>
                      <a:pt x="4784"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Rectangle 691"/>
              <p:cNvSpPr>
                <a:spLocks noChangeArrowheads="1"/>
              </p:cNvSpPr>
              <p:nvPr/>
            </p:nvSpPr>
            <p:spPr bwMode="auto">
              <a:xfrm>
                <a:off x="1509" y="3751"/>
                <a:ext cx="73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Train on Clicks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692"/>
              <p:cNvSpPr>
                <a:spLocks noChangeArrowheads="1"/>
              </p:cNvSpPr>
              <p:nvPr/>
            </p:nvSpPr>
            <p:spPr bwMode="auto">
              <a:xfrm>
                <a:off x="2586" y="3755"/>
                <a:ext cx="91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Train on Site Visits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693"/>
              <p:cNvSpPr>
                <a:spLocks noChangeArrowheads="1"/>
              </p:cNvSpPr>
              <p:nvPr/>
            </p:nvSpPr>
            <p:spPr bwMode="auto">
              <a:xfrm>
                <a:off x="3657" y="3755"/>
                <a:ext cx="89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Train on Purchase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694"/>
              <p:cNvSpPr>
                <a:spLocks noChangeArrowheads="1"/>
              </p:cNvSpPr>
              <p:nvPr/>
            </p:nvSpPr>
            <p:spPr bwMode="auto">
              <a:xfrm rot="16200000">
                <a:off x="949" y="2680"/>
                <a:ext cx="11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695"/>
              <p:cNvSpPr>
                <a:spLocks noChangeArrowheads="1"/>
              </p:cNvSpPr>
              <p:nvPr/>
            </p:nvSpPr>
            <p:spPr bwMode="auto">
              <a:xfrm rot="16200000">
                <a:off x="946" y="2610"/>
                <a:ext cx="12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U</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696"/>
              <p:cNvSpPr>
                <a:spLocks noChangeArrowheads="1"/>
              </p:cNvSpPr>
              <p:nvPr/>
            </p:nvSpPr>
            <p:spPr bwMode="auto">
              <a:xfrm rot="16200000">
                <a:off x="946" y="2538"/>
                <a:ext cx="12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C</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697"/>
              <p:cNvSpPr>
                <a:spLocks noChangeArrowheads="1"/>
              </p:cNvSpPr>
              <p:nvPr/>
            </p:nvSpPr>
            <p:spPr bwMode="auto">
              <a:xfrm rot="16200000">
                <a:off x="969" y="2490"/>
                <a:ext cx="7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698"/>
              <p:cNvSpPr>
                <a:spLocks noChangeArrowheads="1"/>
              </p:cNvSpPr>
              <p:nvPr/>
            </p:nvSpPr>
            <p:spPr bwMode="auto">
              <a:xfrm rot="16200000">
                <a:off x="946" y="2439"/>
                <a:ext cx="12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699"/>
              <p:cNvSpPr>
                <a:spLocks noChangeArrowheads="1"/>
              </p:cNvSpPr>
              <p:nvPr/>
            </p:nvSpPr>
            <p:spPr bwMode="auto">
              <a:xfrm rot="16200000">
                <a:off x="972" y="2394"/>
                <a:ext cx="6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i</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700"/>
              <p:cNvSpPr>
                <a:spLocks noChangeArrowheads="1"/>
              </p:cNvSpPr>
              <p:nvPr/>
            </p:nvSpPr>
            <p:spPr bwMode="auto">
              <a:xfrm rot="16200000">
                <a:off x="958" y="2358"/>
                <a:ext cx="9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701"/>
              <p:cNvSpPr>
                <a:spLocks noChangeArrowheads="1"/>
              </p:cNvSpPr>
              <p:nvPr/>
            </p:nvSpPr>
            <p:spPr bwMode="auto">
              <a:xfrm rot="16200000">
                <a:off x="969" y="2319"/>
                <a:ext cx="7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702"/>
              <p:cNvSpPr>
                <a:spLocks noChangeArrowheads="1"/>
              </p:cNvSpPr>
              <p:nvPr/>
            </p:nvSpPr>
            <p:spPr bwMode="auto">
              <a:xfrm rot="16200000">
                <a:off x="966" y="2288"/>
                <a:ext cx="8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703"/>
              <p:cNvSpPr>
                <a:spLocks noChangeArrowheads="1"/>
              </p:cNvSpPr>
              <p:nvPr/>
            </p:nvSpPr>
            <p:spPr bwMode="auto">
              <a:xfrm rot="16200000">
                <a:off x="972" y="2261"/>
                <a:ext cx="6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i</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704"/>
              <p:cNvSpPr>
                <a:spLocks noChangeArrowheads="1"/>
              </p:cNvSpPr>
              <p:nvPr/>
            </p:nvSpPr>
            <p:spPr bwMode="auto">
              <a:xfrm rot="16200000">
                <a:off x="955" y="2222"/>
                <a:ext cx="10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b</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705"/>
              <p:cNvSpPr>
                <a:spLocks noChangeArrowheads="1"/>
              </p:cNvSpPr>
              <p:nvPr/>
            </p:nvSpPr>
            <p:spPr bwMode="auto">
              <a:xfrm rot="16200000">
                <a:off x="955" y="2166"/>
                <a:ext cx="10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u</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706"/>
              <p:cNvSpPr>
                <a:spLocks noChangeArrowheads="1"/>
              </p:cNvSpPr>
              <p:nvPr/>
            </p:nvSpPr>
            <p:spPr bwMode="auto">
              <a:xfrm rot="16200000">
                <a:off x="969" y="2125"/>
                <a:ext cx="7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707"/>
              <p:cNvSpPr>
                <a:spLocks noChangeArrowheads="1"/>
              </p:cNvSpPr>
              <p:nvPr/>
            </p:nvSpPr>
            <p:spPr bwMode="auto">
              <a:xfrm rot="16200000">
                <a:off x="972" y="2101"/>
                <a:ext cx="6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i</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708"/>
              <p:cNvSpPr>
                <a:spLocks noChangeArrowheads="1"/>
              </p:cNvSpPr>
              <p:nvPr/>
            </p:nvSpPr>
            <p:spPr bwMode="auto">
              <a:xfrm rot="16200000">
                <a:off x="955" y="2062"/>
                <a:ext cx="10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o</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709"/>
              <p:cNvSpPr>
                <a:spLocks noChangeArrowheads="1"/>
              </p:cNvSpPr>
              <p:nvPr/>
            </p:nvSpPr>
            <p:spPr bwMode="auto">
              <a:xfrm rot="16200000">
                <a:off x="955" y="2007"/>
                <a:ext cx="10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grpSp>
    </p:spTree>
    <p:extLst>
      <p:ext uri="{BB962C8B-B14F-4D97-AF65-F5344CB8AC3E}">
        <p14:creationId xmlns:p14="http://schemas.microsoft.com/office/powerpoint/2010/main" val="2078777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4267200" cy="914400"/>
          </a:xfrm>
        </p:spPr>
        <p:txBody>
          <a:bodyPr/>
          <a:lstStyle/>
          <a:p>
            <a:r>
              <a:rPr lang="en-US" dirty="0" smtClean="0"/>
              <a:t>The heart and soul</a:t>
            </a:r>
            <a:endParaRPr lang="en-US" dirty="0"/>
          </a:p>
        </p:txBody>
      </p:sp>
      <p:sp>
        <p:nvSpPr>
          <p:cNvPr id="3" name="Content Placeholder 2"/>
          <p:cNvSpPr>
            <a:spLocks noGrp="1"/>
          </p:cNvSpPr>
          <p:nvPr>
            <p:ph idx="1"/>
          </p:nvPr>
        </p:nvSpPr>
        <p:spPr>
          <a:xfrm>
            <a:off x="533400" y="2743200"/>
            <a:ext cx="8610600" cy="3657600"/>
          </a:xfrm>
        </p:spPr>
        <p:txBody>
          <a:bodyPr/>
          <a:lstStyle/>
          <a:p>
            <a:r>
              <a:rPr lang="en-US" dirty="0" smtClean="0"/>
              <a:t>Has to deal with the 10 Million URL’s </a:t>
            </a:r>
          </a:p>
          <a:p>
            <a:r>
              <a:rPr lang="en-US" dirty="0" smtClean="0"/>
              <a:t>Transfer learning:</a:t>
            </a:r>
          </a:p>
          <a:p>
            <a:pPr lvl="1"/>
            <a:r>
              <a:rPr lang="en-US" dirty="0" smtClean="0"/>
              <a:t>Use all kinds of Site visits instead of new purchases</a:t>
            </a:r>
          </a:p>
          <a:p>
            <a:pPr lvl="1"/>
            <a:r>
              <a:rPr lang="en-US" dirty="0" smtClean="0"/>
              <a:t>Biased sample in every possible way to reduce variance</a:t>
            </a:r>
          </a:p>
          <a:p>
            <a:pPr lvl="1"/>
            <a:r>
              <a:rPr lang="en-US" dirty="0" smtClean="0"/>
              <a:t>Negatives are ‘everything else’</a:t>
            </a:r>
          </a:p>
          <a:p>
            <a:pPr lvl="1"/>
            <a:r>
              <a:rPr lang="en-US" dirty="0" smtClean="0"/>
              <a:t>Pre-campaign without impression</a:t>
            </a:r>
          </a:p>
          <a:p>
            <a:pPr lvl="1"/>
            <a:r>
              <a:rPr lang="en-US" dirty="0" smtClean="0"/>
              <a:t>Stacking for transfer learning</a:t>
            </a:r>
          </a:p>
          <a:p>
            <a:endParaRPr lang="en-US" dirty="0"/>
          </a:p>
        </p:txBody>
      </p:sp>
      <p:grpSp>
        <p:nvGrpSpPr>
          <p:cNvPr id="4" name="Group 3"/>
          <p:cNvGrpSpPr/>
          <p:nvPr/>
        </p:nvGrpSpPr>
        <p:grpSpPr>
          <a:xfrm>
            <a:off x="457201" y="228600"/>
            <a:ext cx="2362200" cy="2235199"/>
            <a:chOff x="990600" y="2209800"/>
            <a:chExt cx="2143125" cy="2143126"/>
          </a:xfrm>
        </p:grpSpPr>
        <p:pic>
          <p:nvPicPr>
            <p:cNvPr id="5" name="Picture 4" descr="http://t3.gstatic.com/images?q=tbn:ANd9GcSOltJvwuzfQgE4Ecx_SZpN8melfbivxts66dx2W5EOQ9RD-uo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990600" y="2209800"/>
              <a:ext cx="2143125" cy="2143126"/>
            </a:xfrm>
            <a:prstGeom prst="rect">
              <a:avLst/>
            </a:prstGeom>
            <a:noFill/>
          </p:spPr>
        </p:pic>
        <p:sp>
          <p:nvSpPr>
            <p:cNvPr id="6" name="Oval 5"/>
            <p:cNvSpPr/>
            <p:nvPr/>
          </p:nvSpPr>
          <p:spPr>
            <a:xfrm>
              <a:off x="1219200" y="2438400"/>
              <a:ext cx="1676400" cy="1676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Targeting Model</a:t>
              </a:r>
            </a:p>
          </p:txBody>
        </p:sp>
      </p:grpSp>
      <p:sp>
        <p:nvSpPr>
          <p:cNvPr id="7" name="Rectangle 6"/>
          <p:cNvSpPr/>
          <p:nvPr/>
        </p:nvSpPr>
        <p:spPr>
          <a:xfrm>
            <a:off x="3048000" y="1644134"/>
            <a:ext cx="4018151" cy="461665"/>
          </a:xfrm>
          <a:prstGeom prst="rect">
            <a:avLst/>
          </a:prstGeom>
        </p:spPr>
        <p:txBody>
          <a:bodyPr wrap="none">
            <a:spAutoFit/>
          </a:bodyPr>
          <a:lstStyle/>
          <a:p>
            <a:r>
              <a:rPr lang="en-US" sz="2400" dirty="0" smtClean="0">
                <a:solidFill>
                  <a:prstClr val="white"/>
                </a:solidFill>
              </a:rPr>
              <a:t>Organic:  P(</a:t>
            </a:r>
            <a:r>
              <a:rPr lang="en-US" sz="2400" dirty="0" err="1" smtClean="0">
                <a:solidFill>
                  <a:prstClr val="white"/>
                </a:solidFill>
              </a:rPr>
              <a:t>SiteVisit|URL’s</a:t>
            </a:r>
            <a:r>
              <a:rPr lang="en-US" sz="2400" dirty="0" smtClean="0">
                <a:solidFill>
                  <a:prstClr val="white"/>
                </a:solidFill>
              </a:rPr>
              <a:t>) </a:t>
            </a:r>
            <a:endParaRPr lang="en-US" sz="2400" dirty="0">
              <a:solidFill>
                <a:prstClr val="white"/>
              </a:solidFill>
            </a:endParaRPr>
          </a:p>
        </p:txBody>
      </p:sp>
      <p:pic>
        <p:nvPicPr>
          <p:cNvPr id="146434" name="Picture 2" descr="http://t2.gstatic.com/images?q=tbn:ANd9GcSSW_3luLYwWHcZGF1qo68Z3o4Jg8__UdMQxWi99Xe8gdKfhVV6"/>
          <p:cNvPicPr>
            <a:picLocks noChangeAspect="1" noChangeArrowheads="1"/>
          </p:cNvPicPr>
          <p:nvPr/>
        </p:nvPicPr>
        <p:blipFill>
          <a:blip r:embed="rId3" cstate="print"/>
          <a:srcRect/>
          <a:stretch>
            <a:fillRect/>
          </a:stretch>
        </p:blipFill>
        <p:spPr bwMode="auto">
          <a:xfrm>
            <a:off x="7000875" y="0"/>
            <a:ext cx="2143125" cy="2143126"/>
          </a:xfrm>
          <a:prstGeom prst="rect">
            <a:avLst/>
          </a:prstGeom>
          <a:noFill/>
        </p:spPr>
      </p:pic>
      <p:sp>
        <p:nvSpPr>
          <p:cNvPr id="9" name="Rectangle 8"/>
          <p:cNvSpPr/>
          <p:nvPr/>
        </p:nvSpPr>
        <p:spPr>
          <a:xfrm>
            <a:off x="3048000" y="914400"/>
            <a:ext cx="3810000" cy="369332"/>
          </a:xfrm>
          <a:prstGeom prst="rect">
            <a:avLst/>
          </a:prstGeom>
        </p:spPr>
        <p:txBody>
          <a:bodyPr wrap="square">
            <a:spAutoFit/>
          </a:bodyPr>
          <a:lstStyle/>
          <a:p>
            <a:r>
              <a:rPr lang="en-US" dirty="0" smtClean="0">
                <a:solidFill>
                  <a:prstClr val="black">
                    <a:lumMod val="50000"/>
                    <a:lumOff val="50000"/>
                  </a:prstClr>
                </a:solidFill>
              </a:rPr>
              <a:t>P(</a:t>
            </a:r>
            <a:r>
              <a:rPr lang="en-US" dirty="0" err="1" smtClean="0">
                <a:solidFill>
                  <a:prstClr val="black">
                    <a:lumMod val="50000"/>
                    <a:lumOff val="50000"/>
                  </a:prstClr>
                </a:solidFill>
              </a:rPr>
              <a:t>Buy|URL,inventory,ad</a:t>
            </a:r>
            <a:r>
              <a:rPr lang="en-US" dirty="0" smtClean="0">
                <a:solidFill>
                  <a:prstClr val="black">
                    <a:lumMod val="50000"/>
                    <a:lumOff val="50000"/>
                  </a:prstClr>
                </a:solidFill>
              </a:rPr>
              <a:t>) </a:t>
            </a:r>
            <a:endParaRPr lang="en-US" dirty="0">
              <a:solidFill>
                <a:prstClr val="black">
                  <a:lumMod val="50000"/>
                  <a:lumOff val="50000"/>
                </a:prstClr>
              </a:solidFill>
            </a:endParaRPr>
          </a:p>
        </p:txBody>
      </p:sp>
      <p:sp>
        <p:nvSpPr>
          <p:cNvPr id="10" name="Content Placeholder 2"/>
          <p:cNvSpPr txBox="1">
            <a:spLocks/>
          </p:cNvSpPr>
          <p:nvPr/>
        </p:nvSpPr>
        <p:spPr bwMode="auto">
          <a:xfrm>
            <a:off x="7772400" y="6400800"/>
            <a:ext cx="1981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163" indent="-342900">
              <a:spcBef>
                <a:spcPts val="700"/>
              </a:spcBef>
              <a:buClr>
                <a:srgbClr val="D6ECFF"/>
              </a:buClr>
              <a:buSzPct val="95000"/>
              <a:buFont typeface="Wingdings" pitchFamily="2" charset="2"/>
              <a:buNone/>
              <a:defRPr/>
            </a:pPr>
            <a:r>
              <a:rPr lang="en-US" dirty="0" smtClean="0">
                <a:solidFill>
                  <a:prstClr val="white"/>
                </a:solidFill>
                <a:latin typeface="Corbel"/>
                <a:cs typeface="+mn-cs"/>
              </a:rPr>
              <a:t>MLJ 2014</a:t>
            </a:r>
            <a:endParaRPr lang="en-US" dirty="0">
              <a:solidFill>
                <a:prstClr val="white"/>
              </a:solidFill>
              <a:latin typeface="Corbel"/>
              <a:cs typeface="+mn-cs"/>
            </a:endParaRPr>
          </a:p>
        </p:txBody>
      </p:sp>
    </p:spTree>
    <p:extLst>
      <p:ext uri="{BB962C8B-B14F-4D97-AF65-F5344CB8AC3E}">
        <p14:creationId xmlns:p14="http://schemas.microsoft.com/office/powerpoint/2010/main" val="28601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itle 411"/>
          <p:cNvSpPr>
            <a:spLocks noGrp="1"/>
          </p:cNvSpPr>
          <p:nvPr>
            <p:ph type="title"/>
          </p:nvPr>
        </p:nvSpPr>
        <p:spPr>
          <a:xfrm>
            <a:off x="2971800" y="76200"/>
            <a:ext cx="5647114" cy="914400"/>
          </a:xfrm>
        </p:spPr>
        <p:txBody>
          <a:bodyPr/>
          <a:lstStyle/>
          <a:p>
            <a:r>
              <a:rPr lang="en-US" dirty="0" smtClean="0"/>
              <a:t>Logistic regression in 10 Million dimensions</a:t>
            </a:r>
            <a:endParaRPr lang="en-US" dirty="0"/>
          </a:p>
        </p:txBody>
      </p:sp>
      <p:sp>
        <p:nvSpPr>
          <p:cNvPr id="416" name="Content Placeholder 2"/>
          <p:cNvSpPr txBox="1">
            <a:spLocks/>
          </p:cNvSpPr>
          <p:nvPr/>
        </p:nvSpPr>
        <p:spPr>
          <a:xfrm>
            <a:off x="609600" y="2895600"/>
            <a:ext cx="8610600" cy="3657600"/>
          </a:xfrm>
          <a:prstGeom prst="rect">
            <a:avLst/>
          </a:prstGeom>
        </p:spPr>
        <p:txBody>
          <a:bodyPr/>
          <a:lst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r>
              <a:rPr lang="en-US" dirty="0" smtClean="0"/>
              <a:t>Stochastic Gradient Descent</a:t>
            </a:r>
          </a:p>
          <a:p>
            <a:r>
              <a:rPr lang="en-US" dirty="0" smtClean="0"/>
              <a:t>L1 and L2 constraints</a:t>
            </a:r>
          </a:p>
          <a:p>
            <a:r>
              <a:rPr lang="en-US" dirty="0" smtClean="0"/>
              <a:t>Automatic estimation of optimal learning rates</a:t>
            </a:r>
          </a:p>
          <a:p>
            <a:r>
              <a:rPr lang="en-US" dirty="0" smtClean="0"/>
              <a:t>Bayesian empirical industry priors</a:t>
            </a:r>
          </a:p>
          <a:p>
            <a:r>
              <a:rPr lang="en-US" dirty="0" smtClean="0"/>
              <a:t>Streaming updates of the models</a:t>
            </a:r>
          </a:p>
          <a:p>
            <a:r>
              <a:rPr lang="en-US" dirty="0" smtClean="0"/>
              <a:t>Fully Automated ~10000 model per week</a:t>
            </a:r>
          </a:p>
        </p:txBody>
      </p:sp>
      <p:sp>
        <p:nvSpPr>
          <p:cNvPr id="417" name="Content Placeholder 2"/>
          <p:cNvSpPr txBox="1">
            <a:spLocks/>
          </p:cNvSpPr>
          <p:nvPr/>
        </p:nvSpPr>
        <p:spPr bwMode="auto">
          <a:xfrm>
            <a:off x="7772400" y="6400800"/>
            <a:ext cx="1981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163" indent="-342900">
              <a:spcBef>
                <a:spcPts val="700"/>
              </a:spcBef>
              <a:buClr>
                <a:srgbClr val="D6ECFF"/>
              </a:buClr>
              <a:buSzPct val="95000"/>
              <a:buFont typeface="Wingdings" pitchFamily="2" charset="2"/>
              <a:buNone/>
              <a:defRPr/>
            </a:pPr>
            <a:r>
              <a:rPr lang="en-US" dirty="0" smtClean="0">
                <a:solidFill>
                  <a:prstClr val="white"/>
                </a:solidFill>
                <a:latin typeface="Corbel"/>
                <a:cs typeface="+mn-cs"/>
              </a:rPr>
              <a:t>KDD 2014</a:t>
            </a:r>
            <a:endParaRPr lang="en-US" dirty="0">
              <a:solidFill>
                <a:prstClr val="white"/>
              </a:solidFill>
              <a:latin typeface="Corbel"/>
              <a:cs typeface="+mn-cs"/>
            </a:endParaRPr>
          </a:p>
        </p:txBody>
      </p:sp>
      <p:grpSp>
        <p:nvGrpSpPr>
          <p:cNvPr id="418" name="Group 417"/>
          <p:cNvGrpSpPr/>
          <p:nvPr/>
        </p:nvGrpSpPr>
        <p:grpSpPr>
          <a:xfrm>
            <a:off x="285750" y="335845"/>
            <a:ext cx="2228850" cy="2102555"/>
            <a:chOff x="990600" y="2209800"/>
            <a:chExt cx="2143125" cy="2143126"/>
          </a:xfrm>
        </p:grpSpPr>
        <p:pic>
          <p:nvPicPr>
            <p:cNvPr id="419" name="Picture 418" descr="http://t3.gstatic.com/images?q=tbn:ANd9GcSOltJvwuzfQgE4Ecx_SZpN8melfbivxts66dx2W5EOQ9RD-uo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90600" y="2209800"/>
              <a:ext cx="2143125" cy="2143126"/>
            </a:xfrm>
            <a:prstGeom prst="rect">
              <a:avLst/>
            </a:prstGeom>
            <a:noFill/>
          </p:spPr>
        </p:pic>
        <p:sp>
          <p:nvSpPr>
            <p:cNvPr id="420" name="Oval 419"/>
            <p:cNvSpPr/>
            <p:nvPr/>
          </p:nvSpPr>
          <p:spPr>
            <a:xfrm>
              <a:off x="1219200" y="2438400"/>
              <a:ext cx="1676400" cy="1676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Targeting Model</a:t>
              </a:r>
            </a:p>
          </p:txBody>
        </p:sp>
      </p:grpSp>
      <p:grpSp>
        <p:nvGrpSpPr>
          <p:cNvPr id="421" name="Group 420"/>
          <p:cNvGrpSpPr/>
          <p:nvPr/>
        </p:nvGrpSpPr>
        <p:grpSpPr>
          <a:xfrm>
            <a:off x="5791200" y="1600200"/>
            <a:ext cx="3038905" cy="685800"/>
            <a:chOff x="3057095" y="6019800"/>
            <a:chExt cx="3038905" cy="685800"/>
          </a:xfrm>
        </p:grpSpPr>
        <p:sp>
          <p:nvSpPr>
            <p:cNvPr id="422" name="Rectangle 421"/>
            <p:cNvSpPr/>
            <p:nvPr/>
          </p:nvSpPr>
          <p:spPr>
            <a:xfrm>
              <a:off x="3057095" y="6019800"/>
              <a:ext cx="3038905"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p(</a:t>
              </a:r>
              <a:r>
                <a:rPr lang="en-US" dirty="0" err="1" smtClean="0">
                  <a:solidFill>
                    <a:schemeClr val="bg1"/>
                  </a:solidFill>
                </a:rPr>
                <a:t>sv|urls</a:t>
              </a:r>
              <a:r>
                <a:rPr lang="en-US" dirty="0" smtClean="0">
                  <a:solidFill>
                    <a:schemeClr val="bg1"/>
                  </a:solidFill>
                </a:rPr>
                <a:t>) =  </a:t>
              </a:r>
              <a:endParaRPr lang="en-US" dirty="0">
                <a:solidFill>
                  <a:schemeClr val="bg1"/>
                </a:solidFill>
              </a:endParaRPr>
            </a:p>
          </p:txBody>
        </p:sp>
        <p:pic>
          <p:nvPicPr>
            <p:cNvPr id="423" name="Picture 2" descr="\pi(x) = \frac{e^{(\beta_0 + \beta_1 x)}} {e^{(\beta_0 + \beta_1 x)} + 1} = \frac {1} {1+e^{-(\beta_0 + \beta_1 x)}}."/>
            <p:cNvPicPr>
              <a:picLocks noChangeAspect="1" noChangeArrowheads="1"/>
            </p:cNvPicPr>
            <p:nvPr/>
          </p:nvPicPr>
          <p:blipFill rotWithShape="1">
            <a:blip r:embed="rId4">
              <a:extLst>
                <a:ext uri="{28A0092B-C50C-407E-A947-70E740481C1C}">
                  <a14:useLocalDpi xmlns:a14="http://schemas.microsoft.com/office/drawing/2010/main" val="0"/>
                </a:ext>
              </a:extLst>
            </a:blip>
            <a:srcRect l="61415" r="1458"/>
            <a:stretch/>
          </p:blipFill>
          <p:spPr bwMode="auto">
            <a:xfrm>
              <a:off x="4260368" y="6019800"/>
              <a:ext cx="1697519" cy="685800"/>
            </a:xfrm>
            <a:prstGeom prst="rect">
              <a:avLst/>
            </a:prstGeom>
            <a:solidFill>
              <a:schemeClr val="tx1"/>
            </a:solidFill>
          </p:spPr>
        </p:pic>
      </p:grpSp>
    </p:spTree>
    <p:extLst>
      <p:ext uri="{BB962C8B-B14F-4D97-AF65-F5344CB8AC3E}">
        <p14:creationId xmlns:p14="http://schemas.microsoft.com/office/powerpoint/2010/main" val="9819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Dimensionality Reduction</a:t>
            </a:r>
            <a:endParaRPr lang="en-US" dirty="0"/>
          </a:p>
        </p:txBody>
      </p:sp>
      <p:sp>
        <p:nvSpPr>
          <p:cNvPr id="3" name="Content Placeholder 2"/>
          <p:cNvSpPr>
            <a:spLocks noGrp="1"/>
          </p:cNvSpPr>
          <p:nvPr>
            <p:ph idx="1"/>
          </p:nvPr>
        </p:nvSpPr>
        <p:spPr/>
        <p:txBody>
          <a:bodyPr/>
          <a:lstStyle/>
          <a:p>
            <a:r>
              <a:rPr lang="en-US" dirty="0" smtClean="0"/>
              <a:t>There are a few obvious options for dimensionality reduction.</a:t>
            </a:r>
          </a:p>
          <a:p>
            <a:endParaRPr lang="en-US" dirty="0"/>
          </a:p>
          <a:p>
            <a:r>
              <a:rPr lang="en-US" b="1" dirty="0" smtClean="0"/>
              <a:t>Hashing</a:t>
            </a:r>
            <a:r>
              <a:rPr lang="en-US" dirty="0" smtClean="0"/>
              <a:t>: Run each URL through a hash function, and spit out a specified number of buckets.</a:t>
            </a:r>
          </a:p>
          <a:p>
            <a:endParaRPr lang="en-US" dirty="0"/>
          </a:p>
          <a:p>
            <a:r>
              <a:rPr lang="en-US" b="1" dirty="0" smtClean="0"/>
              <a:t>Categorization</a:t>
            </a:r>
            <a:r>
              <a:rPr lang="en-US" dirty="0" smtClean="0"/>
              <a:t>: We had both free and commercial website category data.  Binary URL space </a:t>
            </a:r>
            <a:r>
              <a:rPr lang="en-US" dirty="0" smtClean="0">
                <a:sym typeface="Wingdings"/>
              </a:rPr>
              <a:t> binary category </a:t>
            </a:r>
            <a:r>
              <a:rPr lang="en-US" dirty="0">
                <a:sym typeface="Wingdings"/>
              </a:rPr>
              <a:t>space.</a:t>
            </a:r>
            <a:br>
              <a:rPr lang="en-US" dirty="0">
                <a:sym typeface="Wingdings"/>
              </a:rPr>
            </a:br>
            <a:r>
              <a:rPr lang="en-US" dirty="0">
                <a:sym typeface="Wingdings"/>
              </a:rPr>
              <a:t/>
            </a:r>
            <a:br>
              <a:rPr lang="en-US" dirty="0">
                <a:sym typeface="Wingdings"/>
              </a:rPr>
            </a:br>
            <a:r>
              <a:rPr lang="en-US" dirty="0">
                <a:sym typeface="Wingdings"/>
                <a:hlinkClick r:id="rId2"/>
              </a:rPr>
              <a:t>www.baseball-</a:t>
            </a:r>
            <a:r>
              <a:rPr lang="en-US" dirty="0" smtClean="0">
                <a:sym typeface="Wingdings"/>
                <a:hlinkClick r:id="rId2"/>
              </a:rPr>
              <a:t>reference.com</a:t>
            </a:r>
            <a:r>
              <a:rPr lang="en-US" dirty="0">
                <a:sym typeface="Wingdings"/>
              </a:rPr>
              <a:t> </a:t>
            </a:r>
            <a:r>
              <a:rPr lang="en-US" dirty="0" smtClean="0">
                <a:sym typeface="Wingdings"/>
              </a:rPr>
              <a:t>Sports</a:t>
            </a:r>
            <a:r>
              <a:rPr lang="en-US" dirty="0">
                <a:sym typeface="Wingdings"/>
              </a:rPr>
              <a:t>/Baseball/</a:t>
            </a:r>
            <a:r>
              <a:rPr lang="en-US" dirty="0" err="1">
                <a:sym typeface="Wingdings"/>
              </a:rPr>
              <a:t>Major_League</a:t>
            </a:r>
            <a:r>
              <a:rPr lang="en-US" dirty="0">
                <a:sym typeface="Wingdings"/>
              </a:rPr>
              <a:t>/Statistics</a:t>
            </a:r>
            <a:endParaRPr lang="en-US" dirty="0" smtClean="0"/>
          </a:p>
          <a:p>
            <a:endParaRPr lang="en-US" dirty="0"/>
          </a:p>
          <a:p>
            <a:r>
              <a:rPr lang="en-US" b="1" dirty="0" smtClean="0"/>
              <a:t>SVD:</a:t>
            </a:r>
            <a:r>
              <a:rPr lang="en-US" dirty="0" smtClean="0"/>
              <a:t> Singular Value Decomposition in Mahout to transform large, sparse feature space into small dense feature space.</a:t>
            </a:r>
            <a:endParaRPr lang="en-US" b="1"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17</a:t>
            </a:fld>
            <a:endParaRPr lang="en-US" dirty="0"/>
          </a:p>
        </p:txBody>
      </p:sp>
      <p:sp>
        <p:nvSpPr>
          <p:cNvPr id="5" name="TextBox 4"/>
          <p:cNvSpPr txBox="1"/>
          <p:nvPr/>
        </p:nvSpPr>
        <p:spPr>
          <a:xfrm>
            <a:off x="3581400" y="6313799"/>
            <a:ext cx="1676400" cy="369332"/>
          </a:xfrm>
          <a:prstGeom prst="rect">
            <a:avLst/>
          </a:prstGeom>
          <a:noFill/>
        </p:spPr>
        <p:txBody>
          <a:bodyPr wrap="square" rtlCol="0">
            <a:spAutoFit/>
          </a:bodyPr>
          <a:lstStyle/>
          <a:p>
            <a:pPr defTabSz="457200" fontAlgn="auto">
              <a:spcBef>
                <a:spcPts val="0"/>
              </a:spcBef>
              <a:spcAft>
                <a:spcPts val="0"/>
              </a:spcAft>
            </a:pPr>
            <a:r>
              <a:rPr lang="en-US" dirty="0" err="1" smtClean="0">
                <a:solidFill>
                  <a:prstClr val="black"/>
                </a:solidFill>
                <a:latin typeface="Calibri"/>
              </a:rPr>
              <a:t>www.dmoz.org</a:t>
            </a:r>
            <a:endParaRPr lang="en-US" dirty="0">
              <a:solidFill>
                <a:prstClr val="black"/>
              </a:solidFill>
              <a:latin typeface="Calibri"/>
            </a:endParaRPr>
          </a:p>
        </p:txBody>
      </p:sp>
    </p:spTree>
    <p:extLst>
      <p:ext uri="{BB962C8B-B14F-4D97-AF65-F5344CB8AC3E}">
        <p14:creationId xmlns:p14="http://schemas.microsoft.com/office/powerpoint/2010/main" val="3576314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a:t>
            </a:r>
            <a:r>
              <a:rPr lang="en-US" dirty="0" smtClean="0"/>
              <a:t>Intuition &amp; Multitasking</a:t>
            </a:r>
            <a:endParaRPr lang="en-US" dirty="0"/>
          </a:p>
        </p:txBody>
      </p:sp>
      <p:sp>
        <p:nvSpPr>
          <p:cNvPr id="3" name="Content Placeholder 2"/>
          <p:cNvSpPr>
            <a:spLocks noGrp="1"/>
          </p:cNvSpPr>
          <p:nvPr>
            <p:ph idx="1"/>
          </p:nvPr>
        </p:nvSpPr>
        <p:spPr/>
        <p:txBody>
          <a:bodyPr/>
          <a:lstStyle/>
          <a:p>
            <a:r>
              <a:rPr lang="en-US" dirty="0" smtClean="0"/>
              <a:t>Hierarchical clustering in the space of </a:t>
            </a:r>
            <a:r>
              <a:rPr lang="en-US" b="1" dirty="0" smtClean="0"/>
              <a:t>model parameters.</a:t>
            </a:r>
          </a:p>
          <a:p>
            <a:pPr lvl="1"/>
            <a:r>
              <a:rPr lang="en-US" dirty="0" smtClean="0"/>
              <a:t>Naïve Bayes(</a:t>
            </a:r>
            <a:r>
              <a:rPr lang="en-US" dirty="0" err="1" smtClean="0"/>
              <a:t>ish</a:t>
            </a:r>
            <a:r>
              <a:rPr lang="en-US" dirty="0" smtClean="0"/>
              <a:t>) model: It’s not a bug, it’s a feature!</a:t>
            </a:r>
          </a:p>
          <a:p>
            <a:endParaRPr lang="en-US" dirty="0"/>
          </a:p>
          <a:p>
            <a:r>
              <a:rPr lang="en-US" dirty="0" smtClean="0"/>
              <a:t>Distance function: Pearson Correlation</a:t>
            </a:r>
          </a:p>
          <a:p>
            <a:endParaRPr lang="en-US" dirty="0"/>
          </a:p>
          <a:p>
            <a:r>
              <a:rPr lang="en-US" dirty="0" smtClean="0"/>
              <a:t>Cutting the </a:t>
            </a:r>
            <a:r>
              <a:rPr lang="en-US" dirty="0" err="1" smtClean="0"/>
              <a:t>dendrogram</a:t>
            </a:r>
            <a:r>
              <a:rPr lang="en-US" dirty="0" smtClean="0"/>
              <a:t>:</a:t>
            </a:r>
          </a:p>
          <a:p>
            <a:pPr lvl="1"/>
            <a:r>
              <a:rPr lang="en-US" dirty="0" smtClean="0"/>
              <a:t>Most algorithms cut the tree at a specific “height” in order to produce a desired number of clusters.</a:t>
            </a:r>
            <a:endParaRPr lang="en-US" dirty="0"/>
          </a:p>
          <a:p>
            <a:pPr lvl="1"/>
            <a:r>
              <a:rPr lang="en-US" dirty="0" smtClean="0"/>
              <a:t>In our case, we need clusters with </a:t>
            </a:r>
            <a:r>
              <a:rPr lang="en-US" b="1" dirty="0" smtClean="0"/>
              <a:t>sufficient representation in the data.</a:t>
            </a:r>
          </a:p>
          <a:p>
            <a:pPr lvl="1"/>
            <a:r>
              <a:rPr lang="en-US" dirty="0" smtClean="0"/>
              <a:t>Recursively traverse the tree and cut when we reach a certain minimum popularity.</a:t>
            </a:r>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18</a:t>
            </a:fld>
            <a:endParaRPr lang="en-US" dirty="0"/>
          </a:p>
        </p:txBody>
      </p:sp>
    </p:spTree>
    <p:extLst>
      <p:ext uri="{BB962C8B-B14F-4D97-AF65-F5344CB8AC3E}">
        <p14:creationId xmlns:p14="http://schemas.microsoft.com/office/powerpoint/2010/main" val="3665363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cluster69.jpg"/>
          <p:cNvPicPr>
            <a:picLocks noGrp="1" noChangeAspect="1"/>
          </p:cNvPicPr>
          <p:nvPr>
            <p:ph idx="1"/>
          </p:nvPr>
        </p:nvPicPr>
        <p:blipFill>
          <a:blip r:embed="rId2">
            <a:lum/>
          </a:blip>
          <a:srcRect l="14118" t="26364" r="9412" b="25000"/>
          <a:stretch>
            <a:fillRect/>
          </a:stretch>
        </p:blipFill>
        <p:spPr>
          <a:xfrm rot="5400000">
            <a:off x="-387973" y="2179729"/>
            <a:ext cx="4271619" cy="3133726"/>
          </a:xfrm>
        </p:spPr>
      </p:pic>
      <p:sp>
        <p:nvSpPr>
          <p:cNvPr id="15" name="Title 14"/>
          <p:cNvSpPr>
            <a:spLocks noGrp="1"/>
          </p:cNvSpPr>
          <p:nvPr>
            <p:ph type="title"/>
          </p:nvPr>
        </p:nvSpPr>
        <p:spPr>
          <a:xfrm>
            <a:off x="520700" y="28575"/>
            <a:ext cx="8001000" cy="1143000"/>
          </a:xfrm>
        </p:spPr>
        <p:txBody>
          <a:bodyPr/>
          <a:lstStyle/>
          <a:p>
            <a:r>
              <a:rPr lang="en-US" dirty="0" smtClean="0"/>
              <a:t>Results</a:t>
            </a:r>
            <a:endParaRPr lang="en-US" dirty="0"/>
          </a:p>
        </p:txBody>
      </p:sp>
      <p:sp>
        <p:nvSpPr>
          <p:cNvPr id="7175" name="Rounded Rectangle 6"/>
          <p:cNvSpPr>
            <a:spLocks noChangeArrowheads="1"/>
          </p:cNvSpPr>
          <p:nvPr/>
        </p:nvSpPr>
        <p:spPr bwMode="auto">
          <a:xfrm>
            <a:off x="714376" y="1552575"/>
            <a:ext cx="1121808" cy="342900"/>
          </a:xfrm>
          <a:prstGeom prst="roundRect">
            <a:avLst>
              <a:gd name="adj" fmla="val 16667"/>
            </a:avLst>
          </a:prstGeom>
          <a:solidFill>
            <a:schemeClr val="accent1">
              <a:lumMod val="75000"/>
              <a:alpha val="56000"/>
            </a:schemeClr>
          </a:solidFill>
          <a:ln w="9525" algn="ctr">
            <a:solidFill>
              <a:schemeClr val="tx1"/>
            </a:solidFill>
            <a:round/>
            <a:headEnd/>
            <a:tailEnd/>
          </a:ln>
        </p:spPr>
        <p:txBody>
          <a:bodyPr/>
          <a:lstStyle/>
          <a:p>
            <a:pPr defTabSz="457200" fontAlgn="auto">
              <a:spcBef>
                <a:spcPts val="0"/>
              </a:spcBef>
              <a:spcAft>
                <a:spcPts val="0"/>
              </a:spcAft>
            </a:pPr>
            <a:r>
              <a:rPr lang="en-US" sz="1600" dirty="0">
                <a:solidFill>
                  <a:prstClr val="black"/>
                </a:solidFill>
                <a:latin typeface="Helvetica" pitchFamily="34" charset="0"/>
                <a:cs typeface="Helvetica" pitchFamily="34" charset="0"/>
              </a:rPr>
              <a:t> </a:t>
            </a:r>
            <a:r>
              <a:rPr lang="en-US" sz="1600" dirty="0" smtClean="0">
                <a:solidFill>
                  <a:prstClr val="black"/>
                </a:solidFill>
                <a:latin typeface="Helvetica" pitchFamily="34" charset="0"/>
                <a:cs typeface="Helvetica" pitchFamily="34" charset="0"/>
              </a:rPr>
              <a:t>Kids</a:t>
            </a:r>
            <a:endParaRPr lang="en-US" sz="1600" dirty="0">
              <a:solidFill>
                <a:prstClr val="black"/>
              </a:solidFill>
              <a:latin typeface="Helvetica" pitchFamily="34" charset="0"/>
              <a:cs typeface="Helvetica" pitchFamily="34" charset="0"/>
            </a:endParaRPr>
          </a:p>
        </p:txBody>
      </p:sp>
      <p:sp>
        <p:nvSpPr>
          <p:cNvPr id="10" name="Rounded Rectangle 6"/>
          <p:cNvSpPr>
            <a:spLocks noChangeArrowheads="1"/>
          </p:cNvSpPr>
          <p:nvPr/>
        </p:nvSpPr>
        <p:spPr bwMode="auto">
          <a:xfrm>
            <a:off x="704851" y="1962150"/>
            <a:ext cx="1121808" cy="695325"/>
          </a:xfrm>
          <a:prstGeom prst="roundRect">
            <a:avLst>
              <a:gd name="adj" fmla="val 16667"/>
            </a:avLst>
          </a:prstGeom>
          <a:solidFill>
            <a:schemeClr val="accent1">
              <a:lumMod val="75000"/>
              <a:alpha val="56000"/>
            </a:schemeClr>
          </a:solidFill>
          <a:ln w="9525" algn="ctr">
            <a:solidFill>
              <a:schemeClr val="tx1"/>
            </a:solidFill>
            <a:round/>
            <a:headEnd/>
            <a:tailEnd/>
          </a:ln>
        </p:spPr>
        <p:txBody>
          <a:bodyPr/>
          <a:lstStyle/>
          <a:p>
            <a:pPr defTabSz="457200" fontAlgn="auto">
              <a:spcBef>
                <a:spcPts val="0"/>
              </a:spcBef>
              <a:spcAft>
                <a:spcPts val="0"/>
              </a:spcAft>
            </a:pPr>
            <a:r>
              <a:rPr lang="en-US" sz="1600" dirty="0">
                <a:solidFill>
                  <a:prstClr val="black"/>
                </a:solidFill>
                <a:latin typeface="Helvetica" pitchFamily="34" charset="0"/>
                <a:cs typeface="Helvetica" pitchFamily="34" charset="0"/>
              </a:rPr>
              <a:t> </a:t>
            </a:r>
            <a:endParaRPr lang="en-US" sz="1600" dirty="0" smtClean="0">
              <a:solidFill>
                <a:prstClr val="black"/>
              </a:solidFill>
              <a:latin typeface="Helvetica" pitchFamily="34" charset="0"/>
              <a:cs typeface="Helvetica" pitchFamily="34" charset="0"/>
            </a:endParaRPr>
          </a:p>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Health</a:t>
            </a:r>
            <a:endParaRPr lang="en-US" sz="1600" dirty="0">
              <a:solidFill>
                <a:prstClr val="black"/>
              </a:solidFill>
              <a:latin typeface="Helvetica" pitchFamily="34" charset="0"/>
              <a:cs typeface="Helvetica" pitchFamily="34" charset="0"/>
            </a:endParaRPr>
          </a:p>
        </p:txBody>
      </p:sp>
      <p:sp>
        <p:nvSpPr>
          <p:cNvPr id="11" name="Rounded Rectangle 6"/>
          <p:cNvSpPr>
            <a:spLocks noChangeArrowheads="1"/>
          </p:cNvSpPr>
          <p:nvPr/>
        </p:nvSpPr>
        <p:spPr bwMode="auto">
          <a:xfrm>
            <a:off x="704851" y="2857500"/>
            <a:ext cx="1121808" cy="600074"/>
          </a:xfrm>
          <a:prstGeom prst="roundRect">
            <a:avLst>
              <a:gd name="adj" fmla="val 16667"/>
            </a:avLst>
          </a:prstGeom>
          <a:solidFill>
            <a:schemeClr val="accent1">
              <a:lumMod val="75000"/>
              <a:alpha val="56000"/>
            </a:schemeClr>
          </a:solidFill>
          <a:ln w="9525" algn="ctr">
            <a:solidFill>
              <a:schemeClr val="tx1"/>
            </a:solidFill>
            <a:round/>
            <a:headEnd/>
            <a:tailEnd/>
          </a:ln>
        </p:spPr>
        <p:txBody>
          <a:bodyPr/>
          <a:lstStyle/>
          <a:p>
            <a:pPr defTabSz="457200" fontAlgn="auto">
              <a:spcBef>
                <a:spcPts val="0"/>
              </a:spcBef>
              <a:spcAft>
                <a:spcPts val="0"/>
              </a:spcAft>
            </a:pPr>
            <a:r>
              <a:rPr lang="en-US" sz="1600" dirty="0">
                <a:solidFill>
                  <a:prstClr val="black"/>
                </a:solidFill>
                <a:latin typeface="Helvetica" pitchFamily="34" charset="0"/>
                <a:cs typeface="Helvetica" pitchFamily="34" charset="0"/>
              </a:rPr>
              <a:t> </a:t>
            </a:r>
            <a:endParaRPr lang="en-US" sz="1600" dirty="0" smtClean="0">
              <a:solidFill>
                <a:prstClr val="black"/>
              </a:solidFill>
              <a:latin typeface="Helvetica" pitchFamily="34" charset="0"/>
              <a:cs typeface="Helvetica" pitchFamily="34" charset="0"/>
            </a:endParaRPr>
          </a:p>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Home</a:t>
            </a:r>
            <a:endParaRPr lang="en-US" sz="1600" dirty="0">
              <a:solidFill>
                <a:prstClr val="black"/>
              </a:solidFill>
              <a:latin typeface="Helvetica" pitchFamily="34" charset="0"/>
              <a:cs typeface="Helvetica" pitchFamily="34" charset="0"/>
            </a:endParaRPr>
          </a:p>
        </p:txBody>
      </p:sp>
      <p:sp>
        <p:nvSpPr>
          <p:cNvPr id="12" name="Rounded Rectangle 6"/>
          <p:cNvSpPr>
            <a:spLocks noChangeArrowheads="1"/>
          </p:cNvSpPr>
          <p:nvPr/>
        </p:nvSpPr>
        <p:spPr bwMode="auto">
          <a:xfrm>
            <a:off x="704851" y="3524249"/>
            <a:ext cx="1121808" cy="1057275"/>
          </a:xfrm>
          <a:prstGeom prst="roundRect">
            <a:avLst>
              <a:gd name="adj" fmla="val 16667"/>
            </a:avLst>
          </a:prstGeom>
          <a:solidFill>
            <a:schemeClr val="accent1">
              <a:lumMod val="75000"/>
              <a:alpha val="56000"/>
            </a:schemeClr>
          </a:solidFill>
          <a:ln w="9525" algn="ctr">
            <a:solidFill>
              <a:schemeClr val="tx1"/>
            </a:solidFill>
            <a:round/>
            <a:headEnd/>
            <a:tailEnd/>
          </a:ln>
        </p:spPr>
        <p:txBody>
          <a:bodyPr/>
          <a:lstStyle/>
          <a:p>
            <a:pPr defTabSz="457200" fontAlgn="auto">
              <a:spcBef>
                <a:spcPts val="0"/>
              </a:spcBef>
              <a:spcAft>
                <a:spcPts val="0"/>
              </a:spcAft>
            </a:pPr>
            <a:endParaRPr lang="en-US" sz="1600" dirty="0">
              <a:solidFill>
                <a:prstClr val="black"/>
              </a:solidFill>
              <a:latin typeface="Helvetica" pitchFamily="34" charset="0"/>
              <a:cs typeface="Helvetica" pitchFamily="34" charset="0"/>
            </a:endParaRPr>
          </a:p>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News</a:t>
            </a:r>
            <a:endParaRPr lang="en-US" sz="1600" dirty="0">
              <a:solidFill>
                <a:prstClr val="black"/>
              </a:solidFill>
              <a:latin typeface="Helvetica" pitchFamily="34" charset="0"/>
              <a:cs typeface="Helvetica" pitchFamily="34" charset="0"/>
            </a:endParaRPr>
          </a:p>
        </p:txBody>
      </p:sp>
      <p:sp>
        <p:nvSpPr>
          <p:cNvPr id="16" name="Rounded Rectangle 6"/>
          <p:cNvSpPr>
            <a:spLocks noChangeArrowheads="1"/>
          </p:cNvSpPr>
          <p:nvPr/>
        </p:nvSpPr>
        <p:spPr bwMode="auto">
          <a:xfrm>
            <a:off x="676276" y="4629149"/>
            <a:ext cx="1121808" cy="1257301"/>
          </a:xfrm>
          <a:prstGeom prst="roundRect">
            <a:avLst>
              <a:gd name="adj" fmla="val 16667"/>
            </a:avLst>
          </a:prstGeom>
          <a:solidFill>
            <a:schemeClr val="accent1">
              <a:lumMod val="75000"/>
              <a:alpha val="56000"/>
            </a:schemeClr>
          </a:solidFill>
          <a:ln w="9525" algn="ctr">
            <a:solidFill>
              <a:schemeClr val="tx1"/>
            </a:solidFill>
            <a:round/>
            <a:headEnd/>
            <a:tailEnd/>
          </a:ln>
        </p:spPr>
        <p:txBody>
          <a:bodyPr/>
          <a:lstStyle/>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Games</a:t>
            </a:r>
          </a:p>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&amp;</a:t>
            </a:r>
          </a:p>
          <a:p>
            <a:pPr defTabSz="457200" fontAlgn="auto">
              <a:spcBef>
                <a:spcPts val="0"/>
              </a:spcBef>
              <a:spcAft>
                <a:spcPts val="0"/>
              </a:spcAft>
            </a:pPr>
            <a:r>
              <a:rPr lang="en-US" sz="1600" dirty="0" smtClean="0">
                <a:solidFill>
                  <a:prstClr val="black"/>
                </a:solidFill>
                <a:latin typeface="Helvetica" pitchFamily="34" charset="0"/>
                <a:cs typeface="Helvetica" pitchFamily="34" charset="0"/>
              </a:rPr>
              <a:t>Videos</a:t>
            </a:r>
            <a:endParaRPr lang="en-US" sz="1600" dirty="0">
              <a:solidFill>
                <a:prstClr val="black"/>
              </a:solidFill>
              <a:latin typeface="Helvetica" pitchFamily="34" charset="0"/>
              <a:cs typeface="Helvetica" pitchFamily="34" charset="0"/>
            </a:endParaRPr>
          </a:p>
        </p:txBody>
      </p:sp>
      <p:pic>
        <p:nvPicPr>
          <p:cNvPr id="17" name="Content Placeholder 12" descr="cluster69.jpg"/>
          <p:cNvPicPr>
            <a:picLocks noChangeAspect="1"/>
          </p:cNvPicPr>
          <p:nvPr/>
        </p:nvPicPr>
        <p:blipFill>
          <a:blip r:embed="rId2">
            <a:lum/>
          </a:blip>
          <a:srcRect l="36824" t="42727" r="53529" b="32727"/>
          <a:stretch>
            <a:fillRect/>
          </a:stretch>
        </p:blipFill>
        <p:spPr bwMode="auto">
          <a:xfrm rot="5400000">
            <a:off x="5613381" y="358172"/>
            <a:ext cx="1439109" cy="4733185"/>
          </a:xfrm>
          <a:prstGeom prst="rect">
            <a:avLst/>
          </a:prstGeom>
          <a:noFill/>
          <a:ln w="9525">
            <a:noFill/>
            <a:miter lim="800000"/>
            <a:headEnd/>
            <a:tailEnd/>
          </a:ln>
        </p:spPr>
      </p:pic>
      <p:sp>
        <p:nvSpPr>
          <p:cNvPr id="19" name="Rounded Rectangular Callout 18"/>
          <p:cNvSpPr/>
          <p:nvPr/>
        </p:nvSpPr>
        <p:spPr bwMode="auto">
          <a:xfrm>
            <a:off x="3895725" y="1362075"/>
            <a:ext cx="4838700" cy="2695575"/>
          </a:xfrm>
          <a:prstGeom prst="wedgeRoundRectCallout">
            <a:avLst>
              <a:gd name="adj1" fmla="val -85003"/>
              <a:gd name="adj2" fmla="val 13231"/>
              <a:gd name="adj3" fmla="val 16667"/>
            </a:avLst>
          </a:prstGeom>
          <a:solidFill>
            <a:schemeClr val="accent1">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400" dirty="0" smtClean="0">
                <a:solidFill>
                  <a:prstClr val="black"/>
                </a:solidFill>
                <a:latin typeface="Helvetica" pitchFamily="34" charset="0"/>
                <a:cs typeface="Helvetica" pitchFamily="34" charset="0"/>
              </a:rPr>
              <a:t>Home</a:t>
            </a:r>
            <a:endParaRPr lang="en-US" sz="2400" dirty="0">
              <a:solidFill>
                <a:prstClr val="black"/>
              </a:solidFill>
              <a:latin typeface="Helvetica" pitchFamily="34" charset="0"/>
              <a:cs typeface="Helvetica" pitchFamily="34" charset="0"/>
            </a:endParaRPr>
          </a:p>
        </p:txBody>
      </p:sp>
    </p:spTree>
    <p:extLst>
      <p:ext uri="{BB962C8B-B14F-4D97-AF65-F5344CB8AC3E}">
        <p14:creationId xmlns:p14="http://schemas.microsoft.com/office/powerpoint/2010/main" val="57148073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Targeted </a:t>
            </a:r>
            <a:r>
              <a:rPr lang="en-US" dirty="0" smtClean="0"/>
              <a:t>Online Display Advertising</a:t>
            </a:r>
            <a:endParaRPr lang="en-US" dirty="0"/>
          </a:p>
        </p:txBody>
      </p:sp>
      <p:pic>
        <p:nvPicPr>
          <p:cNvPr id="4" name="Picture 3"/>
          <p:cNvPicPr>
            <a:picLocks noChangeAspect="1" noChangeArrowheads="1"/>
          </p:cNvPicPr>
          <p:nvPr/>
        </p:nvPicPr>
        <p:blipFill>
          <a:blip r:embed="rId3" cstate="print"/>
          <a:srcRect r="30667" b="7467"/>
          <a:stretch>
            <a:fillRect/>
          </a:stretch>
        </p:blipFill>
        <p:spPr bwMode="auto">
          <a:xfrm>
            <a:off x="1600200" y="1425927"/>
            <a:ext cx="6134100" cy="5116637"/>
          </a:xfrm>
          <a:prstGeom prst="rect">
            <a:avLst/>
          </a:prstGeom>
          <a:noFill/>
          <a:ln w="9525">
            <a:noFill/>
            <a:miter lim="800000"/>
            <a:headEnd/>
            <a:tailEnd/>
          </a:ln>
        </p:spPr>
      </p:pic>
      <p:sp>
        <p:nvSpPr>
          <p:cNvPr id="8" name="Rectangle 7"/>
          <p:cNvSpPr/>
          <p:nvPr/>
        </p:nvSpPr>
        <p:spPr>
          <a:xfrm>
            <a:off x="1676400" y="2133600"/>
            <a:ext cx="11430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477000" y="2133600"/>
            <a:ext cx="11430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562600" y="4953000"/>
            <a:ext cx="1905000" cy="1524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314700" y="2667000"/>
            <a:ext cx="571500" cy="266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0225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p:txBody>
          <a:bodyPr/>
          <a:lstStyle/>
          <a:p>
            <a:r>
              <a:rPr lang="en-US" dirty="0"/>
              <a:t>We </a:t>
            </a:r>
            <a:r>
              <a:rPr lang="en-US" dirty="0" smtClean="0"/>
              <a:t>built models off data from </a:t>
            </a:r>
            <a:r>
              <a:rPr lang="en-US" dirty="0"/>
              <a:t>28 campaigns</a:t>
            </a:r>
            <a:r>
              <a:rPr lang="en-US" dirty="0" smtClean="0"/>
              <a:t>.</a:t>
            </a:r>
          </a:p>
          <a:p>
            <a:endParaRPr lang="en-US" dirty="0"/>
          </a:p>
          <a:p>
            <a:r>
              <a:rPr lang="en-US" dirty="0" smtClean="0"/>
              <a:t>Our production cluster definitions have 4,318 features.</a:t>
            </a:r>
          </a:p>
          <a:p>
            <a:endParaRPr lang="en-US" dirty="0"/>
          </a:p>
          <a:p>
            <a:r>
              <a:rPr lang="en-US" dirty="0" smtClean="0"/>
              <a:t>We tried to get each of the “challengers” as close to this as we possibly could.</a:t>
            </a:r>
          </a:p>
          <a:p>
            <a:endParaRPr lang="en-US" dirty="0"/>
          </a:p>
          <a:p>
            <a:r>
              <a:rPr lang="en-US" dirty="0" smtClean="0"/>
              <a:t>We evaluate on Lift (5%) and AUC. </a:t>
            </a:r>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20</a:t>
            </a:fld>
            <a:endParaRPr lang="en-US" dirty="0"/>
          </a:p>
        </p:txBody>
      </p:sp>
    </p:spTree>
    <p:extLst>
      <p:ext uri="{BB962C8B-B14F-4D97-AF65-F5344CB8AC3E}">
        <p14:creationId xmlns:p14="http://schemas.microsoft.com/office/powerpoint/2010/main" val="671272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86535428"/>
              </p:ext>
            </p:extLst>
          </p:nvPr>
        </p:nvGraphicFramePr>
        <p:xfrm>
          <a:off x="457200" y="1219200"/>
          <a:ext cx="8229600" cy="2494280"/>
        </p:xfrm>
        <a:graphic>
          <a:graphicData uri="http://schemas.openxmlformats.org/drawingml/2006/table">
            <a:tbl>
              <a:tblPr firstRow="1" bandRow="1">
                <a:tableStyleId>{5C22544A-7EE6-4342-B048-85BDC9FD1C3A}</a:tableStyleId>
              </a:tblPr>
              <a:tblGrid>
                <a:gridCol w="1524000"/>
                <a:gridCol w="990600"/>
                <a:gridCol w="1676400"/>
                <a:gridCol w="609600"/>
                <a:gridCol w="762000"/>
                <a:gridCol w="762000"/>
                <a:gridCol w="1905000"/>
              </a:tblGrid>
              <a:tr h="370840">
                <a:tc>
                  <a:txBody>
                    <a:bodyPr/>
                    <a:lstStyle/>
                    <a:p>
                      <a:endParaRPr lang="en-US" dirty="0"/>
                    </a:p>
                  </a:txBody>
                  <a:tcPr/>
                </a:tc>
                <a:tc>
                  <a:txBody>
                    <a:bodyPr/>
                    <a:lstStyle/>
                    <a:p>
                      <a:r>
                        <a:rPr lang="en-US" dirty="0" smtClean="0"/>
                        <a:t>Average</a:t>
                      </a:r>
                    </a:p>
                    <a:p>
                      <a:r>
                        <a:rPr lang="en-US" dirty="0" smtClean="0"/>
                        <a:t>Lift</a:t>
                      </a:r>
                      <a:r>
                        <a:rPr lang="en-US" baseline="0" dirty="0" smtClean="0"/>
                        <a:t> (5%)</a:t>
                      </a:r>
                      <a:endParaRPr lang="en-US" dirty="0"/>
                    </a:p>
                  </a:txBody>
                  <a:tcPr/>
                </a:tc>
                <a:tc>
                  <a:txBody>
                    <a:bodyPr/>
                    <a:lstStyle/>
                    <a:p>
                      <a:r>
                        <a:rPr lang="en-US" dirty="0" smtClean="0"/>
                        <a:t>Average Relative </a:t>
                      </a:r>
                      <a:r>
                        <a:rPr lang="en-US" dirty="0" err="1" smtClean="0"/>
                        <a:t>Perf</a:t>
                      </a:r>
                      <a:r>
                        <a:rPr lang="en-US" dirty="0" smtClean="0"/>
                        <a:t>.</a:t>
                      </a:r>
                      <a:endParaRPr lang="en-US" dirty="0"/>
                    </a:p>
                  </a:txBody>
                  <a:tcPr/>
                </a:tc>
                <a:tc>
                  <a:txBody>
                    <a:bodyPr/>
                    <a:lstStyle/>
                    <a:p>
                      <a:r>
                        <a:rPr lang="en-US" dirty="0" smtClean="0"/>
                        <a:t>Win</a:t>
                      </a:r>
                      <a:endParaRPr lang="en-US" dirty="0"/>
                    </a:p>
                  </a:txBody>
                  <a:tcPr/>
                </a:tc>
                <a:tc>
                  <a:txBody>
                    <a:bodyPr/>
                    <a:lstStyle/>
                    <a:p>
                      <a:r>
                        <a:rPr lang="en-US" dirty="0" smtClean="0"/>
                        <a:t>Loss</a:t>
                      </a:r>
                      <a:endParaRPr lang="en-US" dirty="0"/>
                    </a:p>
                  </a:txBody>
                  <a:tcPr/>
                </a:tc>
                <a:tc>
                  <a:txBody>
                    <a:bodyPr/>
                    <a:lstStyle/>
                    <a:p>
                      <a:r>
                        <a:rPr lang="en-US" dirty="0" smtClean="0"/>
                        <a:t>Tie</a:t>
                      </a:r>
                      <a:endParaRPr lang="en-US" dirty="0"/>
                    </a:p>
                  </a:txBody>
                  <a:tcPr/>
                </a:tc>
                <a:tc>
                  <a:txBody>
                    <a:bodyPr/>
                    <a:lstStyle/>
                    <a:p>
                      <a:r>
                        <a:rPr lang="en-US" dirty="0" smtClean="0"/>
                        <a:t>Features</a:t>
                      </a:r>
                      <a:endParaRPr lang="en-US" dirty="0"/>
                    </a:p>
                  </a:txBody>
                  <a:tcPr/>
                </a:tc>
              </a:tr>
              <a:tr h="370840">
                <a:tc>
                  <a:txBody>
                    <a:bodyPr/>
                    <a:lstStyle/>
                    <a:p>
                      <a:r>
                        <a:rPr lang="en-US" dirty="0" smtClean="0"/>
                        <a:t>Cluster</a:t>
                      </a:r>
                      <a:endParaRPr lang="en-US" dirty="0"/>
                    </a:p>
                  </a:txBody>
                  <a:tcPr/>
                </a:tc>
                <a:tc>
                  <a:txBody>
                    <a:bodyPr/>
                    <a:lstStyle/>
                    <a:p>
                      <a:r>
                        <a:rPr lang="en-US" dirty="0" smtClean="0"/>
                        <a:t>4.024</a:t>
                      </a:r>
                      <a:endParaRPr lang="en-US" dirty="0"/>
                    </a:p>
                  </a:txBody>
                  <a:tcPr/>
                </a:tc>
                <a:tc>
                  <a:txBody>
                    <a:bodyPr/>
                    <a:lstStyle/>
                    <a:p>
                      <a:r>
                        <a:rPr lang="en-US" dirty="0" smtClean="0"/>
                        <a:t>100%</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4,318</a:t>
                      </a:r>
                      <a:endParaRPr lang="en-US" dirty="0"/>
                    </a:p>
                  </a:txBody>
                  <a:tcPr/>
                </a:tc>
              </a:tr>
              <a:tr h="370840">
                <a:tc>
                  <a:txBody>
                    <a:bodyPr/>
                    <a:lstStyle/>
                    <a:p>
                      <a:r>
                        <a:rPr lang="en-US" dirty="0" smtClean="0"/>
                        <a:t>SVD</a:t>
                      </a:r>
                      <a:endParaRPr lang="en-US" dirty="0"/>
                    </a:p>
                  </a:txBody>
                  <a:tcPr/>
                </a:tc>
                <a:tc>
                  <a:txBody>
                    <a:bodyPr/>
                    <a:lstStyle/>
                    <a:p>
                      <a:r>
                        <a:rPr lang="en-US" dirty="0" smtClean="0"/>
                        <a:t>3.539</a:t>
                      </a:r>
                      <a:endParaRPr lang="en-US" dirty="0"/>
                    </a:p>
                  </a:txBody>
                  <a:tcPr/>
                </a:tc>
                <a:tc>
                  <a:txBody>
                    <a:bodyPr/>
                    <a:lstStyle/>
                    <a:p>
                      <a:r>
                        <a:rPr lang="en-US" dirty="0" smtClean="0"/>
                        <a:t>86.0%</a:t>
                      </a:r>
                      <a:endParaRPr lang="en-US" dirty="0"/>
                    </a:p>
                  </a:txBody>
                  <a:tcPr/>
                </a:tc>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4</a:t>
                      </a:r>
                      <a:endParaRPr lang="en-US" dirty="0"/>
                    </a:p>
                  </a:txBody>
                  <a:tcPr/>
                </a:tc>
                <a:tc>
                  <a:txBody>
                    <a:bodyPr/>
                    <a:lstStyle/>
                    <a:p>
                      <a:r>
                        <a:rPr lang="en-US" dirty="0" smtClean="0"/>
                        <a:t>1,000</a:t>
                      </a:r>
                      <a:endParaRPr lang="en-US" dirty="0"/>
                    </a:p>
                  </a:txBody>
                  <a:tcPr/>
                </a:tc>
              </a:tr>
              <a:tr h="370840">
                <a:tc>
                  <a:txBody>
                    <a:bodyPr/>
                    <a:lstStyle/>
                    <a:p>
                      <a:r>
                        <a:rPr lang="en-US" dirty="0" smtClean="0"/>
                        <a:t>Hash</a:t>
                      </a:r>
                      <a:endParaRPr lang="en-US" dirty="0"/>
                    </a:p>
                  </a:txBody>
                  <a:tcPr/>
                </a:tc>
                <a:tc>
                  <a:txBody>
                    <a:bodyPr/>
                    <a:lstStyle/>
                    <a:p>
                      <a:r>
                        <a:rPr lang="en-US" dirty="0" smtClean="0"/>
                        <a:t>3.035</a:t>
                      </a:r>
                      <a:endParaRPr lang="en-US" dirty="0"/>
                    </a:p>
                  </a:txBody>
                  <a:tcPr/>
                </a:tc>
                <a:tc>
                  <a:txBody>
                    <a:bodyPr/>
                    <a:lstStyle/>
                    <a:p>
                      <a:r>
                        <a:rPr lang="en-US" dirty="0" smtClean="0"/>
                        <a:t>70.0%</a:t>
                      </a:r>
                      <a:endParaRPr lang="en-US" dirty="0"/>
                    </a:p>
                  </a:txBody>
                  <a:tcPr/>
                </a:tc>
                <a:tc>
                  <a:txBody>
                    <a:bodyPr/>
                    <a:lstStyle/>
                    <a:p>
                      <a:r>
                        <a:rPr lang="en-US" dirty="0" smtClean="0"/>
                        <a:t>1</a:t>
                      </a:r>
                      <a:endParaRPr lang="en-US" dirty="0"/>
                    </a:p>
                  </a:txBody>
                  <a:tcPr/>
                </a:tc>
                <a:tc>
                  <a:txBody>
                    <a:bodyPr/>
                    <a:lstStyle/>
                    <a:p>
                      <a:r>
                        <a:rPr lang="en-US" dirty="0" smtClean="0"/>
                        <a:t>26</a:t>
                      </a:r>
                      <a:endParaRPr lang="en-US" dirty="0"/>
                    </a:p>
                  </a:txBody>
                  <a:tcPr/>
                </a:tc>
                <a:tc>
                  <a:txBody>
                    <a:bodyPr/>
                    <a:lstStyle/>
                    <a:p>
                      <a:r>
                        <a:rPr lang="en-US" dirty="0" smtClean="0"/>
                        <a:t>1</a:t>
                      </a:r>
                      <a:endParaRPr lang="en-US" dirty="0"/>
                    </a:p>
                  </a:txBody>
                  <a:tcPr/>
                </a:tc>
                <a:tc>
                  <a:txBody>
                    <a:bodyPr/>
                    <a:lstStyle/>
                    <a:p>
                      <a:r>
                        <a:rPr lang="en-US" dirty="0" smtClean="0"/>
                        <a:t>4,318</a:t>
                      </a:r>
                      <a:endParaRPr lang="en-US" dirty="0"/>
                    </a:p>
                  </a:txBody>
                  <a:tcPr/>
                </a:tc>
              </a:tr>
              <a:tr h="370840">
                <a:tc>
                  <a:txBody>
                    <a:bodyPr/>
                    <a:lstStyle/>
                    <a:p>
                      <a:r>
                        <a:rPr lang="en-US" dirty="0" smtClean="0"/>
                        <a:t>Commercial</a:t>
                      </a:r>
                      <a:endParaRPr lang="en-US" dirty="0"/>
                    </a:p>
                  </a:txBody>
                  <a:tcPr/>
                </a:tc>
                <a:tc>
                  <a:txBody>
                    <a:bodyPr/>
                    <a:lstStyle/>
                    <a:p>
                      <a:r>
                        <a:rPr lang="en-US" dirty="0" smtClean="0"/>
                        <a:t>3.195</a:t>
                      </a:r>
                      <a:endParaRPr lang="en-US" dirty="0"/>
                    </a:p>
                  </a:txBody>
                  <a:tcPr/>
                </a:tc>
                <a:tc>
                  <a:txBody>
                    <a:bodyPr/>
                    <a:lstStyle/>
                    <a:p>
                      <a:r>
                        <a:rPr lang="en-US" dirty="0" smtClean="0"/>
                        <a:t>71.3%</a:t>
                      </a:r>
                      <a:endParaRPr lang="en-US" dirty="0"/>
                    </a:p>
                  </a:txBody>
                  <a:tcPr/>
                </a:tc>
                <a:tc>
                  <a:txBody>
                    <a:bodyPr/>
                    <a:lstStyle/>
                    <a:p>
                      <a:r>
                        <a:rPr lang="en-US" dirty="0" smtClean="0"/>
                        <a:t>2</a:t>
                      </a:r>
                      <a:endParaRPr lang="en-US" dirty="0"/>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1,183</a:t>
                      </a:r>
                      <a:endParaRPr lang="en-US" dirty="0"/>
                    </a:p>
                  </a:txBody>
                  <a:tcPr/>
                </a:tc>
              </a:tr>
              <a:tr h="370840">
                <a:tc>
                  <a:txBody>
                    <a:bodyPr/>
                    <a:lstStyle/>
                    <a:p>
                      <a:r>
                        <a:rPr lang="en-US" dirty="0" smtClean="0"/>
                        <a:t>Free</a:t>
                      </a:r>
                      <a:r>
                        <a:rPr lang="en-US" baseline="0" dirty="0" smtClean="0"/>
                        <a:t> Context</a:t>
                      </a:r>
                      <a:endParaRPr lang="en-US" dirty="0"/>
                    </a:p>
                  </a:txBody>
                  <a:tcPr/>
                </a:tc>
                <a:tc>
                  <a:txBody>
                    <a:bodyPr/>
                    <a:lstStyle/>
                    <a:p>
                      <a:r>
                        <a:rPr lang="en-US" dirty="0" smtClean="0"/>
                        <a:t>3.643</a:t>
                      </a:r>
                      <a:endParaRPr lang="en-US" dirty="0"/>
                    </a:p>
                  </a:txBody>
                  <a:tcPr/>
                </a:tc>
                <a:tc>
                  <a:txBody>
                    <a:bodyPr/>
                    <a:lstStyle/>
                    <a:p>
                      <a:r>
                        <a:rPr lang="en-US" dirty="0" smtClean="0"/>
                        <a:t>84.4%</a:t>
                      </a:r>
                      <a:endParaRPr lang="en-US" dirty="0"/>
                    </a:p>
                  </a:txBody>
                  <a:tcPr/>
                </a:tc>
                <a:tc>
                  <a:txBody>
                    <a:bodyPr/>
                    <a:lstStyle/>
                    <a:p>
                      <a:r>
                        <a:rPr lang="en-US" dirty="0" smtClean="0"/>
                        <a:t>1</a:t>
                      </a:r>
                      <a:endParaRPr lang="en-US" dirty="0"/>
                    </a:p>
                  </a:txBody>
                  <a:tcPr/>
                </a:tc>
                <a:tc>
                  <a:txBody>
                    <a:bodyPr/>
                    <a:lstStyle/>
                    <a:p>
                      <a:r>
                        <a:rPr lang="en-US" dirty="0" smtClean="0"/>
                        <a:t>17</a:t>
                      </a:r>
                      <a:endParaRPr lang="en-US" dirty="0"/>
                    </a:p>
                  </a:txBody>
                  <a:tcPr/>
                </a:tc>
                <a:tc>
                  <a:txBody>
                    <a:bodyPr/>
                    <a:lstStyle/>
                    <a:p>
                      <a:r>
                        <a:rPr lang="en-US" dirty="0" smtClean="0"/>
                        <a:t>10</a:t>
                      </a:r>
                      <a:endParaRPr lang="en-US" dirty="0"/>
                    </a:p>
                  </a:txBody>
                  <a:tcPr/>
                </a:tc>
                <a:tc>
                  <a:txBody>
                    <a:bodyPr/>
                    <a:lstStyle/>
                    <a:p>
                      <a:r>
                        <a:rPr lang="en-US" dirty="0" smtClean="0"/>
                        <a:t>5,984</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3E6481FB-C2D1-4568-85EE-8376DE17CFBC}" type="slidenum">
              <a:rPr lang="en-US" smtClean="0"/>
              <a:pPr/>
              <a:t>21</a:t>
            </a:fld>
            <a:endParaRPr lang="en-US" dirty="0"/>
          </a:p>
        </p:txBody>
      </p:sp>
      <p:pic>
        <p:nvPicPr>
          <p:cNvPr id="3" name="Picture 2"/>
          <p:cNvPicPr>
            <a:picLocks noChangeAspect="1"/>
          </p:cNvPicPr>
          <p:nvPr/>
        </p:nvPicPr>
        <p:blipFill>
          <a:blip r:embed="rId2"/>
          <a:stretch>
            <a:fillRect/>
          </a:stretch>
        </p:blipFill>
        <p:spPr>
          <a:xfrm>
            <a:off x="3200400" y="3934466"/>
            <a:ext cx="2966876" cy="2743200"/>
          </a:xfrm>
          <a:prstGeom prst="rect">
            <a:avLst/>
          </a:prstGeom>
        </p:spPr>
      </p:pic>
    </p:spTree>
    <p:extLst>
      <p:ext uri="{BB962C8B-B14F-4D97-AF65-F5344CB8AC3E}">
        <p14:creationId xmlns:p14="http://schemas.microsoft.com/office/powerpoint/2010/main" val="776896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reduce or not to reduce?</a:t>
            </a:r>
            <a:endParaRPr lang="en-US" dirty="0"/>
          </a:p>
        </p:txBody>
      </p:sp>
      <p:pic>
        <p:nvPicPr>
          <p:cNvPr id="5" name="Content Placeholder 4"/>
          <p:cNvPicPr>
            <a:picLocks noGrp="1" noChangeAspect="1"/>
          </p:cNvPicPr>
          <p:nvPr>
            <p:ph idx="1"/>
          </p:nvPr>
        </p:nvPicPr>
        <p:blipFill>
          <a:blip r:embed="rId2"/>
          <a:srcRect l="1516" r="1516"/>
          <a:stretch>
            <a:fillRect/>
          </a:stretch>
        </p:blipFill>
        <p:spPr/>
      </p:pic>
      <p:sp>
        <p:nvSpPr>
          <p:cNvPr id="4" name="Slide Number Placeholder 3"/>
          <p:cNvSpPr>
            <a:spLocks noGrp="1"/>
          </p:cNvSpPr>
          <p:nvPr>
            <p:ph type="sldNum" sz="quarter" idx="12"/>
          </p:nvPr>
        </p:nvSpPr>
        <p:spPr/>
        <p:txBody>
          <a:bodyPr/>
          <a:lstStyle/>
          <a:p>
            <a:fld id="{3E6481FB-C2D1-4568-85EE-8376DE17CFBC}" type="slidenum">
              <a:rPr lang="en-US" smtClean="0"/>
              <a:pPr/>
              <a:t>22</a:t>
            </a:fld>
            <a:endParaRPr lang="en-US" dirty="0"/>
          </a:p>
        </p:txBody>
      </p:sp>
      <p:sp>
        <p:nvSpPr>
          <p:cNvPr id="3" name="Rectangle 2"/>
          <p:cNvSpPr/>
          <p:nvPr/>
        </p:nvSpPr>
        <p:spPr>
          <a:xfrm>
            <a:off x="1219200" y="2743200"/>
            <a:ext cx="304800"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763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endParaRPr lang="en-US" sz="3200" dirty="0" smtClean="0">
              <a:latin typeface="+mn-lt"/>
            </a:endParaRPr>
          </a:p>
          <a:p>
            <a:endParaRPr lang="en-US" sz="3200" dirty="0">
              <a:latin typeface="+mn-lt"/>
            </a:endParaRPr>
          </a:p>
          <a:p>
            <a:r>
              <a:rPr lang="en-US" sz="3200" dirty="0" smtClean="0">
                <a:latin typeface="+mn-lt"/>
              </a:rPr>
              <a:t>We use the cluster based models for some things</a:t>
            </a:r>
          </a:p>
          <a:p>
            <a:endParaRPr lang="en-US" sz="3200" dirty="0" smtClean="0">
              <a:latin typeface="+mn-lt"/>
            </a:endParaRPr>
          </a:p>
          <a:p>
            <a:r>
              <a:rPr lang="en-US" sz="3200" dirty="0" smtClean="0">
                <a:latin typeface="+mn-lt"/>
              </a:rPr>
              <a:t>Targeting is still using high-dimensional models whenever possible</a:t>
            </a:r>
          </a:p>
        </p:txBody>
      </p:sp>
      <p:sp>
        <p:nvSpPr>
          <p:cNvPr id="4" name="Slide Number Placeholder 3"/>
          <p:cNvSpPr>
            <a:spLocks noGrp="1"/>
          </p:cNvSpPr>
          <p:nvPr>
            <p:ph type="sldNum" sz="quarter" idx="12"/>
          </p:nvPr>
        </p:nvSpPr>
        <p:spPr/>
        <p:txBody>
          <a:bodyPr/>
          <a:lstStyle/>
          <a:p>
            <a:fld id="{3E6481FB-C2D1-4568-85EE-8376DE17CFBC}" type="slidenum">
              <a:rPr lang="en-US" smtClean="0"/>
              <a:pPr/>
              <a:t>23</a:t>
            </a:fld>
            <a:endParaRPr lang="en-US" dirty="0"/>
          </a:p>
        </p:txBody>
      </p:sp>
    </p:spTree>
    <p:extLst>
      <p:ext uri="{BB962C8B-B14F-4D97-AF65-F5344CB8AC3E}">
        <p14:creationId xmlns:p14="http://schemas.microsoft.com/office/powerpoint/2010/main" val="1306028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p:cNvSpPr/>
          <p:nvPr/>
        </p:nvSpPr>
        <p:spPr>
          <a:xfrm>
            <a:off x="1948100" y="1324300"/>
            <a:ext cx="2592814" cy="37115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Freeform 167"/>
          <p:cNvSpPr/>
          <p:nvPr/>
        </p:nvSpPr>
        <p:spPr>
          <a:xfrm>
            <a:off x="1994639" y="3776663"/>
            <a:ext cx="1456841" cy="1084881"/>
          </a:xfrm>
          <a:custGeom>
            <a:avLst/>
            <a:gdLst>
              <a:gd name="connsiteX0" fmla="*/ 0 w 1456841"/>
              <a:gd name="connsiteY0" fmla="*/ 1084881 h 1084881"/>
              <a:gd name="connsiteX1" fmla="*/ 418454 w 1456841"/>
              <a:gd name="connsiteY1" fmla="*/ 402956 h 1084881"/>
              <a:gd name="connsiteX2" fmla="*/ 1084881 w 1456841"/>
              <a:gd name="connsiteY2" fmla="*/ 232475 h 1084881"/>
              <a:gd name="connsiteX3" fmla="*/ 1332854 w 1456841"/>
              <a:gd name="connsiteY3" fmla="*/ 697424 h 1084881"/>
              <a:gd name="connsiteX4" fmla="*/ 1456841 w 1456841"/>
              <a:gd name="connsiteY4" fmla="*/ 0 h 108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841" h="1084881">
                <a:moveTo>
                  <a:pt x="0" y="1084881"/>
                </a:moveTo>
                <a:cubicBezTo>
                  <a:pt x="118820" y="814952"/>
                  <a:pt x="237641" y="545024"/>
                  <a:pt x="418454" y="402956"/>
                </a:cubicBezTo>
                <a:cubicBezTo>
                  <a:pt x="599267" y="260888"/>
                  <a:pt x="932481" y="183397"/>
                  <a:pt x="1084881" y="232475"/>
                </a:cubicBezTo>
                <a:cubicBezTo>
                  <a:pt x="1237281" y="281553"/>
                  <a:pt x="1270861" y="736170"/>
                  <a:pt x="1332854" y="697424"/>
                </a:cubicBezTo>
                <a:cubicBezTo>
                  <a:pt x="1394847" y="658678"/>
                  <a:pt x="1425844" y="329339"/>
                  <a:pt x="1456841" y="0"/>
                </a:cubicBez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white"/>
              </a:solidFill>
            </a:endParaRPr>
          </a:p>
        </p:txBody>
      </p:sp>
      <p:sp>
        <p:nvSpPr>
          <p:cNvPr id="127" name="Rectangle 126"/>
          <p:cNvSpPr/>
          <p:nvPr/>
        </p:nvSpPr>
        <p:spPr>
          <a:xfrm>
            <a:off x="4678789" y="1327348"/>
            <a:ext cx="2560320" cy="37115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Freeform 46"/>
          <p:cNvSpPr/>
          <p:nvPr/>
        </p:nvSpPr>
        <p:spPr>
          <a:xfrm>
            <a:off x="4700995" y="3057924"/>
            <a:ext cx="2426107" cy="365760"/>
          </a:xfrm>
          <a:custGeom>
            <a:avLst/>
            <a:gdLst>
              <a:gd name="connsiteX0" fmla="*/ 0 w 2102069"/>
              <a:gd name="connsiteY0" fmla="*/ 1986455 h 1986455"/>
              <a:gd name="connsiteX1" fmla="*/ 220718 w 2102069"/>
              <a:gd name="connsiteY1" fmla="*/ 1292772 h 1986455"/>
              <a:gd name="connsiteX2" fmla="*/ 441435 w 2102069"/>
              <a:gd name="connsiteY2" fmla="*/ 1387365 h 1986455"/>
              <a:gd name="connsiteX3" fmla="*/ 709449 w 2102069"/>
              <a:gd name="connsiteY3" fmla="*/ 1103586 h 1986455"/>
              <a:gd name="connsiteX4" fmla="*/ 945931 w 2102069"/>
              <a:gd name="connsiteY4" fmla="*/ 1434662 h 1986455"/>
              <a:gd name="connsiteX5" fmla="*/ 1166649 w 2102069"/>
              <a:gd name="connsiteY5" fmla="*/ 662151 h 1986455"/>
              <a:gd name="connsiteX6" fmla="*/ 1481959 w 2102069"/>
              <a:gd name="connsiteY6" fmla="*/ 898634 h 1986455"/>
              <a:gd name="connsiteX7" fmla="*/ 1655380 w 2102069"/>
              <a:gd name="connsiteY7" fmla="*/ 173420 h 1986455"/>
              <a:gd name="connsiteX8" fmla="*/ 2033752 w 2102069"/>
              <a:gd name="connsiteY8" fmla="*/ 31531 h 1986455"/>
              <a:gd name="connsiteX9" fmla="*/ 2065283 w 2102069"/>
              <a:gd name="connsiteY9" fmla="*/ 0 h 19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069" h="1986455">
                <a:moveTo>
                  <a:pt x="0" y="1986455"/>
                </a:moveTo>
                <a:cubicBezTo>
                  <a:pt x="73573" y="1689537"/>
                  <a:pt x="147146" y="1392620"/>
                  <a:pt x="220718" y="1292772"/>
                </a:cubicBezTo>
                <a:cubicBezTo>
                  <a:pt x="294291" y="1192924"/>
                  <a:pt x="359980" y="1418896"/>
                  <a:pt x="441435" y="1387365"/>
                </a:cubicBezTo>
                <a:cubicBezTo>
                  <a:pt x="522890" y="1355834"/>
                  <a:pt x="625366" y="1095703"/>
                  <a:pt x="709449" y="1103586"/>
                </a:cubicBezTo>
                <a:cubicBezTo>
                  <a:pt x="793532" y="1111469"/>
                  <a:pt x="869731" y="1508234"/>
                  <a:pt x="945931" y="1434662"/>
                </a:cubicBezTo>
                <a:cubicBezTo>
                  <a:pt x="1022131" y="1361090"/>
                  <a:pt x="1077311" y="751489"/>
                  <a:pt x="1166649" y="662151"/>
                </a:cubicBezTo>
                <a:cubicBezTo>
                  <a:pt x="1255987" y="572813"/>
                  <a:pt x="1400504" y="980089"/>
                  <a:pt x="1481959" y="898634"/>
                </a:cubicBezTo>
                <a:cubicBezTo>
                  <a:pt x="1563414" y="817179"/>
                  <a:pt x="1563415" y="317937"/>
                  <a:pt x="1655380" y="173420"/>
                </a:cubicBezTo>
                <a:cubicBezTo>
                  <a:pt x="1747345" y="28903"/>
                  <a:pt x="1965435" y="60434"/>
                  <a:pt x="2033752" y="31531"/>
                </a:cubicBezTo>
                <a:cubicBezTo>
                  <a:pt x="2102069" y="2628"/>
                  <a:pt x="2065283" y="0"/>
                  <a:pt x="2065283" y="0"/>
                </a:cubicBez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5" name="Rectangle 84"/>
          <p:cNvSpPr/>
          <p:nvPr/>
        </p:nvSpPr>
        <p:spPr>
          <a:xfrm>
            <a:off x="5864850"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sp>
        <p:nvSpPr>
          <p:cNvPr id="86" name="Rectangle 85"/>
          <p:cNvSpPr/>
          <p:nvPr/>
        </p:nvSpPr>
        <p:spPr>
          <a:xfrm>
            <a:off x="6699666"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sp>
        <p:nvSpPr>
          <p:cNvPr id="88" name="Rectangle 87"/>
          <p:cNvSpPr/>
          <p:nvPr/>
        </p:nvSpPr>
        <p:spPr>
          <a:xfrm>
            <a:off x="5175666"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cxnSp>
        <p:nvCxnSpPr>
          <p:cNvPr id="99" name="Straight Connector 98"/>
          <p:cNvCxnSpPr/>
          <p:nvPr/>
        </p:nvCxnSpPr>
        <p:spPr>
          <a:xfrm>
            <a:off x="1954064" y="3553559"/>
            <a:ext cx="5303520" cy="0"/>
          </a:xfrm>
          <a:prstGeom prst="line">
            <a:avLst/>
          </a:prstGeom>
          <a:ln w="28575">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3" name="Title 32"/>
          <p:cNvSpPr>
            <a:spLocks noGrp="1"/>
          </p:cNvSpPr>
          <p:nvPr>
            <p:ph type="title"/>
          </p:nvPr>
        </p:nvSpPr>
        <p:spPr/>
        <p:txBody>
          <a:bodyPr>
            <a:normAutofit/>
          </a:bodyPr>
          <a:lstStyle/>
          <a:p>
            <a:r>
              <a:rPr lang="en-US" dirty="0" smtClean="0"/>
              <a:t>Real-time </a:t>
            </a:r>
            <a:r>
              <a:rPr lang="en-US" dirty="0"/>
              <a:t>S</a:t>
            </a:r>
            <a:r>
              <a:rPr lang="en-US" dirty="0" smtClean="0"/>
              <a:t>coring of a User</a:t>
            </a:r>
            <a:endParaRPr lang="en-US" dirty="0"/>
          </a:p>
        </p:txBody>
      </p:sp>
      <p:sp>
        <p:nvSpPr>
          <p:cNvPr id="32" name="Freeform 31"/>
          <p:cNvSpPr/>
          <p:nvPr/>
        </p:nvSpPr>
        <p:spPr>
          <a:xfrm rot="20733388">
            <a:off x="3495778" y="3599336"/>
            <a:ext cx="1217407" cy="572531"/>
          </a:xfrm>
          <a:custGeom>
            <a:avLst/>
            <a:gdLst>
              <a:gd name="connsiteX0" fmla="*/ 0 w 1382110"/>
              <a:gd name="connsiteY0" fmla="*/ 0 h 1129862"/>
              <a:gd name="connsiteX1" fmla="*/ 614855 w 1382110"/>
              <a:gd name="connsiteY1" fmla="*/ 1008993 h 1129862"/>
              <a:gd name="connsiteX2" fmla="*/ 867103 w 1382110"/>
              <a:gd name="connsiteY2" fmla="*/ 725213 h 1129862"/>
              <a:gd name="connsiteX3" fmla="*/ 1008993 w 1382110"/>
              <a:gd name="connsiteY3" fmla="*/ 819807 h 1129862"/>
              <a:gd name="connsiteX4" fmla="*/ 1198179 w 1382110"/>
              <a:gd name="connsiteY4" fmla="*/ 441434 h 1129862"/>
              <a:gd name="connsiteX5" fmla="*/ 1355834 w 1382110"/>
              <a:gd name="connsiteY5" fmla="*/ 110358 h 1129862"/>
              <a:gd name="connsiteX6" fmla="*/ 1355834 w 1382110"/>
              <a:gd name="connsiteY6" fmla="*/ 63062 h 1129862"/>
              <a:gd name="connsiteX7" fmla="*/ 1355834 w 1382110"/>
              <a:gd name="connsiteY7" fmla="*/ 63062 h 11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110" h="1129862">
                <a:moveTo>
                  <a:pt x="0" y="0"/>
                </a:moveTo>
                <a:cubicBezTo>
                  <a:pt x="235169" y="444062"/>
                  <a:pt x="470338" y="888124"/>
                  <a:pt x="614855" y="1008993"/>
                </a:cubicBezTo>
                <a:cubicBezTo>
                  <a:pt x="759372" y="1129862"/>
                  <a:pt x="801413" y="756744"/>
                  <a:pt x="867103" y="725213"/>
                </a:cubicBezTo>
                <a:cubicBezTo>
                  <a:pt x="932793" y="693682"/>
                  <a:pt x="953814" y="867103"/>
                  <a:pt x="1008993" y="819807"/>
                </a:cubicBezTo>
                <a:cubicBezTo>
                  <a:pt x="1064172" y="772511"/>
                  <a:pt x="1140372" y="559675"/>
                  <a:pt x="1198179" y="441434"/>
                </a:cubicBezTo>
                <a:cubicBezTo>
                  <a:pt x="1255986" y="323193"/>
                  <a:pt x="1329558" y="173420"/>
                  <a:pt x="1355834" y="110358"/>
                </a:cubicBezTo>
                <a:cubicBezTo>
                  <a:pt x="1382110" y="47296"/>
                  <a:pt x="1355834" y="63062"/>
                  <a:pt x="1355834" y="63062"/>
                </a:cubicBezTo>
                <a:lnTo>
                  <a:pt x="1355834" y="63062"/>
                </a:ln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7" name="Rectangle 86"/>
          <p:cNvSpPr/>
          <p:nvPr/>
        </p:nvSpPr>
        <p:spPr>
          <a:xfrm>
            <a:off x="4496200" y="2731787"/>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grpSp>
        <p:nvGrpSpPr>
          <p:cNvPr id="3" name="Group 145"/>
          <p:cNvGrpSpPr/>
          <p:nvPr/>
        </p:nvGrpSpPr>
        <p:grpSpPr>
          <a:xfrm>
            <a:off x="4719469" y="3414474"/>
            <a:ext cx="2519639" cy="1137851"/>
            <a:chOff x="3887204" y="3385574"/>
            <a:chExt cx="2315546" cy="1137851"/>
          </a:xfrm>
        </p:grpSpPr>
        <p:sp>
          <p:nvSpPr>
            <p:cNvPr id="110" name="Freeform 109"/>
            <p:cNvSpPr/>
            <p:nvPr/>
          </p:nvSpPr>
          <p:spPr>
            <a:xfrm>
              <a:off x="5159775" y="3409000"/>
              <a:ext cx="1042975" cy="1114425"/>
            </a:xfrm>
            <a:custGeom>
              <a:avLst/>
              <a:gdLst>
                <a:gd name="connsiteX0" fmla="*/ 0 w 1200150"/>
                <a:gd name="connsiteY0" fmla="*/ 0 h 1114425"/>
                <a:gd name="connsiteX1" fmla="*/ 295275 w 1200150"/>
                <a:gd name="connsiteY1" fmla="*/ 371475 h 1114425"/>
                <a:gd name="connsiteX2" fmla="*/ 361950 w 1200150"/>
                <a:gd name="connsiteY2" fmla="*/ 495300 h 1114425"/>
                <a:gd name="connsiteX3" fmla="*/ 619125 w 1200150"/>
                <a:gd name="connsiteY3" fmla="*/ 800100 h 1114425"/>
                <a:gd name="connsiteX4" fmla="*/ 885825 w 1200150"/>
                <a:gd name="connsiteY4" fmla="*/ 933450 h 1114425"/>
                <a:gd name="connsiteX5" fmla="*/ 1076325 w 1200150"/>
                <a:gd name="connsiteY5" fmla="*/ 809625 h 1114425"/>
                <a:gd name="connsiteX6" fmla="*/ 1200150 w 1200150"/>
                <a:gd name="connsiteY6" fmla="*/ 1114425 h 1114425"/>
                <a:gd name="connsiteX7" fmla="*/ 1200150 w 1200150"/>
                <a:gd name="connsiteY7"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1114425">
                  <a:moveTo>
                    <a:pt x="0" y="0"/>
                  </a:moveTo>
                  <a:cubicBezTo>
                    <a:pt x="117475" y="144462"/>
                    <a:pt x="234950" y="288925"/>
                    <a:pt x="295275" y="371475"/>
                  </a:cubicBezTo>
                  <a:cubicBezTo>
                    <a:pt x="355600" y="454025"/>
                    <a:pt x="307975" y="423863"/>
                    <a:pt x="361950" y="495300"/>
                  </a:cubicBezTo>
                  <a:cubicBezTo>
                    <a:pt x="415925" y="566737"/>
                    <a:pt x="531813" y="727075"/>
                    <a:pt x="619125" y="800100"/>
                  </a:cubicBezTo>
                  <a:cubicBezTo>
                    <a:pt x="706438" y="873125"/>
                    <a:pt x="809625" y="931863"/>
                    <a:pt x="885825" y="933450"/>
                  </a:cubicBezTo>
                  <a:cubicBezTo>
                    <a:pt x="962025" y="935037"/>
                    <a:pt x="1023938" y="779463"/>
                    <a:pt x="1076325" y="809625"/>
                  </a:cubicBezTo>
                  <a:cubicBezTo>
                    <a:pt x="1128712" y="839787"/>
                    <a:pt x="1200150" y="1114425"/>
                    <a:pt x="1200150" y="1114425"/>
                  </a:cubicBezTo>
                  <a:lnTo>
                    <a:pt x="1200150" y="1114425"/>
                  </a:lnTo>
                </a:path>
              </a:pathLst>
            </a:custGeom>
            <a:ln>
              <a:solidFill>
                <a:srgbClr val="C0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1" name="Freeform 110"/>
            <p:cNvSpPr/>
            <p:nvPr/>
          </p:nvSpPr>
          <p:spPr>
            <a:xfrm>
              <a:off x="3887204" y="3385574"/>
              <a:ext cx="1371600" cy="182880"/>
            </a:xfrm>
            <a:custGeom>
              <a:avLst/>
              <a:gdLst>
                <a:gd name="connsiteX0" fmla="*/ 0 w 819150"/>
                <a:gd name="connsiteY0" fmla="*/ 182562 h 258762"/>
                <a:gd name="connsiteX1" fmla="*/ 104775 w 819150"/>
                <a:gd name="connsiteY1" fmla="*/ 106362 h 258762"/>
                <a:gd name="connsiteX2" fmla="*/ 200025 w 819150"/>
                <a:gd name="connsiteY2" fmla="*/ 49212 h 258762"/>
                <a:gd name="connsiteX3" fmla="*/ 314325 w 819150"/>
                <a:gd name="connsiteY3" fmla="*/ 96837 h 258762"/>
                <a:gd name="connsiteX4" fmla="*/ 447675 w 819150"/>
                <a:gd name="connsiteY4" fmla="*/ 68262 h 258762"/>
                <a:gd name="connsiteX5" fmla="*/ 552450 w 819150"/>
                <a:gd name="connsiteY5" fmla="*/ 20637 h 258762"/>
                <a:gd name="connsiteX6" fmla="*/ 666750 w 819150"/>
                <a:gd name="connsiteY6" fmla="*/ 20637 h 258762"/>
                <a:gd name="connsiteX7" fmla="*/ 771525 w 819150"/>
                <a:gd name="connsiteY7" fmla="*/ 144462 h 258762"/>
                <a:gd name="connsiteX8" fmla="*/ 819150 w 819150"/>
                <a:gd name="connsiteY8" fmla="*/ 258762 h 25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58762">
                  <a:moveTo>
                    <a:pt x="0" y="182562"/>
                  </a:moveTo>
                  <a:cubicBezTo>
                    <a:pt x="35719" y="155574"/>
                    <a:pt x="71438" y="128587"/>
                    <a:pt x="104775" y="106362"/>
                  </a:cubicBezTo>
                  <a:cubicBezTo>
                    <a:pt x="138112" y="84137"/>
                    <a:pt x="165100" y="50800"/>
                    <a:pt x="200025" y="49212"/>
                  </a:cubicBezTo>
                  <a:cubicBezTo>
                    <a:pt x="234950" y="47624"/>
                    <a:pt x="273050" y="93662"/>
                    <a:pt x="314325" y="96837"/>
                  </a:cubicBezTo>
                  <a:cubicBezTo>
                    <a:pt x="355600" y="100012"/>
                    <a:pt x="407988" y="80962"/>
                    <a:pt x="447675" y="68262"/>
                  </a:cubicBezTo>
                  <a:cubicBezTo>
                    <a:pt x="487363" y="55562"/>
                    <a:pt x="515938" y="28574"/>
                    <a:pt x="552450" y="20637"/>
                  </a:cubicBezTo>
                  <a:cubicBezTo>
                    <a:pt x="588962" y="12700"/>
                    <a:pt x="630238" y="0"/>
                    <a:pt x="666750" y="20637"/>
                  </a:cubicBezTo>
                  <a:cubicBezTo>
                    <a:pt x="703263" y="41275"/>
                    <a:pt x="746125" y="104775"/>
                    <a:pt x="771525" y="144462"/>
                  </a:cubicBezTo>
                  <a:cubicBezTo>
                    <a:pt x="796925" y="184150"/>
                    <a:pt x="808037" y="221456"/>
                    <a:pt x="819150" y="258762"/>
                  </a:cubicBezTo>
                </a:path>
              </a:pathLst>
            </a:custGeom>
            <a:ln>
              <a:solidFill>
                <a:srgbClr val="31859C"/>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pic>
          <p:nvPicPr>
            <p:cNvPr id="112" name="Picture 2"/>
            <p:cNvPicPr>
              <a:picLocks noChangeAspect="1" noChangeArrowheads="1"/>
            </p:cNvPicPr>
            <p:nvPr/>
          </p:nvPicPr>
          <p:blipFill>
            <a:blip r:embed="rId3" cstate="print">
              <a:grayscl/>
            </a:blip>
            <a:srcRect/>
            <a:stretch>
              <a:fillRect/>
            </a:stretch>
          </p:blipFill>
          <p:spPr bwMode="auto">
            <a:xfrm flipH="1">
              <a:off x="5084056" y="3408636"/>
              <a:ext cx="234630" cy="239974"/>
            </a:xfrm>
            <a:prstGeom prst="ellipse">
              <a:avLst/>
            </a:prstGeom>
            <a:noFill/>
            <a:ln w="9525">
              <a:noFill/>
              <a:miter lim="800000"/>
              <a:headEnd/>
              <a:tailEnd/>
            </a:ln>
          </p:spPr>
        </p:pic>
      </p:grpSp>
      <p:grpSp>
        <p:nvGrpSpPr>
          <p:cNvPr id="5" name="Group 147"/>
          <p:cNvGrpSpPr/>
          <p:nvPr/>
        </p:nvGrpSpPr>
        <p:grpSpPr>
          <a:xfrm>
            <a:off x="1998074" y="1392436"/>
            <a:ext cx="2483404" cy="307777"/>
            <a:chOff x="1157380" y="1363536"/>
            <a:chExt cx="2483404" cy="307777"/>
          </a:xfrm>
        </p:grpSpPr>
        <p:sp>
          <p:nvSpPr>
            <p:cNvPr id="128" name="Flowchart: Process 127"/>
            <p:cNvSpPr/>
            <p:nvPr/>
          </p:nvSpPr>
          <p:spPr>
            <a:xfrm>
              <a:off x="1157380" y="1395681"/>
              <a:ext cx="2483404" cy="236093"/>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100">
                <a:solidFill>
                  <a:prstClr val="white"/>
                </a:solidFill>
                <a:latin typeface="Calibri"/>
              </a:endParaRPr>
            </a:p>
          </p:txBody>
        </p:sp>
        <p:sp>
          <p:nvSpPr>
            <p:cNvPr id="125" name="Rectangle 124"/>
            <p:cNvSpPr/>
            <p:nvPr/>
          </p:nvSpPr>
          <p:spPr>
            <a:xfrm>
              <a:off x="1224905" y="1363536"/>
              <a:ext cx="2377521" cy="307777"/>
            </a:xfrm>
            <a:prstGeom prst="rect">
              <a:avLst/>
            </a:prstGeom>
          </p:spPr>
          <p:txBody>
            <a:bodyPr wrap="square">
              <a:spAutoFit/>
            </a:bodyPr>
            <a:lstStyle/>
            <a:p>
              <a:pPr algn="ctr"/>
              <a:r>
                <a:rPr lang="en-US" sz="1400" spc="120" dirty="0" smtClean="0">
                  <a:solidFill>
                    <a:prstClr val="white"/>
                  </a:solidFill>
                  <a:latin typeface="Century Gothic" pitchFamily="34" charset="0"/>
                </a:rPr>
                <a:t>OBSERVATION</a:t>
              </a:r>
              <a:endParaRPr lang="en-US" sz="1200" spc="120" dirty="0">
                <a:solidFill>
                  <a:prstClr val="white"/>
                </a:solidFill>
                <a:latin typeface="Calibri"/>
              </a:endParaRPr>
            </a:p>
          </p:txBody>
        </p:sp>
      </p:grpSp>
      <p:grpSp>
        <p:nvGrpSpPr>
          <p:cNvPr id="6" name="Group 122"/>
          <p:cNvGrpSpPr/>
          <p:nvPr/>
        </p:nvGrpSpPr>
        <p:grpSpPr>
          <a:xfrm>
            <a:off x="6573770" y="1963376"/>
            <a:ext cx="1274830" cy="1229862"/>
            <a:chOff x="5651298" y="1952801"/>
            <a:chExt cx="1274830" cy="1229862"/>
          </a:xfrm>
        </p:grpSpPr>
        <p:pic>
          <p:nvPicPr>
            <p:cNvPr id="10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99180" y="1952801"/>
              <a:ext cx="956083" cy="684334"/>
            </a:xfrm>
            <a:prstGeom prst="rect">
              <a:avLst/>
            </a:prstGeom>
            <a:noFill/>
            <a:ln w="9525">
              <a:noFill/>
              <a:miter lim="800000"/>
              <a:headEnd/>
              <a:tailEnd/>
            </a:ln>
          </p:spPr>
        </p:pic>
        <p:sp>
          <p:nvSpPr>
            <p:cNvPr id="113" name="Rectangle 112"/>
            <p:cNvSpPr/>
            <p:nvPr/>
          </p:nvSpPr>
          <p:spPr>
            <a:xfrm>
              <a:off x="5651298" y="2028116"/>
              <a:ext cx="1274830" cy="374461"/>
            </a:xfrm>
            <a:prstGeom prst="rect">
              <a:avLst/>
            </a:prstGeom>
          </p:spPr>
          <p:txBody>
            <a:bodyPr wrap="square">
              <a:spAutoFit/>
            </a:bodyPr>
            <a:lstStyle/>
            <a:p>
              <a:pPr algn="ctr">
                <a:lnSpc>
                  <a:spcPts val="1100"/>
                </a:lnSpc>
              </a:pPr>
              <a:endParaRPr lang="en-US" sz="1000" b="1" dirty="0" smtClean="0">
                <a:solidFill>
                  <a:srgbClr val="31859C"/>
                </a:solidFill>
                <a:latin typeface="Century Gothic" pitchFamily="34" charset="0"/>
              </a:endParaRPr>
            </a:p>
            <a:p>
              <a:pPr algn="ctr">
                <a:lnSpc>
                  <a:spcPts val="1100"/>
                </a:lnSpc>
              </a:pPr>
              <a:r>
                <a:rPr lang="en-US" sz="1000" b="1" dirty="0" smtClean="0">
                  <a:solidFill>
                    <a:srgbClr val="31859C"/>
                  </a:solidFill>
                  <a:latin typeface="Century Gothic" pitchFamily="34" charset="0"/>
                </a:rPr>
                <a:t>Purchase</a:t>
              </a:r>
            </a:p>
          </p:txBody>
        </p:sp>
        <p:pic>
          <p:nvPicPr>
            <p:cNvPr id="118" name="Picture 2"/>
            <p:cNvPicPr>
              <a:picLocks noChangeAspect="1" noChangeArrowheads="1"/>
            </p:cNvPicPr>
            <p:nvPr/>
          </p:nvPicPr>
          <p:blipFill>
            <a:blip r:embed="rId5" cstate="screen"/>
            <a:srcRect/>
            <a:stretch>
              <a:fillRect/>
            </a:stretch>
          </p:blipFill>
          <p:spPr bwMode="auto">
            <a:xfrm>
              <a:off x="6131103" y="2908343"/>
              <a:ext cx="273506" cy="274320"/>
            </a:xfrm>
            <a:prstGeom prst="ellipse">
              <a:avLst/>
            </a:prstGeom>
            <a:noFill/>
            <a:ln w="9525">
              <a:noFill/>
              <a:miter lim="800000"/>
              <a:headEnd/>
              <a:tailEnd/>
            </a:ln>
          </p:spPr>
        </p:pic>
      </p:grpSp>
      <p:pic>
        <p:nvPicPr>
          <p:cNvPr id="152" name="Picture 2"/>
          <p:cNvPicPr>
            <a:picLocks noChangeAspect="1" noChangeArrowheads="1"/>
          </p:cNvPicPr>
          <p:nvPr/>
        </p:nvPicPr>
        <p:blipFill>
          <a:blip r:embed="rId6" cstate="screen"/>
          <a:srcRect/>
          <a:stretch>
            <a:fillRect/>
          </a:stretch>
        </p:blipFill>
        <p:spPr bwMode="auto">
          <a:xfrm>
            <a:off x="1851725" y="4767836"/>
            <a:ext cx="231238" cy="228600"/>
          </a:xfrm>
          <a:prstGeom prst="ellipse">
            <a:avLst/>
          </a:prstGeom>
          <a:noFill/>
          <a:ln w="9525">
            <a:noFill/>
            <a:miter lim="800000"/>
            <a:headEnd/>
            <a:tailEnd/>
          </a:ln>
        </p:spPr>
      </p:pic>
      <p:pic>
        <p:nvPicPr>
          <p:cNvPr id="153" name="Picture 2"/>
          <p:cNvPicPr>
            <a:picLocks noChangeAspect="1" noChangeArrowheads="1"/>
          </p:cNvPicPr>
          <p:nvPr/>
        </p:nvPicPr>
        <p:blipFill>
          <a:blip r:embed="rId6" cstate="screen"/>
          <a:srcRect/>
          <a:stretch>
            <a:fillRect/>
          </a:stretch>
        </p:blipFill>
        <p:spPr bwMode="auto">
          <a:xfrm>
            <a:off x="2292758" y="4103728"/>
            <a:ext cx="231238" cy="228600"/>
          </a:xfrm>
          <a:prstGeom prst="ellipse">
            <a:avLst/>
          </a:prstGeom>
          <a:noFill/>
          <a:ln w="9525">
            <a:noFill/>
            <a:miter lim="800000"/>
            <a:headEnd/>
            <a:tailEnd/>
          </a:ln>
        </p:spPr>
      </p:pic>
      <p:pic>
        <p:nvPicPr>
          <p:cNvPr id="155" name="Picture 2"/>
          <p:cNvPicPr>
            <a:picLocks noChangeAspect="1" noChangeArrowheads="1"/>
          </p:cNvPicPr>
          <p:nvPr/>
        </p:nvPicPr>
        <p:blipFill>
          <a:blip r:embed="rId6" cstate="screen"/>
          <a:srcRect/>
          <a:stretch>
            <a:fillRect/>
          </a:stretch>
        </p:blipFill>
        <p:spPr bwMode="auto">
          <a:xfrm>
            <a:off x="2965866" y="3901064"/>
            <a:ext cx="231238" cy="228600"/>
          </a:xfrm>
          <a:prstGeom prst="ellipse">
            <a:avLst/>
          </a:prstGeom>
          <a:noFill/>
          <a:ln w="9525">
            <a:noFill/>
            <a:miter lim="800000"/>
            <a:headEnd/>
            <a:tailEnd/>
          </a:ln>
        </p:spPr>
      </p:pic>
      <p:pic>
        <p:nvPicPr>
          <p:cNvPr id="157" name="Picture 2"/>
          <p:cNvPicPr>
            <a:picLocks noChangeAspect="1" noChangeArrowheads="1"/>
          </p:cNvPicPr>
          <p:nvPr/>
        </p:nvPicPr>
        <p:blipFill>
          <a:blip r:embed="rId6" cstate="screen"/>
          <a:srcRect/>
          <a:stretch>
            <a:fillRect/>
          </a:stretch>
        </p:blipFill>
        <p:spPr bwMode="auto">
          <a:xfrm>
            <a:off x="3339497" y="3668175"/>
            <a:ext cx="231238" cy="228600"/>
          </a:xfrm>
          <a:prstGeom prst="ellipse">
            <a:avLst/>
          </a:prstGeom>
          <a:noFill/>
          <a:ln w="9525">
            <a:noFill/>
            <a:miter lim="800000"/>
            <a:headEnd/>
            <a:tailEnd/>
          </a:ln>
        </p:spPr>
      </p:pic>
      <p:pic>
        <p:nvPicPr>
          <p:cNvPr id="159" name="Picture 2"/>
          <p:cNvPicPr>
            <a:picLocks noChangeAspect="1" noChangeArrowheads="1"/>
          </p:cNvPicPr>
          <p:nvPr/>
        </p:nvPicPr>
        <p:blipFill>
          <a:blip r:embed="rId6" cstate="screen"/>
          <a:srcRect/>
          <a:stretch>
            <a:fillRect/>
          </a:stretch>
        </p:blipFill>
        <p:spPr bwMode="auto">
          <a:xfrm>
            <a:off x="4230310" y="3786764"/>
            <a:ext cx="231238" cy="228600"/>
          </a:xfrm>
          <a:prstGeom prst="ellipse">
            <a:avLst/>
          </a:prstGeom>
          <a:noFill/>
          <a:ln w="9525">
            <a:noFill/>
            <a:miter lim="800000"/>
            <a:headEnd/>
            <a:tailEnd/>
          </a:ln>
        </p:spPr>
      </p:pic>
      <p:pic>
        <p:nvPicPr>
          <p:cNvPr id="160" name="Picture 2"/>
          <p:cNvPicPr>
            <a:picLocks noChangeAspect="1" noChangeArrowheads="1"/>
          </p:cNvPicPr>
          <p:nvPr/>
        </p:nvPicPr>
        <p:blipFill>
          <a:blip r:embed="rId6" cstate="screen"/>
          <a:srcRect/>
          <a:stretch>
            <a:fillRect/>
          </a:stretch>
        </p:blipFill>
        <p:spPr bwMode="auto">
          <a:xfrm>
            <a:off x="4499176" y="3379395"/>
            <a:ext cx="231238" cy="228600"/>
          </a:xfrm>
          <a:prstGeom prst="ellipse">
            <a:avLst/>
          </a:prstGeom>
          <a:noFill/>
          <a:ln w="9525">
            <a:noFill/>
            <a:miter lim="800000"/>
            <a:headEnd/>
            <a:tailEnd/>
          </a:ln>
        </p:spPr>
      </p:pic>
      <p:pic>
        <p:nvPicPr>
          <p:cNvPr id="161" name="Picture 2"/>
          <p:cNvPicPr>
            <a:picLocks noChangeAspect="1" noChangeArrowheads="1"/>
          </p:cNvPicPr>
          <p:nvPr/>
        </p:nvPicPr>
        <p:blipFill>
          <a:blip r:embed="rId6" cstate="screen"/>
          <a:srcRect/>
          <a:stretch>
            <a:fillRect/>
          </a:stretch>
        </p:blipFill>
        <p:spPr bwMode="auto">
          <a:xfrm>
            <a:off x="4888119" y="3160523"/>
            <a:ext cx="231238" cy="228600"/>
          </a:xfrm>
          <a:prstGeom prst="ellipse">
            <a:avLst/>
          </a:prstGeom>
          <a:noFill/>
          <a:ln w="9525">
            <a:noFill/>
            <a:miter lim="800000"/>
            <a:headEnd/>
            <a:tailEnd/>
          </a:ln>
        </p:spPr>
      </p:pic>
      <p:pic>
        <p:nvPicPr>
          <p:cNvPr id="162" name="Picture 2"/>
          <p:cNvPicPr>
            <a:picLocks noChangeAspect="1" noChangeArrowheads="1"/>
          </p:cNvPicPr>
          <p:nvPr/>
        </p:nvPicPr>
        <p:blipFill>
          <a:blip r:embed="rId6" cstate="screen"/>
          <a:srcRect/>
          <a:stretch>
            <a:fillRect/>
          </a:stretch>
        </p:blipFill>
        <p:spPr bwMode="auto">
          <a:xfrm>
            <a:off x="5404726" y="3150795"/>
            <a:ext cx="231238" cy="228600"/>
          </a:xfrm>
          <a:prstGeom prst="ellipse">
            <a:avLst/>
          </a:prstGeom>
          <a:noFill/>
          <a:ln w="9525">
            <a:noFill/>
            <a:miter lim="800000"/>
            <a:headEnd/>
            <a:tailEnd/>
          </a:ln>
        </p:spPr>
      </p:pic>
      <p:pic>
        <p:nvPicPr>
          <p:cNvPr id="163" name="Picture 2"/>
          <p:cNvPicPr>
            <a:picLocks noChangeAspect="1" noChangeArrowheads="1"/>
          </p:cNvPicPr>
          <p:nvPr/>
        </p:nvPicPr>
        <p:blipFill>
          <a:blip r:embed="rId6" cstate="screen"/>
          <a:srcRect/>
          <a:stretch>
            <a:fillRect/>
          </a:stretch>
        </p:blipFill>
        <p:spPr bwMode="auto">
          <a:xfrm>
            <a:off x="5992041" y="3036495"/>
            <a:ext cx="231238" cy="228600"/>
          </a:xfrm>
          <a:prstGeom prst="ellipse">
            <a:avLst/>
          </a:prstGeom>
          <a:noFill/>
          <a:ln w="9525">
            <a:noFill/>
            <a:miter lim="800000"/>
            <a:headEnd/>
            <a:tailEnd/>
          </a:ln>
        </p:spPr>
      </p:pic>
      <p:pic>
        <p:nvPicPr>
          <p:cNvPr id="164" name="Picture 2"/>
          <p:cNvPicPr>
            <a:picLocks noChangeAspect="1" noChangeArrowheads="1"/>
          </p:cNvPicPr>
          <p:nvPr/>
        </p:nvPicPr>
        <p:blipFill>
          <a:blip r:embed="rId6" cstate="screen"/>
          <a:srcRect/>
          <a:stretch>
            <a:fillRect/>
          </a:stretch>
        </p:blipFill>
        <p:spPr bwMode="auto">
          <a:xfrm>
            <a:off x="6485681" y="2964638"/>
            <a:ext cx="231238" cy="228600"/>
          </a:xfrm>
          <a:prstGeom prst="ellipse">
            <a:avLst/>
          </a:prstGeom>
          <a:noFill/>
          <a:ln w="9525">
            <a:noFill/>
            <a:miter lim="800000"/>
            <a:headEnd/>
            <a:tailEnd/>
          </a:ln>
        </p:spPr>
      </p:pic>
      <p:pic>
        <p:nvPicPr>
          <p:cNvPr id="98" name="Picture 2"/>
          <p:cNvPicPr>
            <a:picLocks noChangeAspect="1" noChangeArrowheads="1"/>
          </p:cNvPicPr>
          <p:nvPr/>
        </p:nvPicPr>
        <p:blipFill>
          <a:blip r:embed="rId7" cstate="screen"/>
          <a:srcRect/>
          <a:stretch>
            <a:fillRect/>
          </a:stretch>
        </p:blipFill>
        <p:spPr bwMode="auto">
          <a:xfrm>
            <a:off x="3225462" y="4311665"/>
            <a:ext cx="228600" cy="231227"/>
          </a:xfrm>
          <a:prstGeom prst="ellipse">
            <a:avLst/>
          </a:prstGeom>
          <a:noFill/>
          <a:ln w="9525">
            <a:noFill/>
            <a:miter lim="800000"/>
            <a:headEnd/>
            <a:tailEnd/>
          </a:ln>
        </p:spPr>
      </p:pic>
      <p:pic>
        <p:nvPicPr>
          <p:cNvPr id="100" name="Picture 2"/>
          <p:cNvPicPr>
            <a:picLocks noChangeAspect="1" noChangeArrowheads="1"/>
          </p:cNvPicPr>
          <p:nvPr/>
        </p:nvPicPr>
        <p:blipFill>
          <a:blip r:embed="rId7" cstate="screen"/>
          <a:srcRect/>
          <a:stretch>
            <a:fillRect/>
          </a:stretch>
        </p:blipFill>
        <p:spPr bwMode="auto">
          <a:xfrm>
            <a:off x="3949444" y="3993719"/>
            <a:ext cx="228600" cy="231227"/>
          </a:xfrm>
          <a:prstGeom prst="ellipse">
            <a:avLst/>
          </a:prstGeom>
          <a:noFill/>
          <a:ln w="9525">
            <a:noFill/>
            <a:miter lim="800000"/>
            <a:headEnd/>
            <a:tailEnd/>
          </a:ln>
        </p:spPr>
      </p:pic>
      <p:grpSp>
        <p:nvGrpSpPr>
          <p:cNvPr id="7" name="Group 95"/>
          <p:cNvGrpSpPr/>
          <p:nvPr/>
        </p:nvGrpSpPr>
        <p:grpSpPr>
          <a:xfrm>
            <a:off x="715878" y="3326296"/>
            <a:ext cx="1212314" cy="436333"/>
            <a:chOff x="1113703" y="3405349"/>
            <a:chExt cx="822630" cy="296079"/>
          </a:xfrm>
        </p:grpSpPr>
        <p:sp>
          <p:nvSpPr>
            <p:cNvPr id="150" name="Rectangle 149"/>
            <p:cNvSpPr/>
            <p:nvPr/>
          </p:nvSpPr>
          <p:spPr>
            <a:xfrm>
              <a:off x="1113703" y="3405349"/>
              <a:ext cx="725607" cy="29607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b="1" dirty="0" err="1" smtClean="0">
                  <a:solidFill>
                    <a:prstClr val="white"/>
                  </a:solidFill>
                  <a:latin typeface="Century Gothic" pitchFamily="34" charset="0"/>
                </a:rPr>
                <a:t>ProspectRank</a:t>
              </a:r>
              <a:r>
                <a:rPr lang="en-US" sz="900" b="1" dirty="0" smtClean="0">
                  <a:solidFill>
                    <a:prstClr val="white"/>
                  </a:solidFill>
                  <a:latin typeface="Century Gothic" pitchFamily="34" charset="0"/>
                </a:rPr>
                <a:t> Threshold</a:t>
              </a:r>
              <a:endParaRPr lang="en-US" sz="1100" b="1" dirty="0">
                <a:solidFill>
                  <a:prstClr val="white"/>
                </a:solidFill>
                <a:latin typeface="Century Gothic" pitchFamily="34" charset="0"/>
              </a:endParaRPr>
            </a:p>
          </p:txBody>
        </p:sp>
        <p:sp>
          <p:nvSpPr>
            <p:cNvPr id="154" name="Isosceles Triangle 153"/>
            <p:cNvSpPr/>
            <p:nvPr/>
          </p:nvSpPr>
          <p:spPr>
            <a:xfrm rot="5400000">
              <a:off x="1831548" y="3508400"/>
              <a:ext cx="112547" cy="97023"/>
            </a:xfrm>
            <a:prstGeom prst="triangl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pic>
        <p:nvPicPr>
          <p:cNvPr id="96" name="Picture 2"/>
          <p:cNvPicPr>
            <a:picLocks noChangeAspect="1" noChangeArrowheads="1"/>
          </p:cNvPicPr>
          <p:nvPr/>
        </p:nvPicPr>
        <p:blipFill>
          <a:blip r:embed="rId6" cstate="screen"/>
          <a:srcRect/>
          <a:stretch>
            <a:fillRect/>
          </a:stretch>
        </p:blipFill>
        <p:spPr bwMode="auto">
          <a:xfrm>
            <a:off x="726932" y="5731298"/>
            <a:ext cx="320130" cy="316478"/>
          </a:xfrm>
          <a:prstGeom prst="ellipse">
            <a:avLst/>
          </a:prstGeom>
          <a:noFill/>
          <a:ln w="9525">
            <a:noFill/>
            <a:miter lim="800000"/>
            <a:headEnd/>
            <a:tailEnd/>
          </a:ln>
        </p:spPr>
      </p:pic>
      <p:pic>
        <p:nvPicPr>
          <p:cNvPr id="123" name="Picture 2"/>
          <p:cNvPicPr>
            <a:picLocks noChangeAspect="1" noChangeArrowheads="1"/>
          </p:cNvPicPr>
          <p:nvPr/>
        </p:nvPicPr>
        <p:blipFill>
          <a:blip r:embed="rId7" cstate="screen"/>
          <a:srcRect/>
          <a:stretch>
            <a:fillRect/>
          </a:stretch>
        </p:blipFill>
        <p:spPr bwMode="auto">
          <a:xfrm>
            <a:off x="726932" y="6103877"/>
            <a:ext cx="316478" cy="320115"/>
          </a:xfrm>
          <a:prstGeom prst="ellipse">
            <a:avLst/>
          </a:prstGeom>
          <a:noFill/>
          <a:ln w="9525">
            <a:noFill/>
            <a:miter lim="800000"/>
            <a:headEnd/>
            <a:tailEnd/>
          </a:ln>
        </p:spPr>
      </p:pic>
      <p:sp>
        <p:nvSpPr>
          <p:cNvPr id="135" name="Rectangle 134"/>
          <p:cNvSpPr/>
          <p:nvPr/>
        </p:nvSpPr>
        <p:spPr>
          <a:xfrm>
            <a:off x="1035073" y="5715000"/>
            <a:ext cx="3315331" cy="338554"/>
          </a:xfrm>
          <a:prstGeom prst="rect">
            <a:avLst/>
          </a:prstGeom>
        </p:spPr>
        <p:txBody>
          <a:bodyPr wrap="none">
            <a:spAutoFit/>
          </a:bodyPr>
          <a:lstStyle/>
          <a:p>
            <a:r>
              <a:rPr lang="en-US" sz="1600" dirty="0" smtClean="0">
                <a:solidFill>
                  <a:prstClr val="white"/>
                </a:solidFill>
                <a:latin typeface="Century Gothic" pitchFamily="34" charset="0"/>
              </a:rPr>
              <a:t>site visit with positive correlation</a:t>
            </a:r>
            <a:endParaRPr lang="en-US" sz="1600" dirty="0">
              <a:solidFill>
                <a:prstClr val="white"/>
              </a:solidFill>
            </a:endParaRPr>
          </a:p>
        </p:txBody>
      </p:sp>
      <p:sp>
        <p:nvSpPr>
          <p:cNvPr id="136" name="Rectangle 135"/>
          <p:cNvSpPr/>
          <p:nvPr/>
        </p:nvSpPr>
        <p:spPr>
          <a:xfrm>
            <a:off x="1041008" y="6054660"/>
            <a:ext cx="3454792" cy="338554"/>
          </a:xfrm>
          <a:prstGeom prst="rect">
            <a:avLst/>
          </a:prstGeom>
        </p:spPr>
        <p:txBody>
          <a:bodyPr wrap="none">
            <a:spAutoFit/>
          </a:bodyPr>
          <a:lstStyle/>
          <a:p>
            <a:r>
              <a:rPr lang="en-US" sz="1600" dirty="0" smtClean="0">
                <a:solidFill>
                  <a:prstClr val="white"/>
                </a:solidFill>
                <a:latin typeface="Century Gothic" pitchFamily="34" charset="0"/>
              </a:rPr>
              <a:t>site visit with negative correlation</a:t>
            </a:r>
            <a:endParaRPr lang="en-US" sz="1600" dirty="0">
              <a:solidFill>
                <a:prstClr val="white"/>
              </a:solidFill>
            </a:endParaRPr>
          </a:p>
        </p:txBody>
      </p:sp>
      <p:grpSp>
        <p:nvGrpSpPr>
          <p:cNvPr id="8" name="Group 147"/>
          <p:cNvGrpSpPr/>
          <p:nvPr/>
        </p:nvGrpSpPr>
        <p:grpSpPr>
          <a:xfrm>
            <a:off x="4749662" y="1384852"/>
            <a:ext cx="2377440" cy="307777"/>
            <a:chOff x="1157380" y="1363536"/>
            <a:chExt cx="2483404" cy="307777"/>
          </a:xfrm>
        </p:grpSpPr>
        <p:sp>
          <p:nvSpPr>
            <p:cNvPr id="144" name="Flowchart: Process 143"/>
            <p:cNvSpPr/>
            <p:nvPr/>
          </p:nvSpPr>
          <p:spPr>
            <a:xfrm>
              <a:off x="1157380" y="1395681"/>
              <a:ext cx="2483404" cy="236093"/>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100">
                <a:solidFill>
                  <a:prstClr val="white"/>
                </a:solidFill>
                <a:latin typeface="Calibri"/>
              </a:endParaRPr>
            </a:p>
          </p:txBody>
        </p:sp>
        <p:sp>
          <p:nvSpPr>
            <p:cNvPr id="146" name="Rectangle 145"/>
            <p:cNvSpPr/>
            <p:nvPr/>
          </p:nvSpPr>
          <p:spPr>
            <a:xfrm>
              <a:off x="1224905" y="1363536"/>
              <a:ext cx="2377521" cy="307777"/>
            </a:xfrm>
            <a:prstGeom prst="rect">
              <a:avLst/>
            </a:prstGeom>
          </p:spPr>
          <p:txBody>
            <a:bodyPr wrap="square">
              <a:spAutoFit/>
            </a:bodyPr>
            <a:lstStyle/>
            <a:p>
              <a:pPr algn="ctr"/>
              <a:r>
                <a:rPr lang="en-US" sz="1400" spc="120" dirty="0" smtClean="0">
                  <a:solidFill>
                    <a:prstClr val="white"/>
                  </a:solidFill>
                  <a:latin typeface="Century Gothic" pitchFamily="34" charset="0"/>
                </a:rPr>
                <a:t>ENGAGEMENT</a:t>
              </a:r>
              <a:endParaRPr lang="en-US" sz="1200" spc="120" dirty="0">
                <a:solidFill>
                  <a:prstClr val="white"/>
                </a:solidFill>
                <a:latin typeface="Calibri"/>
              </a:endParaRPr>
            </a:p>
          </p:txBody>
        </p:sp>
      </p:grpSp>
      <p:sp>
        <p:nvSpPr>
          <p:cNvPr id="149" name="TextBox 148"/>
          <p:cNvSpPr txBox="1"/>
          <p:nvPr/>
        </p:nvSpPr>
        <p:spPr>
          <a:xfrm>
            <a:off x="7260821" y="4234647"/>
            <a:ext cx="1830170" cy="830997"/>
          </a:xfrm>
          <a:prstGeom prst="rect">
            <a:avLst/>
          </a:prstGeom>
          <a:noFill/>
        </p:spPr>
        <p:txBody>
          <a:bodyPr wrap="square" rtlCol="0">
            <a:spAutoFit/>
          </a:bodyPr>
          <a:lstStyle/>
          <a:p>
            <a:pPr algn="just"/>
            <a:r>
              <a:rPr lang="en-US" sz="1200" b="1" i="1" dirty="0" smtClean="0">
                <a:solidFill>
                  <a:srgbClr val="C00000"/>
                </a:solidFill>
                <a:latin typeface="Century Gothic" pitchFamily="34" charset="0"/>
              </a:rPr>
              <a:t>Some prospects fall out of favor once their in-market indicators decline.</a:t>
            </a:r>
            <a:endParaRPr lang="en-US" sz="1200" b="1" i="1" dirty="0">
              <a:solidFill>
                <a:srgbClr val="C00000"/>
              </a:solidFill>
              <a:latin typeface="Century Gothic" pitchFamily="34" charset="0"/>
            </a:endParaRPr>
          </a:p>
        </p:txBody>
      </p:sp>
    </p:spTree>
    <p:extLst>
      <p:ext uri="{BB962C8B-B14F-4D97-AF65-F5344CB8AC3E}">
        <p14:creationId xmlns:p14="http://schemas.microsoft.com/office/powerpoint/2010/main" val="4044001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exactly is Inventory?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25</a:t>
            </a:fld>
            <a:endParaRPr lang="en-US" dirty="0"/>
          </a:p>
        </p:txBody>
      </p:sp>
      <p:pic>
        <p:nvPicPr>
          <p:cNvPr id="6147" name="Picture 3"/>
          <p:cNvPicPr>
            <a:picLocks noChangeAspect="1" noChangeArrowheads="1"/>
          </p:cNvPicPr>
          <p:nvPr/>
        </p:nvPicPr>
        <p:blipFill>
          <a:blip r:embed="rId2"/>
          <a:srcRect r="30667" b="7467"/>
          <a:stretch>
            <a:fillRect/>
          </a:stretch>
        </p:blipFill>
        <p:spPr bwMode="auto">
          <a:xfrm>
            <a:off x="4876800" y="2871929"/>
            <a:ext cx="3810000" cy="3178035"/>
          </a:xfrm>
          <a:prstGeom prst="rect">
            <a:avLst/>
          </a:prstGeom>
          <a:noFill/>
          <a:ln w="9525">
            <a:noFill/>
            <a:miter lim="800000"/>
            <a:headEnd/>
            <a:tailEnd/>
          </a:ln>
        </p:spPr>
      </p:pic>
      <p:pic>
        <p:nvPicPr>
          <p:cNvPr id="6146" name="Picture 2"/>
          <p:cNvPicPr>
            <a:picLocks noChangeAspect="1" noChangeArrowheads="1"/>
          </p:cNvPicPr>
          <p:nvPr/>
        </p:nvPicPr>
        <p:blipFill>
          <a:blip r:embed="rId3"/>
          <a:srcRect r="17333"/>
          <a:stretch>
            <a:fillRect/>
          </a:stretch>
        </p:blipFill>
        <p:spPr bwMode="auto">
          <a:xfrm>
            <a:off x="0" y="1219200"/>
            <a:ext cx="4333834" cy="3276600"/>
          </a:xfrm>
          <a:prstGeom prst="rect">
            <a:avLst/>
          </a:prstGeom>
          <a:noFill/>
          <a:ln w="9525">
            <a:noFill/>
            <a:miter lim="800000"/>
            <a:headEnd/>
            <a:tailEnd/>
          </a:ln>
        </p:spPr>
      </p:pic>
      <p:pic>
        <p:nvPicPr>
          <p:cNvPr id="6148" name="Picture 4"/>
          <p:cNvPicPr>
            <a:picLocks noChangeAspect="1" noChangeArrowheads="1"/>
          </p:cNvPicPr>
          <p:nvPr/>
        </p:nvPicPr>
        <p:blipFill>
          <a:blip r:embed="rId4"/>
          <a:srcRect l="3333" t="18133" r="28667" b="1067"/>
          <a:stretch>
            <a:fillRect/>
          </a:stretch>
        </p:blipFill>
        <p:spPr bwMode="auto">
          <a:xfrm>
            <a:off x="2362200" y="4105670"/>
            <a:ext cx="3505200" cy="2603110"/>
          </a:xfrm>
          <a:prstGeom prst="rect">
            <a:avLst/>
          </a:prstGeom>
          <a:noFill/>
          <a:ln w="9525">
            <a:noFill/>
            <a:miter lim="800000"/>
            <a:headEnd/>
            <a:tailEnd/>
          </a:ln>
        </p:spPr>
      </p:pic>
      <p:sp>
        <p:nvSpPr>
          <p:cNvPr id="8" name="Rectangle 7"/>
          <p:cNvSpPr/>
          <p:nvPr/>
        </p:nvSpPr>
        <p:spPr>
          <a:xfrm>
            <a:off x="5029200" y="1219200"/>
            <a:ext cx="3657600" cy="923330"/>
          </a:xfrm>
          <a:prstGeom prst="rect">
            <a:avLst/>
          </a:prstGeom>
        </p:spPr>
        <p:txBody>
          <a:bodyPr wrap="square">
            <a:spAutoFit/>
          </a:bodyPr>
          <a:lstStyle/>
          <a:p>
            <a:pPr defTabSz="457200" fontAlgn="auto">
              <a:spcBef>
                <a:spcPts val="0"/>
              </a:spcBef>
              <a:spcAft>
                <a:spcPts val="0"/>
              </a:spcAft>
            </a:pPr>
            <a:r>
              <a:rPr lang="en-US" dirty="0" smtClean="0">
                <a:solidFill>
                  <a:prstClr val="black"/>
                </a:solidFill>
                <a:latin typeface="Century Gothic" pitchFamily="34" charset="0"/>
              </a:rPr>
              <a:t>Where the ad will be shown:</a:t>
            </a:r>
          </a:p>
          <a:p>
            <a:pPr defTabSz="457200" fontAlgn="auto">
              <a:spcBef>
                <a:spcPts val="0"/>
              </a:spcBef>
              <a:spcAft>
                <a:spcPts val="0"/>
              </a:spcAft>
            </a:pPr>
            <a:r>
              <a:rPr lang="en-US" dirty="0" smtClean="0">
                <a:solidFill>
                  <a:prstClr val="black"/>
                </a:solidFill>
                <a:latin typeface="Century Gothic" pitchFamily="34" charset="0"/>
              </a:rPr>
              <a:t>7K unique inventories + default buckets</a:t>
            </a:r>
            <a:endParaRPr lang="en-US" dirty="0">
              <a:solidFill>
                <a:prstClr val="black"/>
              </a:solidFill>
              <a:latin typeface="Century Gothic" pitchFamily="34" charset="0"/>
            </a:endParaRPr>
          </a:p>
        </p:txBody>
      </p:sp>
      <p:cxnSp>
        <p:nvCxnSpPr>
          <p:cNvPr id="10" name="Straight Arrow Connector 9"/>
          <p:cNvCxnSpPr/>
          <p:nvPr/>
        </p:nvCxnSpPr>
        <p:spPr>
          <a:xfrm flipH="1">
            <a:off x="3810000" y="2110264"/>
            <a:ext cx="1219200" cy="25193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029200" y="2262664"/>
            <a:ext cx="838200" cy="307133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239000" y="2262664"/>
            <a:ext cx="685800" cy="322373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73622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Model Scores for Hotel Campaign</a:t>
            </a:r>
            <a:endParaRPr lang="en-US" dirty="0"/>
          </a:p>
        </p:txBody>
      </p:sp>
      <p:sp>
        <p:nvSpPr>
          <p:cNvPr id="3" name="Content Placeholder 2"/>
          <p:cNvSpPr>
            <a:spLocks noGrp="1"/>
          </p:cNvSpPr>
          <p:nvPr>
            <p:ph idx="1"/>
          </p:nvPr>
        </p:nvSpPr>
        <p:spPr>
          <a:xfrm>
            <a:off x="4953000" y="3551236"/>
            <a:ext cx="3733800" cy="2773364"/>
          </a:xfrm>
        </p:spPr>
        <p:txBody>
          <a:bodyPr/>
          <a:lstStyle/>
          <a:p>
            <a:r>
              <a:rPr lang="en-US" dirty="0" smtClean="0"/>
              <a:t>Scores are calculated on de-duplicated training pairs (</a:t>
            </a:r>
            <a:r>
              <a:rPr lang="en-US" dirty="0" err="1" smtClean="0"/>
              <a:t>i,s</a:t>
            </a:r>
            <a:r>
              <a:rPr lang="en-US" dirty="0" smtClean="0"/>
              <a:t>)</a:t>
            </a:r>
          </a:p>
          <a:p>
            <a:endParaRPr lang="en-US" dirty="0" smtClean="0"/>
          </a:p>
          <a:p>
            <a:r>
              <a:rPr lang="en-US" dirty="0" smtClean="0"/>
              <a:t>We even integrate out s </a:t>
            </a:r>
          </a:p>
          <a:p>
            <a:endParaRPr lang="en-US" dirty="0" smtClean="0"/>
          </a:p>
          <a:p>
            <a:r>
              <a:rPr lang="en-US" dirty="0" smtClean="0"/>
              <a:t>Nicely centered around 1</a:t>
            </a:r>
          </a:p>
          <a:p>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26</a:t>
            </a:fld>
            <a:endParaRPr lang="en-US" dirty="0"/>
          </a:p>
        </p:txBody>
      </p:sp>
      <p:pic>
        <p:nvPicPr>
          <p:cNvPr id="3075" name="Picture 3"/>
          <p:cNvPicPr>
            <a:picLocks noChangeAspect="1" noChangeArrowheads="1"/>
          </p:cNvPicPr>
          <p:nvPr/>
        </p:nvPicPr>
        <p:blipFill>
          <a:blip r:embed="rId2"/>
          <a:srcRect/>
          <a:stretch>
            <a:fillRect/>
          </a:stretch>
        </p:blipFill>
        <p:spPr bwMode="auto">
          <a:xfrm>
            <a:off x="76200" y="1285875"/>
            <a:ext cx="5305425" cy="4733925"/>
          </a:xfrm>
          <a:prstGeom prst="rect">
            <a:avLst/>
          </a:prstGeom>
          <a:noFill/>
          <a:ln w="9525">
            <a:noFill/>
            <a:miter lim="800000"/>
            <a:headEnd/>
            <a:tailEnd/>
          </a:ln>
        </p:spPr>
      </p:pic>
      <p:pic>
        <p:nvPicPr>
          <p:cNvPr id="7" name="Picture 7"/>
          <p:cNvPicPr>
            <a:picLocks noChangeAspect="1" noChangeArrowheads="1"/>
          </p:cNvPicPr>
          <p:nvPr/>
        </p:nvPicPr>
        <p:blipFill>
          <a:blip r:embed="rId3"/>
          <a:srcRect/>
          <a:stretch>
            <a:fillRect/>
          </a:stretch>
        </p:blipFill>
        <p:spPr bwMode="auto">
          <a:xfrm>
            <a:off x="1371600" y="5410200"/>
            <a:ext cx="3124200" cy="781050"/>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4038600" y="1371600"/>
            <a:ext cx="3676650" cy="1733550"/>
          </a:xfrm>
          <a:prstGeom prst="rect">
            <a:avLst/>
          </a:prstGeom>
          <a:noFill/>
          <a:ln w="9525">
            <a:noFill/>
            <a:miter lim="800000"/>
            <a:headEnd/>
            <a:tailEnd/>
          </a:ln>
        </p:spPr>
      </p:pic>
      <p:cxnSp>
        <p:nvCxnSpPr>
          <p:cNvPr id="9" name="Straight Arrow Connector 8"/>
          <p:cNvCxnSpPr/>
          <p:nvPr/>
        </p:nvCxnSpPr>
        <p:spPr>
          <a:xfrm flipH="1">
            <a:off x="1447800" y="1981200"/>
            <a:ext cx="2819400" cy="28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419600" y="2286000"/>
            <a:ext cx="228600" cy="2514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8408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Bidding Strategies</a:t>
            </a:r>
            <a:endParaRPr lang="en-US" dirty="0"/>
          </a:p>
        </p:txBody>
      </p:sp>
      <p:sp>
        <p:nvSpPr>
          <p:cNvPr id="3" name="Content Placeholder 2"/>
          <p:cNvSpPr>
            <a:spLocks noGrp="1"/>
          </p:cNvSpPr>
          <p:nvPr>
            <p:ph idx="1"/>
          </p:nvPr>
        </p:nvSpPr>
        <p:spPr>
          <a:xfrm>
            <a:off x="228600" y="1139820"/>
            <a:ext cx="8229600" cy="5489580"/>
          </a:xfrm>
        </p:spPr>
        <p:txBody>
          <a:bodyPr>
            <a:normAutofit fontScale="92500" lnSpcReduction="20000"/>
          </a:bodyPr>
          <a:lstStyle/>
          <a:p>
            <a:pPr>
              <a:buNone/>
            </a:pPr>
            <a:r>
              <a:rPr lang="en-US" b="1" dirty="0" smtClean="0"/>
              <a:t>Strategy 0 – do nothing special: </a:t>
            </a:r>
          </a:p>
          <a:p>
            <a:r>
              <a:rPr lang="en-US" dirty="0" smtClean="0"/>
              <a:t>always bid base price for segment</a:t>
            </a:r>
          </a:p>
          <a:p>
            <a:r>
              <a:rPr lang="en-US" dirty="0" smtClean="0"/>
              <a:t>equivalent to constant score of 1 across all inventories</a:t>
            </a:r>
          </a:p>
          <a:p>
            <a:r>
              <a:rPr lang="en-US" dirty="0" smtClean="0"/>
              <a:t>consistent with an uninformative inventory model</a:t>
            </a:r>
          </a:p>
          <a:p>
            <a:endParaRPr lang="en-US" dirty="0" smtClean="0"/>
          </a:p>
          <a:p>
            <a:pPr>
              <a:buNone/>
            </a:pPr>
            <a:r>
              <a:rPr lang="en-US" b="1" dirty="0" smtClean="0"/>
              <a:t>Strategy 1 – minimize CPA: </a:t>
            </a:r>
          </a:p>
          <a:p>
            <a:r>
              <a:rPr lang="en-US" dirty="0" smtClean="0"/>
              <a:t>auction-theoretic view: bid what it is worth in relative terms</a:t>
            </a:r>
          </a:p>
          <a:p>
            <a:r>
              <a:rPr lang="en-US" dirty="0" smtClean="0"/>
              <a:t>Multiply the base price with ratio</a:t>
            </a:r>
          </a:p>
          <a:p>
            <a:endParaRPr lang="en-US" dirty="0" smtClean="0"/>
          </a:p>
          <a:p>
            <a:pPr>
              <a:buNone/>
            </a:pPr>
            <a:r>
              <a:rPr lang="en-US" b="1" dirty="0" smtClean="0"/>
              <a:t>Strategy 2 – maximize Conversion rate: </a:t>
            </a:r>
          </a:p>
          <a:p>
            <a:r>
              <a:rPr lang="en-US" dirty="0" smtClean="0"/>
              <a:t>optimal performance is not to bid what it is worth but to trade off value for quality and only bid on the best opportunities</a:t>
            </a:r>
          </a:p>
          <a:p>
            <a:r>
              <a:rPr lang="en-US" dirty="0" smtClean="0"/>
              <a:t>apply a step function to the model ratio to translate it into a factor applied to the price:</a:t>
            </a:r>
          </a:p>
          <a:p>
            <a:pPr lvl="1"/>
            <a:r>
              <a:rPr lang="en-US" dirty="0" smtClean="0"/>
              <a:t>ratio below 0.8 yields a bid price of 0 (so not bidding), </a:t>
            </a:r>
          </a:p>
          <a:p>
            <a:pPr lvl="1"/>
            <a:r>
              <a:rPr lang="en-US" dirty="0" smtClean="0"/>
              <a:t>ratios between 0.8 and 1.2 are set to 1 and ratios above </a:t>
            </a:r>
          </a:p>
          <a:p>
            <a:pPr lvl="1"/>
            <a:r>
              <a:rPr lang="en-US" dirty="0" smtClean="0"/>
              <a:t>1.2 bid twice the base price</a:t>
            </a:r>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27</a:t>
            </a:fld>
            <a:endParaRPr lang="en-US" dirty="0"/>
          </a:p>
        </p:txBody>
      </p:sp>
      <p:pic>
        <p:nvPicPr>
          <p:cNvPr id="5" name="Picture 7"/>
          <p:cNvPicPr>
            <a:picLocks noChangeAspect="1" noChangeArrowheads="1"/>
          </p:cNvPicPr>
          <p:nvPr/>
        </p:nvPicPr>
        <p:blipFill>
          <a:blip r:embed="rId2"/>
          <a:srcRect/>
          <a:stretch>
            <a:fillRect/>
          </a:stretch>
        </p:blipFill>
        <p:spPr bwMode="auto">
          <a:xfrm>
            <a:off x="6686550" y="381000"/>
            <a:ext cx="2457450" cy="614363"/>
          </a:xfrm>
          <a:prstGeom prst="rect">
            <a:avLst/>
          </a:prstGeom>
          <a:noFill/>
          <a:ln w="9525">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6096000" y="3276600"/>
            <a:ext cx="1162050" cy="352425"/>
          </a:xfrm>
          <a:prstGeom prst="rect">
            <a:avLst/>
          </a:prstGeom>
          <a:noFill/>
          <a:ln w="9525">
            <a:noFill/>
            <a:miter lim="800000"/>
            <a:headEnd/>
            <a:tailEnd/>
          </a:ln>
        </p:spPr>
      </p:pic>
      <p:cxnSp>
        <p:nvCxnSpPr>
          <p:cNvPr id="9" name="Straight Connector 8"/>
          <p:cNvCxnSpPr/>
          <p:nvPr/>
        </p:nvCxnSpPr>
        <p:spPr>
          <a:xfrm>
            <a:off x="7258050" y="6096000"/>
            <a:ext cx="14287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239000" y="5029200"/>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153400" y="5486400"/>
            <a:ext cx="60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239000" y="6096000"/>
            <a:ext cx="60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48600" y="5791200"/>
            <a:ext cx="304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48600" y="5791200"/>
            <a:ext cx="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153400" y="5486400"/>
            <a:ext cx="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4" name="Picture 2"/>
          <p:cNvPicPr>
            <a:picLocks noChangeAspect="1" noChangeArrowheads="1"/>
          </p:cNvPicPr>
          <p:nvPr/>
        </p:nvPicPr>
        <p:blipFill>
          <a:blip r:embed="rId3"/>
          <a:srcRect r="70820"/>
          <a:stretch>
            <a:fillRect/>
          </a:stretch>
        </p:blipFill>
        <p:spPr bwMode="auto">
          <a:xfrm>
            <a:off x="6823691" y="5286375"/>
            <a:ext cx="339109" cy="352425"/>
          </a:xfrm>
          <a:prstGeom prst="rect">
            <a:avLst/>
          </a:prstGeom>
          <a:noFill/>
          <a:ln w="9525">
            <a:noFill/>
            <a:miter lim="800000"/>
            <a:headEnd/>
            <a:tailEnd/>
          </a:ln>
        </p:spPr>
      </p:pic>
      <p:pic>
        <p:nvPicPr>
          <p:cNvPr id="25" name="Picture 2"/>
          <p:cNvPicPr>
            <a:picLocks noChangeAspect="1" noChangeArrowheads="1"/>
          </p:cNvPicPr>
          <p:nvPr/>
        </p:nvPicPr>
        <p:blipFill>
          <a:blip r:embed="rId3"/>
          <a:srcRect l="78689"/>
          <a:stretch>
            <a:fillRect/>
          </a:stretch>
        </p:blipFill>
        <p:spPr bwMode="auto">
          <a:xfrm>
            <a:off x="8515345" y="6096000"/>
            <a:ext cx="247655" cy="352425"/>
          </a:xfrm>
          <a:prstGeom prst="rect">
            <a:avLst/>
          </a:prstGeom>
          <a:noFill/>
          <a:ln w="9525">
            <a:noFill/>
            <a:miter lim="800000"/>
            <a:headEnd/>
            <a:tailEnd/>
          </a:ln>
        </p:spPr>
      </p:pic>
      <p:cxnSp>
        <p:nvCxnSpPr>
          <p:cNvPr id="27" name="Straight Connector 26"/>
          <p:cNvCxnSpPr/>
          <p:nvPr/>
        </p:nvCxnSpPr>
        <p:spPr>
          <a:xfrm>
            <a:off x="8001000" y="5029200"/>
            <a:ext cx="0" cy="131921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72400" y="6019800"/>
            <a:ext cx="30168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1</a:t>
            </a:r>
            <a:endParaRPr lang="en-US" dirty="0">
              <a:solidFill>
                <a:prstClr val="black"/>
              </a:solidFill>
              <a:latin typeface="Calibri"/>
            </a:endParaRPr>
          </a:p>
        </p:txBody>
      </p:sp>
    </p:spTree>
    <p:extLst>
      <p:ext uri="{BB962C8B-B14F-4D97-AF65-F5344CB8AC3E}">
        <p14:creationId xmlns:p14="http://schemas.microsoft.com/office/powerpoint/2010/main" val="248970846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326"/>
            <a:ext cx="8229600" cy="523874"/>
          </a:xfrm>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28</a:t>
            </a:fld>
            <a:endParaRPr lang="en-US" dirty="0"/>
          </a:p>
        </p:txBody>
      </p:sp>
      <p:grpSp>
        <p:nvGrpSpPr>
          <p:cNvPr id="10" name="Group 9"/>
          <p:cNvGrpSpPr/>
          <p:nvPr/>
        </p:nvGrpSpPr>
        <p:grpSpPr>
          <a:xfrm>
            <a:off x="1219200" y="1828800"/>
            <a:ext cx="6858000" cy="3886200"/>
            <a:chOff x="1219200" y="1752600"/>
            <a:chExt cx="6858000" cy="3886200"/>
          </a:xfrm>
        </p:grpSpPr>
        <p:graphicFrame>
          <p:nvGraphicFramePr>
            <p:cNvPr id="7" name="Chart 6"/>
            <p:cNvGraphicFramePr/>
            <p:nvPr/>
          </p:nvGraphicFramePr>
          <p:xfrm>
            <a:off x="1219200" y="1752600"/>
            <a:ext cx="6858000" cy="388620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a:off x="1676400" y="3581400"/>
              <a:ext cx="6400800" cy="0"/>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685800" y="1066800"/>
            <a:ext cx="7620000" cy="707886"/>
          </a:xfrm>
          <a:prstGeom prst="rect">
            <a:avLst/>
          </a:prstGeom>
          <a:noFill/>
        </p:spPr>
        <p:txBody>
          <a:bodyPr wrap="square" rtlCol="0">
            <a:spAutoFit/>
          </a:bodyPr>
          <a:lstStyle/>
          <a:p>
            <a:pPr defTabSz="457200" fontAlgn="auto">
              <a:spcBef>
                <a:spcPts val="0"/>
              </a:spcBef>
              <a:spcAft>
                <a:spcPts val="0"/>
              </a:spcAft>
            </a:pPr>
            <a:r>
              <a:rPr lang="en-US" sz="2000" b="1" dirty="0" smtClean="0">
                <a:solidFill>
                  <a:prstClr val="black"/>
                </a:solidFill>
                <a:latin typeface="Calibri"/>
              </a:rPr>
              <a:t>Both lowered CPA. Optimal decision making depends on long </a:t>
            </a:r>
            <a:r>
              <a:rPr lang="en-US" sz="2000" b="1" dirty="0" err="1" smtClean="0">
                <a:solidFill>
                  <a:prstClr val="black"/>
                </a:solidFill>
                <a:latin typeface="Calibri"/>
              </a:rPr>
              <a:t>vs</a:t>
            </a:r>
            <a:r>
              <a:rPr lang="en-US" sz="2000" b="1" dirty="0" smtClean="0">
                <a:solidFill>
                  <a:prstClr val="black"/>
                </a:solidFill>
                <a:latin typeface="Calibri"/>
              </a:rPr>
              <a:t> short term thinking (note: we chose long term, thus Strategy 2).</a:t>
            </a:r>
            <a:endParaRPr lang="en-US" sz="2000" b="1" dirty="0">
              <a:solidFill>
                <a:prstClr val="black"/>
              </a:solidFill>
              <a:latin typeface="Calibri"/>
            </a:endParaRPr>
          </a:p>
        </p:txBody>
      </p:sp>
      <p:sp>
        <p:nvSpPr>
          <p:cNvPr id="13" name="TextBox 12"/>
          <p:cNvSpPr txBox="1"/>
          <p:nvPr/>
        </p:nvSpPr>
        <p:spPr>
          <a:xfrm>
            <a:off x="2362200" y="5715000"/>
            <a:ext cx="2057400" cy="646331"/>
          </a:xfrm>
          <a:prstGeom prst="rect">
            <a:avLst/>
          </a:prstGeom>
          <a:solidFill>
            <a:schemeClr val="bg1">
              <a:lumMod val="85000"/>
            </a:schemeClr>
          </a:solidFill>
          <a:ln>
            <a:solidFill>
              <a:schemeClr val="tx1"/>
            </a:solidFill>
          </a:ln>
        </p:spPr>
        <p:txBody>
          <a:bodyPr wrap="square" rtlCol="0">
            <a:spAutoFit/>
          </a:bodyPr>
          <a:lstStyle/>
          <a:p>
            <a:pPr defTabSz="457200" fontAlgn="auto">
              <a:spcBef>
                <a:spcPts val="0"/>
              </a:spcBef>
              <a:spcAft>
                <a:spcPts val="0"/>
              </a:spcAft>
            </a:pPr>
            <a:r>
              <a:rPr lang="en-US" b="1" dirty="0" smtClean="0">
                <a:solidFill>
                  <a:prstClr val="black"/>
                </a:solidFill>
                <a:latin typeface="Calibri"/>
              </a:rPr>
              <a:t>Increased CR, same CPM = Free Lunch!</a:t>
            </a:r>
            <a:endParaRPr lang="en-US" b="1" dirty="0">
              <a:solidFill>
                <a:prstClr val="black"/>
              </a:solidFill>
              <a:latin typeface="Calibri"/>
            </a:endParaRPr>
          </a:p>
        </p:txBody>
      </p:sp>
      <p:sp>
        <p:nvSpPr>
          <p:cNvPr id="14" name="TextBox 13"/>
          <p:cNvSpPr txBox="1"/>
          <p:nvPr/>
        </p:nvSpPr>
        <p:spPr>
          <a:xfrm>
            <a:off x="5257800" y="5706070"/>
            <a:ext cx="2590800" cy="646331"/>
          </a:xfrm>
          <a:prstGeom prst="rect">
            <a:avLst/>
          </a:prstGeom>
          <a:solidFill>
            <a:schemeClr val="bg1">
              <a:lumMod val="85000"/>
            </a:schemeClr>
          </a:solidFill>
          <a:ln>
            <a:solidFill>
              <a:schemeClr val="tx1"/>
            </a:solidFill>
          </a:ln>
        </p:spPr>
        <p:txBody>
          <a:bodyPr wrap="square" rtlCol="0">
            <a:spAutoFit/>
          </a:bodyPr>
          <a:lstStyle/>
          <a:p>
            <a:pPr defTabSz="457200" fontAlgn="auto">
              <a:spcBef>
                <a:spcPts val="0"/>
              </a:spcBef>
              <a:spcAft>
                <a:spcPts val="0"/>
              </a:spcAft>
            </a:pPr>
            <a:r>
              <a:rPr lang="en-US" b="1" dirty="0" smtClean="0">
                <a:solidFill>
                  <a:prstClr val="black"/>
                </a:solidFill>
                <a:latin typeface="Calibri"/>
              </a:rPr>
              <a:t>Increased CR, but higher CPM. Lowest CPA.</a:t>
            </a:r>
            <a:endParaRPr lang="en-US" b="1" dirty="0">
              <a:solidFill>
                <a:prstClr val="black"/>
              </a:solidFill>
              <a:latin typeface="Calibri"/>
            </a:endParaRPr>
          </a:p>
        </p:txBody>
      </p:sp>
    </p:spTree>
    <p:extLst>
      <p:ext uri="{BB962C8B-B14F-4D97-AF65-F5344CB8AC3E}">
        <p14:creationId xmlns:p14="http://schemas.microsoft.com/office/powerpoint/2010/main" val="32590892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p:cNvSpPr/>
          <p:nvPr/>
        </p:nvSpPr>
        <p:spPr>
          <a:xfrm>
            <a:off x="1948100" y="1324300"/>
            <a:ext cx="2592814" cy="37115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Freeform 167"/>
          <p:cNvSpPr/>
          <p:nvPr/>
        </p:nvSpPr>
        <p:spPr>
          <a:xfrm>
            <a:off x="1994639" y="3776663"/>
            <a:ext cx="1456841" cy="1084881"/>
          </a:xfrm>
          <a:custGeom>
            <a:avLst/>
            <a:gdLst>
              <a:gd name="connsiteX0" fmla="*/ 0 w 1456841"/>
              <a:gd name="connsiteY0" fmla="*/ 1084881 h 1084881"/>
              <a:gd name="connsiteX1" fmla="*/ 418454 w 1456841"/>
              <a:gd name="connsiteY1" fmla="*/ 402956 h 1084881"/>
              <a:gd name="connsiteX2" fmla="*/ 1084881 w 1456841"/>
              <a:gd name="connsiteY2" fmla="*/ 232475 h 1084881"/>
              <a:gd name="connsiteX3" fmla="*/ 1332854 w 1456841"/>
              <a:gd name="connsiteY3" fmla="*/ 697424 h 1084881"/>
              <a:gd name="connsiteX4" fmla="*/ 1456841 w 1456841"/>
              <a:gd name="connsiteY4" fmla="*/ 0 h 108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841" h="1084881">
                <a:moveTo>
                  <a:pt x="0" y="1084881"/>
                </a:moveTo>
                <a:cubicBezTo>
                  <a:pt x="118820" y="814952"/>
                  <a:pt x="237641" y="545024"/>
                  <a:pt x="418454" y="402956"/>
                </a:cubicBezTo>
                <a:cubicBezTo>
                  <a:pt x="599267" y="260888"/>
                  <a:pt x="932481" y="183397"/>
                  <a:pt x="1084881" y="232475"/>
                </a:cubicBezTo>
                <a:cubicBezTo>
                  <a:pt x="1237281" y="281553"/>
                  <a:pt x="1270861" y="736170"/>
                  <a:pt x="1332854" y="697424"/>
                </a:cubicBezTo>
                <a:cubicBezTo>
                  <a:pt x="1394847" y="658678"/>
                  <a:pt x="1425844" y="329339"/>
                  <a:pt x="1456841" y="0"/>
                </a:cubicBez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white"/>
              </a:solidFill>
            </a:endParaRPr>
          </a:p>
        </p:txBody>
      </p:sp>
      <p:sp>
        <p:nvSpPr>
          <p:cNvPr id="127" name="Rectangle 126"/>
          <p:cNvSpPr/>
          <p:nvPr/>
        </p:nvSpPr>
        <p:spPr>
          <a:xfrm>
            <a:off x="4678789" y="1327348"/>
            <a:ext cx="2560320" cy="37115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Freeform 46"/>
          <p:cNvSpPr/>
          <p:nvPr/>
        </p:nvSpPr>
        <p:spPr>
          <a:xfrm>
            <a:off x="4700995" y="3057924"/>
            <a:ext cx="2426107" cy="365760"/>
          </a:xfrm>
          <a:custGeom>
            <a:avLst/>
            <a:gdLst>
              <a:gd name="connsiteX0" fmla="*/ 0 w 2102069"/>
              <a:gd name="connsiteY0" fmla="*/ 1986455 h 1986455"/>
              <a:gd name="connsiteX1" fmla="*/ 220718 w 2102069"/>
              <a:gd name="connsiteY1" fmla="*/ 1292772 h 1986455"/>
              <a:gd name="connsiteX2" fmla="*/ 441435 w 2102069"/>
              <a:gd name="connsiteY2" fmla="*/ 1387365 h 1986455"/>
              <a:gd name="connsiteX3" fmla="*/ 709449 w 2102069"/>
              <a:gd name="connsiteY3" fmla="*/ 1103586 h 1986455"/>
              <a:gd name="connsiteX4" fmla="*/ 945931 w 2102069"/>
              <a:gd name="connsiteY4" fmla="*/ 1434662 h 1986455"/>
              <a:gd name="connsiteX5" fmla="*/ 1166649 w 2102069"/>
              <a:gd name="connsiteY5" fmla="*/ 662151 h 1986455"/>
              <a:gd name="connsiteX6" fmla="*/ 1481959 w 2102069"/>
              <a:gd name="connsiteY6" fmla="*/ 898634 h 1986455"/>
              <a:gd name="connsiteX7" fmla="*/ 1655380 w 2102069"/>
              <a:gd name="connsiteY7" fmla="*/ 173420 h 1986455"/>
              <a:gd name="connsiteX8" fmla="*/ 2033752 w 2102069"/>
              <a:gd name="connsiteY8" fmla="*/ 31531 h 1986455"/>
              <a:gd name="connsiteX9" fmla="*/ 2065283 w 2102069"/>
              <a:gd name="connsiteY9" fmla="*/ 0 h 19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069" h="1986455">
                <a:moveTo>
                  <a:pt x="0" y="1986455"/>
                </a:moveTo>
                <a:cubicBezTo>
                  <a:pt x="73573" y="1689537"/>
                  <a:pt x="147146" y="1392620"/>
                  <a:pt x="220718" y="1292772"/>
                </a:cubicBezTo>
                <a:cubicBezTo>
                  <a:pt x="294291" y="1192924"/>
                  <a:pt x="359980" y="1418896"/>
                  <a:pt x="441435" y="1387365"/>
                </a:cubicBezTo>
                <a:cubicBezTo>
                  <a:pt x="522890" y="1355834"/>
                  <a:pt x="625366" y="1095703"/>
                  <a:pt x="709449" y="1103586"/>
                </a:cubicBezTo>
                <a:cubicBezTo>
                  <a:pt x="793532" y="1111469"/>
                  <a:pt x="869731" y="1508234"/>
                  <a:pt x="945931" y="1434662"/>
                </a:cubicBezTo>
                <a:cubicBezTo>
                  <a:pt x="1022131" y="1361090"/>
                  <a:pt x="1077311" y="751489"/>
                  <a:pt x="1166649" y="662151"/>
                </a:cubicBezTo>
                <a:cubicBezTo>
                  <a:pt x="1255987" y="572813"/>
                  <a:pt x="1400504" y="980089"/>
                  <a:pt x="1481959" y="898634"/>
                </a:cubicBezTo>
                <a:cubicBezTo>
                  <a:pt x="1563414" y="817179"/>
                  <a:pt x="1563415" y="317937"/>
                  <a:pt x="1655380" y="173420"/>
                </a:cubicBezTo>
                <a:cubicBezTo>
                  <a:pt x="1747345" y="28903"/>
                  <a:pt x="1965435" y="60434"/>
                  <a:pt x="2033752" y="31531"/>
                </a:cubicBezTo>
                <a:cubicBezTo>
                  <a:pt x="2102069" y="2628"/>
                  <a:pt x="2065283" y="0"/>
                  <a:pt x="2065283" y="0"/>
                </a:cubicBez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5" name="Rectangle 84"/>
          <p:cNvSpPr/>
          <p:nvPr/>
        </p:nvSpPr>
        <p:spPr>
          <a:xfrm>
            <a:off x="5864850"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sp>
        <p:nvSpPr>
          <p:cNvPr id="86" name="Rectangle 85"/>
          <p:cNvSpPr/>
          <p:nvPr/>
        </p:nvSpPr>
        <p:spPr>
          <a:xfrm>
            <a:off x="6699666"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sp>
        <p:nvSpPr>
          <p:cNvPr id="88" name="Rectangle 87"/>
          <p:cNvSpPr/>
          <p:nvPr/>
        </p:nvSpPr>
        <p:spPr>
          <a:xfrm>
            <a:off x="5175666" y="2732649"/>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cxnSp>
        <p:nvCxnSpPr>
          <p:cNvPr id="99" name="Straight Connector 98"/>
          <p:cNvCxnSpPr/>
          <p:nvPr/>
        </p:nvCxnSpPr>
        <p:spPr>
          <a:xfrm>
            <a:off x="1954064" y="3553559"/>
            <a:ext cx="5303520" cy="0"/>
          </a:xfrm>
          <a:prstGeom prst="line">
            <a:avLst/>
          </a:prstGeom>
          <a:ln w="28575">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3" name="Title 32"/>
          <p:cNvSpPr>
            <a:spLocks noGrp="1"/>
          </p:cNvSpPr>
          <p:nvPr>
            <p:ph type="title"/>
          </p:nvPr>
        </p:nvSpPr>
        <p:spPr/>
        <p:txBody>
          <a:bodyPr>
            <a:normAutofit/>
          </a:bodyPr>
          <a:lstStyle/>
          <a:p>
            <a:r>
              <a:rPr lang="en-US" dirty="0" smtClean="0"/>
              <a:t>Real-time </a:t>
            </a:r>
            <a:r>
              <a:rPr lang="en-US" dirty="0"/>
              <a:t>S</a:t>
            </a:r>
            <a:r>
              <a:rPr lang="en-US" dirty="0" smtClean="0"/>
              <a:t>coring of a User</a:t>
            </a:r>
            <a:endParaRPr lang="en-US" dirty="0"/>
          </a:p>
        </p:txBody>
      </p:sp>
      <p:sp>
        <p:nvSpPr>
          <p:cNvPr id="32" name="Freeform 31"/>
          <p:cNvSpPr/>
          <p:nvPr/>
        </p:nvSpPr>
        <p:spPr>
          <a:xfrm rot="20733388">
            <a:off x="3495778" y="3599336"/>
            <a:ext cx="1217407" cy="572531"/>
          </a:xfrm>
          <a:custGeom>
            <a:avLst/>
            <a:gdLst>
              <a:gd name="connsiteX0" fmla="*/ 0 w 1382110"/>
              <a:gd name="connsiteY0" fmla="*/ 0 h 1129862"/>
              <a:gd name="connsiteX1" fmla="*/ 614855 w 1382110"/>
              <a:gd name="connsiteY1" fmla="*/ 1008993 h 1129862"/>
              <a:gd name="connsiteX2" fmla="*/ 867103 w 1382110"/>
              <a:gd name="connsiteY2" fmla="*/ 725213 h 1129862"/>
              <a:gd name="connsiteX3" fmla="*/ 1008993 w 1382110"/>
              <a:gd name="connsiteY3" fmla="*/ 819807 h 1129862"/>
              <a:gd name="connsiteX4" fmla="*/ 1198179 w 1382110"/>
              <a:gd name="connsiteY4" fmla="*/ 441434 h 1129862"/>
              <a:gd name="connsiteX5" fmla="*/ 1355834 w 1382110"/>
              <a:gd name="connsiteY5" fmla="*/ 110358 h 1129862"/>
              <a:gd name="connsiteX6" fmla="*/ 1355834 w 1382110"/>
              <a:gd name="connsiteY6" fmla="*/ 63062 h 1129862"/>
              <a:gd name="connsiteX7" fmla="*/ 1355834 w 1382110"/>
              <a:gd name="connsiteY7" fmla="*/ 63062 h 11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110" h="1129862">
                <a:moveTo>
                  <a:pt x="0" y="0"/>
                </a:moveTo>
                <a:cubicBezTo>
                  <a:pt x="235169" y="444062"/>
                  <a:pt x="470338" y="888124"/>
                  <a:pt x="614855" y="1008993"/>
                </a:cubicBezTo>
                <a:cubicBezTo>
                  <a:pt x="759372" y="1129862"/>
                  <a:pt x="801413" y="756744"/>
                  <a:pt x="867103" y="725213"/>
                </a:cubicBezTo>
                <a:cubicBezTo>
                  <a:pt x="932793" y="693682"/>
                  <a:pt x="953814" y="867103"/>
                  <a:pt x="1008993" y="819807"/>
                </a:cubicBezTo>
                <a:cubicBezTo>
                  <a:pt x="1064172" y="772511"/>
                  <a:pt x="1140372" y="559675"/>
                  <a:pt x="1198179" y="441434"/>
                </a:cubicBezTo>
                <a:cubicBezTo>
                  <a:pt x="1255986" y="323193"/>
                  <a:pt x="1329558" y="173420"/>
                  <a:pt x="1355834" y="110358"/>
                </a:cubicBezTo>
                <a:cubicBezTo>
                  <a:pt x="1382110" y="47296"/>
                  <a:pt x="1355834" y="63062"/>
                  <a:pt x="1355834" y="63062"/>
                </a:cubicBezTo>
                <a:lnTo>
                  <a:pt x="1355834" y="63062"/>
                </a:lnTo>
              </a:path>
            </a:pathLst>
          </a:custGeom>
          <a:ln>
            <a:solidFill>
              <a:srgbClr val="31859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7" name="Rectangle 86"/>
          <p:cNvSpPr/>
          <p:nvPr/>
        </p:nvSpPr>
        <p:spPr>
          <a:xfrm>
            <a:off x="4496200" y="2731787"/>
            <a:ext cx="228600" cy="2286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smtClean="0">
                <a:solidFill>
                  <a:prstClr val="white"/>
                </a:solidFill>
                <a:latin typeface="Calibri"/>
              </a:rPr>
              <a:t>Ad </a:t>
            </a:r>
            <a:endParaRPr lang="en-US" sz="1200" dirty="0">
              <a:solidFill>
                <a:prstClr val="white"/>
              </a:solidFill>
              <a:latin typeface="Calibri"/>
            </a:endParaRPr>
          </a:p>
        </p:txBody>
      </p:sp>
      <p:grpSp>
        <p:nvGrpSpPr>
          <p:cNvPr id="3" name="Group 145"/>
          <p:cNvGrpSpPr/>
          <p:nvPr/>
        </p:nvGrpSpPr>
        <p:grpSpPr>
          <a:xfrm>
            <a:off x="4719469" y="3414474"/>
            <a:ext cx="2519639" cy="1137851"/>
            <a:chOff x="3887204" y="3385574"/>
            <a:chExt cx="2315546" cy="1137851"/>
          </a:xfrm>
        </p:grpSpPr>
        <p:sp>
          <p:nvSpPr>
            <p:cNvPr id="110" name="Freeform 109"/>
            <p:cNvSpPr/>
            <p:nvPr/>
          </p:nvSpPr>
          <p:spPr>
            <a:xfrm>
              <a:off x="5159775" y="3409000"/>
              <a:ext cx="1042975" cy="1114425"/>
            </a:xfrm>
            <a:custGeom>
              <a:avLst/>
              <a:gdLst>
                <a:gd name="connsiteX0" fmla="*/ 0 w 1200150"/>
                <a:gd name="connsiteY0" fmla="*/ 0 h 1114425"/>
                <a:gd name="connsiteX1" fmla="*/ 295275 w 1200150"/>
                <a:gd name="connsiteY1" fmla="*/ 371475 h 1114425"/>
                <a:gd name="connsiteX2" fmla="*/ 361950 w 1200150"/>
                <a:gd name="connsiteY2" fmla="*/ 495300 h 1114425"/>
                <a:gd name="connsiteX3" fmla="*/ 619125 w 1200150"/>
                <a:gd name="connsiteY3" fmla="*/ 800100 h 1114425"/>
                <a:gd name="connsiteX4" fmla="*/ 885825 w 1200150"/>
                <a:gd name="connsiteY4" fmla="*/ 933450 h 1114425"/>
                <a:gd name="connsiteX5" fmla="*/ 1076325 w 1200150"/>
                <a:gd name="connsiteY5" fmla="*/ 809625 h 1114425"/>
                <a:gd name="connsiteX6" fmla="*/ 1200150 w 1200150"/>
                <a:gd name="connsiteY6" fmla="*/ 1114425 h 1114425"/>
                <a:gd name="connsiteX7" fmla="*/ 1200150 w 1200150"/>
                <a:gd name="connsiteY7"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1114425">
                  <a:moveTo>
                    <a:pt x="0" y="0"/>
                  </a:moveTo>
                  <a:cubicBezTo>
                    <a:pt x="117475" y="144462"/>
                    <a:pt x="234950" y="288925"/>
                    <a:pt x="295275" y="371475"/>
                  </a:cubicBezTo>
                  <a:cubicBezTo>
                    <a:pt x="355600" y="454025"/>
                    <a:pt x="307975" y="423863"/>
                    <a:pt x="361950" y="495300"/>
                  </a:cubicBezTo>
                  <a:cubicBezTo>
                    <a:pt x="415925" y="566737"/>
                    <a:pt x="531813" y="727075"/>
                    <a:pt x="619125" y="800100"/>
                  </a:cubicBezTo>
                  <a:cubicBezTo>
                    <a:pt x="706438" y="873125"/>
                    <a:pt x="809625" y="931863"/>
                    <a:pt x="885825" y="933450"/>
                  </a:cubicBezTo>
                  <a:cubicBezTo>
                    <a:pt x="962025" y="935037"/>
                    <a:pt x="1023938" y="779463"/>
                    <a:pt x="1076325" y="809625"/>
                  </a:cubicBezTo>
                  <a:cubicBezTo>
                    <a:pt x="1128712" y="839787"/>
                    <a:pt x="1200150" y="1114425"/>
                    <a:pt x="1200150" y="1114425"/>
                  </a:cubicBezTo>
                  <a:lnTo>
                    <a:pt x="1200150" y="1114425"/>
                  </a:lnTo>
                </a:path>
              </a:pathLst>
            </a:custGeom>
            <a:ln>
              <a:solidFill>
                <a:srgbClr val="C0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1" name="Freeform 110"/>
            <p:cNvSpPr/>
            <p:nvPr/>
          </p:nvSpPr>
          <p:spPr>
            <a:xfrm>
              <a:off x="3887204" y="3385574"/>
              <a:ext cx="1371600" cy="182880"/>
            </a:xfrm>
            <a:custGeom>
              <a:avLst/>
              <a:gdLst>
                <a:gd name="connsiteX0" fmla="*/ 0 w 819150"/>
                <a:gd name="connsiteY0" fmla="*/ 182562 h 258762"/>
                <a:gd name="connsiteX1" fmla="*/ 104775 w 819150"/>
                <a:gd name="connsiteY1" fmla="*/ 106362 h 258762"/>
                <a:gd name="connsiteX2" fmla="*/ 200025 w 819150"/>
                <a:gd name="connsiteY2" fmla="*/ 49212 h 258762"/>
                <a:gd name="connsiteX3" fmla="*/ 314325 w 819150"/>
                <a:gd name="connsiteY3" fmla="*/ 96837 h 258762"/>
                <a:gd name="connsiteX4" fmla="*/ 447675 w 819150"/>
                <a:gd name="connsiteY4" fmla="*/ 68262 h 258762"/>
                <a:gd name="connsiteX5" fmla="*/ 552450 w 819150"/>
                <a:gd name="connsiteY5" fmla="*/ 20637 h 258762"/>
                <a:gd name="connsiteX6" fmla="*/ 666750 w 819150"/>
                <a:gd name="connsiteY6" fmla="*/ 20637 h 258762"/>
                <a:gd name="connsiteX7" fmla="*/ 771525 w 819150"/>
                <a:gd name="connsiteY7" fmla="*/ 144462 h 258762"/>
                <a:gd name="connsiteX8" fmla="*/ 819150 w 819150"/>
                <a:gd name="connsiteY8" fmla="*/ 258762 h 25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58762">
                  <a:moveTo>
                    <a:pt x="0" y="182562"/>
                  </a:moveTo>
                  <a:cubicBezTo>
                    <a:pt x="35719" y="155574"/>
                    <a:pt x="71438" y="128587"/>
                    <a:pt x="104775" y="106362"/>
                  </a:cubicBezTo>
                  <a:cubicBezTo>
                    <a:pt x="138112" y="84137"/>
                    <a:pt x="165100" y="50800"/>
                    <a:pt x="200025" y="49212"/>
                  </a:cubicBezTo>
                  <a:cubicBezTo>
                    <a:pt x="234950" y="47624"/>
                    <a:pt x="273050" y="93662"/>
                    <a:pt x="314325" y="96837"/>
                  </a:cubicBezTo>
                  <a:cubicBezTo>
                    <a:pt x="355600" y="100012"/>
                    <a:pt x="407988" y="80962"/>
                    <a:pt x="447675" y="68262"/>
                  </a:cubicBezTo>
                  <a:cubicBezTo>
                    <a:pt x="487363" y="55562"/>
                    <a:pt x="515938" y="28574"/>
                    <a:pt x="552450" y="20637"/>
                  </a:cubicBezTo>
                  <a:cubicBezTo>
                    <a:pt x="588962" y="12700"/>
                    <a:pt x="630238" y="0"/>
                    <a:pt x="666750" y="20637"/>
                  </a:cubicBezTo>
                  <a:cubicBezTo>
                    <a:pt x="703263" y="41275"/>
                    <a:pt x="746125" y="104775"/>
                    <a:pt x="771525" y="144462"/>
                  </a:cubicBezTo>
                  <a:cubicBezTo>
                    <a:pt x="796925" y="184150"/>
                    <a:pt x="808037" y="221456"/>
                    <a:pt x="819150" y="258762"/>
                  </a:cubicBezTo>
                </a:path>
              </a:pathLst>
            </a:custGeom>
            <a:ln>
              <a:solidFill>
                <a:srgbClr val="31859C"/>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pic>
          <p:nvPicPr>
            <p:cNvPr id="112" name="Picture 2"/>
            <p:cNvPicPr>
              <a:picLocks noChangeAspect="1" noChangeArrowheads="1"/>
            </p:cNvPicPr>
            <p:nvPr/>
          </p:nvPicPr>
          <p:blipFill>
            <a:blip r:embed="rId3" cstate="print">
              <a:grayscl/>
            </a:blip>
            <a:srcRect/>
            <a:stretch>
              <a:fillRect/>
            </a:stretch>
          </p:blipFill>
          <p:spPr bwMode="auto">
            <a:xfrm flipH="1">
              <a:off x="5084056" y="3408636"/>
              <a:ext cx="234630" cy="239974"/>
            </a:xfrm>
            <a:prstGeom prst="ellipse">
              <a:avLst/>
            </a:prstGeom>
            <a:noFill/>
            <a:ln w="9525">
              <a:noFill/>
              <a:miter lim="800000"/>
              <a:headEnd/>
              <a:tailEnd/>
            </a:ln>
          </p:spPr>
        </p:pic>
      </p:grpSp>
      <p:grpSp>
        <p:nvGrpSpPr>
          <p:cNvPr id="5" name="Group 147"/>
          <p:cNvGrpSpPr/>
          <p:nvPr/>
        </p:nvGrpSpPr>
        <p:grpSpPr>
          <a:xfrm>
            <a:off x="1998074" y="1392436"/>
            <a:ext cx="2483404" cy="307777"/>
            <a:chOff x="1157380" y="1363536"/>
            <a:chExt cx="2483404" cy="307777"/>
          </a:xfrm>
        </p:grpSpPr>
        <p:sp>
          <p:nvSpPr>
            <p:cNvPr id="128" name="Flowchart: Process 127"/>
            <p:cNvSpPr/>
            <p:nvPr/>
          </p:nvSpPr>
          <p:spPr>
            <a:xfrm>
              <a:off x="1157380" y="1395681"/>
              <a:ext cx="2483404" cy="236093"/>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100">
                <a:solidFill>
                  <a:prstClr val="white"/>
                </a:solidFill>
                <a:latin typeface="Calibri"/>
              </a:endParaRPr>
            </a:p>
          </p:txBody>
        </p:sp>
        <p:sp>
          <p:nvSpPr>
            <p:cNvPr id="125" name="Rectangle 124"/>
            <p:cNvSpPr/>
            <p:nvPr/>
          </p:nvSpPr>
          <p:spPr>
            <a:xfrm>
              <a:off x="1224905" y="1363536"/>
              <a:ext cx="2377521" cy="307777"/>
            </a:xfrm>
            <a:prstGeom prst="rect">
              <a:avLst/>
            </a:prstGeom>
          </p:spPr>
          <p:txBody>
            <a:bodyPr wrap="square">
              <a:spAutoFit/>
            </a:bodyPr>
            <a:lstStyle/>
            <a:p>
              <a:pPr algn="ctr"/>
              <a:r>
                <a:rPr lang="en-US" sz="1400" spc="120" dirty="0" smtClean="0">
                  <a:solidFill>
                    <a:prstClr val="white"/>
                  </a:solidFill>
                  <a:latin typeface="Century Gothic" pitchFamily="34" charset="0"/>
                </a:rPr>
                <a:t>OBSERVATION</a:t>
              </a:r>
              <a:endParaRPr lang="en-US" sz="1200" spc="120" dirty="0">
                <a:solidFill>
                  <a:prstClr val="white"/>
                </a:solidFill>
                <a:latin typeface="Calibri"/>
              </a:endParaRPr>
            </a:p>
          </p:txBody>
        </p:sp>
      </p:grpSp>
      <p:grpSp>
        <p:nvGrpSpPr>
          <p:cNvPr id="6" name="Group 122"/>
          <p:cNvGrpSpPr/>
          <p:nvPr/>
        </p:nvGrpSpPr>
        <p:grpSpPr>
          <a:xfrm>
            <a:off x="6573770" y="1963376"/>
            <a:ext cx="1274830" cy="1229862"/>
            <a:chOff x="5651298" y="1952801"/>
            <a:chExt cx="1274830" cy="1229862"/>
          </a:xfrm>
        </p:grpSpPr>
        <p:pic>
          <p:nvPicPr>
            <p:cNvPr id="10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99180" y="1952801"/>
              <a:ext cx="956083" cy="684334"/>
            </a:xfrm>
            <a:prstGeom prst="rect">
              <a:avLst/>
            </a:prstGeom>
            <a:noFill/>
            <a:ln w="9525">
              <a:noFill/>
              <a:miter lim="800000"/>
              <a:headEnd/>
              <a:tailEnd/>
            </a:ln>
          </p:spPr>
        </p:pic>
        <p:sp>
          <p:nvSpPr>
            <p:cNvPr id="113" name="Rectangle 112"/>
            <p:cNvSpPr/>
            <p:nvPr/>
          </p:nvSpPr>
          <p:spPr>
            <a:xfrm>
              <a:off x="5651298" y="2028116"/>
              <a:ext cx="1274830" cy="374461"/>
            </a:xfrm>
            <a:prstGeom prst="rect">
              <a:avLst/>
            </a:prstGeom>
          </p:spPr>
          <p:txBody>
            <a:bodyPr wrap="square">
              <a:spAutoFit/>
            </a:bodyPr>
            <a:lstStyle/>
            <a:p>
              <a:pPr algn="ctr">
                <a:lnSpc>
                  <a:spcPts val="1100"/>
                </a:lnSpc>
              </a:pPr>
              <a:endParaRPr lang="en-US" sz="1000" b="1" dirty="0" smtClean="0">
                <a:solidFill>
                  <a:srgbClr val="31859C"/>
                </a:solidFill>
                <a:latin typeface="Century Gothic" pitchFamily="34" charset="0"/>
              </a:endParaRPr>
            </a:p>
            <a:p>
              <a:pPr algn="ctr">
                <a:lnSpc>
                  <a:spcPts val="1100"/>
                </a:lnSpc>
              </a:pPr>
              <a:r>
                <a:rPr lang="en-US" sz="1000" b="1" dirty="0" smtClean="0">
                  <a:solidFill>
                    <a:srgbClr val="31859C"/>
                  </a:solidFill>
                  <a:latin typeface="Century Gothic" pitchFamily="34" charset="0"/>
                </a:rPr>
                <a:t>Purchase</a:t>
              </a:r>
            </a:p>
          </p:txBody>
        </p:sp>
        <p:pic>
          <p:nvPicPr>
            <p:cNvPr id="118" name="Picture 2"/>
            <p:cNvPicPr>
              <a:picLocks noChangeAspect="1" noChangeArrowheads="1"/>
            </p:cNvPicPr>
            <p:nvPr/>
          </p:nvPicPr>
          <p:blipFill>
            <a:blip r:embed="rId5" cstate="screen"/>
            <a:srcRect/>
            <a:stretch>
              <a:fillRect/>
            </a:stretch>
          </p:blipFill>
          <p:spPr bwMode="auto">
            <a:xfrm>
              <a:off x="6131103" y="2908343"/>
              <a:ext cx="273506" cy="274320"/>
            </a:xfrm>
            <a:prstGeom prst="ellipse">
              <a:avLst/>
            </a:prstGeom>
            <a:noFill/>
            <a:ln w="9525">
              <a:noFill/>
              <a:miter lim="800000"/>
              <a:headEnd/>
              <a:tailEnd/>
            </a:ln>
          </p:spPr>
        </p:pic>
      </p:grpSp>
      <p:pic>
        <p:nvPicPr>
          <p:cNvPr id="152" name="Picture 2"/>
          <p:cNvPicPr>
            <a:picLocks noChangeAspect="1" noChangeArrowheads="1"/>
          </p:cNvPicPr>
          <p:nvPr/>
        </p:nvPicPr>
        <p:blipFill>
          <a:blip r:embed="rId6" cstate="screen"/>
          <a:srcRect/>
          <a:stretch>
            <a:fillRect/>
          </a:stretch>
        </p:blipFill>
        <p:spPr bwMode="auto">
          <a:xfrm>
            <a:off x="1851725" y="4767836"/>
            <a:ext cx="231238" cy="228600"/>
          </a:xfrm>
          <a:prstGeom prst="ellipse">
            <a:avLst/>
          </a:prstGeom>
          <a:noFill/>
          <a:ln w="9525">
            <a:noFill/>
            <a:miter lim="800000"/>
            <a:headEnd/>
            <a:tailEnd/>
          </a:ln>
        </p:spPr>
      </p:pic>
      <p:pic>
        <p:nvPicPr>
          <p:cNvPr id="153" name="Picture 2"/>
          <p:cNvPicPr>
            <a:picLocks noChangeAspect="1" noChangeArrowheads="1"/>
          </p:cNvPicPr>
          <p:nvPr/>
        </p:nvPicPr>
        <p:blipFill>
          <a:blip r:embed="rId6" cstate="screen"/>
          <a:srcRect/>
          <a:stretch>
            <a:fillRect/>
          </a:stretch>
        </p:blipFill>
        <p:spPr bwMode="auto">
          <a:xfrm>
            <a:off x="2292758" y="4103728"/>
            <a:ext cx="231238" cy="228600"/>
          </a:xfrm>
          <a:prstGeom prst="ellipse">
            <a:avLst/>
          </a:prstGeom>
          <a:noFill/>
          <a:ln w="9525">
            <a:noFill/>
            <a:miter lim="800000"/>
            <a:headEnd/>
            <a:tailEnd/>
          </a:ln>
        </p:spPr>
      </p:pic>
      <p:pic>
        <p:nvPicPr>
          <p:cNvPr id="155" name="Picture 2"/>
          <p:cNvPicPr>
            <a:picLocks noChangeAspect="1" noChangeArrowheads="1"/>
          </p:cNvPicPr>
          <p:nvPr/>
        </p:nvPicPr>
        <p:blipFill>
          <a:blip r:embed="rId6" cstate="screen"/>
          <a:srcRect/>
          <a:stretch>
            <a:fillRect/>
          </a:stretch>
        </p:blipFill>
        <p:spPr bwMode="auto">
          <a:xfrm>
            <a:off x="2965866" y="3901064"/>
            <a:ext cx="231238" cy="228600"/>
          </a:xfrm>
          <a:prstGeom prst="ellipse">
            <a:avLst/>
          </a:prstGeom>
          <a:noFill/>
          <a:ln w="9525">
            <a:noFill/>
            <a:miter lim="800000"/>
            <a:headEnd/>
            <a:tailEnd/>
          </a:ln>
        </p:spPr>
      </p:pic>
      <p:pic>
        <p:nvPicPr>
          <p:cNvPr id="157" name="Picture 2"/>
          <p:cNvPicPr>
            <a:picLocks noChangeAspect="1" noChangeArrowheads="1"/>
          </p:cNvPicPr>
          <p:nvPr/>
        </p:nvPicPr>
        <p:blipFill>
          <a:blip r:embed="rId6" cstate="screen"/>
          <a:srcRect/>
          <a:stretch>
            <a:fillRect/>
          </a:stretch>
        </p:blipFill>
        <p:spPr bwMode="auto">
          <a:xfrm>
            <a:off x="3339497" y="3668175"/>
            <a:ext cx="231238" cy="228600"/>
          </a:xfrm>
          <a:prstGeom prst="ellipse">
            <a:avLst/>
          </a:prstGeom>
          <a:noFill/>
          <a:ln w="9525">
            <a:noFill/>
            <a:miter lim="800000"/>
            <a:headEnd/>
            <a:tailEnd/>
          </a:ln>
        </p:spPr>
      </p:pic>
      <p:pic>
        <p:nvPicPr>
          <p:cNvPr id="159" name="Picture 2"/>
          <p:cNvPicPr>
            <a:picLocks noChangeAspect="1" noChangeArrowheads="1"/>
          </p:cNvPicPr>
          <p:nvPr/>
        </p:nvPicPr>
        <p:blipFill>
          <a:blip r:embed="rId6" cstate="screen"/>
          <a:srcRect/>
          <a:stretch>
            <a:fillRect/>
          </a:stretch>
        </p:blipFill>
        <p:spPr bwMode="auto">
          <a:xfrm>
            <a:off x="4230310" y="3786764"/>
            <a:ext cx="231238" cy="228600"/>
          </a:xfrm>
          <a:prstGeom prst="ellipse">
            <a:avLst/>
          </a:prstGeom>
          <a:noFill/>
          <a:ln w="9525">
            <a:noFill/>
            <a:miter lim="800000"/>
            <a:headEnd/>
            <a:tailEnd/>
          </a:ln>
        </p:spPr>
      </p:pic>
      <p:pic>
        <p:nvPicPr>
          <p:cNvPr id="160" name="Picture 2"/>
          <p:cNvPicPr>
            <a:picLocks noChangeAspect="1" noChangeArrowheads="1"/>
          </p:cNvPicPr>
          <p:nvPr/>
        </p:nvPicPr>
        <p:blipFill>
          <a:blip r:embed="rId6" cstate="screen"/>
          <a:srcRect/>
          <a:stretch>
            <a:fillRect/>
          </a:stretch>
        </p:blipFill>
        <p:spPr bwMode="auto">
          <a:xfrm>
            <a:off x="4499176" y="3379395"/>
            <a:ext cx="231238" cy="228600"/>
          </a:xfrm>
          <a:prstGeom prst="ellipse">
            <a:avLst/>
          </a:prstGeom>
          <a:noFill/>
          <a:ln w="9525">
            <a:noFill/>
            <a:miter lim="800000"/>
            <a:headEnd/>
            <a:tailEnd/>
          </a:ln>
        </p:spPr>
      </p:pic>
      <p:pic>
        <p:nvPicPr>
          <p:cNvPr id="161" name="Picture 2"/>
          <p:cNvPicPr>
            <a:picLocks noChangeAspect="1" noChangeArrowheads="1"/>
          </p:cNvPicPr>
          <p:nvPr/>
        </p:nvPicPr>
        <p:blipFill>
          <a:blip r:embed="rId6" cstate="screen"/>
          <a:srcRect/>
          <a:stretch>
            <a:fillRect/>
          </a:stretch>
        </p:blipFill>
        <p:spPr bwMode="auto">
          <a:xfrm>
            <a:off x="4888119" y="3160523"/>
            <a:ext cx="231238" cy="228600"/>
          </a:xfrm>
          <a:prstGeom prst="ellipse">
            <a:avLst/>
          </a:prstGeom>
          <a:noFill/>
          <a:ln w="9525">
            <a:noFill/>
            <a:miter lim="800000"/>
            <a:headEnd/>
            <a:tailEnd/>
          </a:ln>
        </p:spPr>
      </p:pic>
      <p:pic>
        <p:nvPicPr>
          <p:cNvPr id="162" name="Picture 2"/>
          <p:cNvPicPr>
            <a:picLocks noChangeAspect="1" noChangeArrowheads="1"/>
          </p:cNvPicPr>
          <p:nvPr/>
        </p:nvPicPr>
        <p:blipFill>
          <a:blip r:embed="rId6" cstate="screen"/>
          <a:srcRect/>
          <a:stretch>
            <a:fillRect/>
          </a:stretch>
        </p:blipFill>
        <p:spPr bwMode="auto">
          <a:xfrm>
            <a:off x="5404726" y="3150795"/>
            <a:ext cx="231238" cy="228600"/>
          </a:xfrm>
          <a:prstGeom prst="ellipse">
            <a:avLst/>
          </a:prstGeom>
          <a:noFill/>
          <a:ln w="9525">
            <a:noFill/>
            <a:miter lim="800000"/>
            <a:headEnd/>
            <a:tailEnd/>
          </a:ln>
        </p:spPr>
      </p:pic>
      <p:pic>
        <p:nvPicPr>
          <p:cNvPr id="163" name="Picture 2"/>
          <p:cNvPicPr>
            <a:picLocks noChangeAspect="1" noChangeArrowheads="1"/>
          </p:cNvPicPr>
          <p:nvPr/>
        </p:nvPicPr>
        <p:blipFill>
          <a:blip r:embed="rId6" cstate="screen"/>
          <a:srcRect/>
          <a:stretch>
            <a:fillRect/>
          </a:stretch>
        </p:blipFill>
        <p:spPr bwMode="auto">
          <a:xfrm>
            <a:off x="5992041" y="3036495"/>
            <a:ext cx="231238" cy="228600"/>
          </a:xfrm>
          <a:prstGeom prst="ellipse">
            <a:avLst/>
          </a:prstGeom>
          <a:noFill/>
          <a:ln w="9525">
            <a:noFill/>
            <a:miter lim="800000"/>
            <a:headEnd/>
            <a:tailEnd/>
          </a:ln>
        </p:spPr>
      </p:pic>
      <p:pic>
        <p:nvPicPr>
          <p:cNvPr id="164" name="Picture 2"/>
          <p:cNvPicPr>
            <a:picLocks noChangeAspect="1" noChangeArrowheads="1"/>
          </p:cNvPicPr>
          <p:nvPr/>
        </p:nvPicPr>
        <p:blipFill>
          <a:blip r:embed="rId6" cstate="screen"/>
          <a:srcRect/>
          <a:stretch>
            <a:fillRect/>
          </a:stretch>
        </p:blipFill>
        <p:spPr bwMode="auto">
          <a:xfrm>
            <a:off x="6485681" y="2964638"/>
            <a:ext cx="231238" cy="228600"/>
          </a:xfrm>
          <a:prstGeom prst="ellipse">
            <a:avLst/>
          </a:prstGeom>
          <a:noFill/>
          <a:ln w="9525">
            <a:noFill/>
            <a:miter lim="800000"/>
            <a:headEnd/>
            <a:tailEnd/>
          </a:ln>
        </p:spPr>
      </p:pic>
      <p:pic>
        <p:nvPicPr>
          <p:cNvPr id="98" name="Picture 2"/>
          <p:cNvPicPr>
            <a:picLocks noChangeAspect="1" noChangeArrowheads="1"/>
          </p:cNvPicPr>
          <p:nvPr/>
        </p:nvPicPr>
        <p:blipFill>
          <a:blip r:embed="rId7" cstate="screen"/>
          <a:srcRect/>
          <a:stretch>
            <a:fillRect/>
          </a:stretch>
        </p:blipFill>
        <p:spPr bwMode="auto">
          <a:xfrm>
            <a:off x="3225462" y="4311665"/>
            <a:ext cx="228600" cy="231227"/>
          </a:xfrm>
          <a:prstGeom prst="ellipse">
            <a:avLst/>
          </a:prstGeom>
          <a:noFill/>
          <a:ln w="9525">
            <a:noFill/>
            <a:miter lim="800000"/>
            <a:headEnd/>
            <a:tailEnd/>
          </a:ln>
        </p:spPr>
      </p:pic>
      <p:pic>
        <p:nvPicPr>
          <p:cNvPr id="100" name="Picture 2"/>
          <p:cNvPicPr>
            <a:picLocks noChangeAspect="1" noChangeArrowheads="1"/>
          </p:cNvPicPr>
          <p:nvPr/>
        </p:nvPicPr>
        <p:blipFill>
          <a:blip r:embed="rId7" cstate="screen"/>
          <a:srcRect/>
          <a:stretch>
            <a:fillRect/>
          </a:stretch>
        </p:blipFill>
        <p:spPr bwMode="auto">
          <a:xfrm>
            <a:off x="3949444" y="3993719"/>
            <a:ext cx="228600" cy="231227"/>
          </a:xfrm>
          <a:prstGeom prst="ellipse">
            <a:avLst/>
          </a:prstGeom>
          <a:noFill/>
          <a:ln w="9525">
            <a:noFill/>
            <a:miter lim="800000"/>
            <a:headEnd/>
            <a:tailEnd/>
          </a:ln>
        </p:spPr>
      </p:pic>
      <p:grpSp>
        <p:nvGrpSpPr>
          <p:cNvPr id="7" name="Group 95"/>
          <p:cNvGrpSpPr/>
          <p:nvPr/>
        </p:nvGrpSpPr>
        <p:grpSpPr>
          <a:xfrm>
            <a:off x="715878" y="3326296"/>
            <a:ext cx="1212314" cy="436333"/>
            <a:chOff x="1113703" y="3405349"/>
            <a:chExt cx="822630" cy="296079"/>
          </a:xfrm>
        </p:grpSpPr>
        <p:sp>
          <p:nvSpPr>
            <p:cNvPr id="150" name="Rectangle 149"/>
            <p:cNvSpPr/>
            <p:nvPr/>
          </p:nvSpPr>
          <p:spPr>
            <a:xfrm>
              <a:off x="1113703" y="3405349"/>
              <a:ext cx="725607" cy="29607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b="1" dirty="0" err="1" smtClean="0">
                  <a:solidFill>
                    <a:prstClr val="white"/>
                  </a:solidFill>
                  <a:latin typeface="Century Gothic" pitchFamily="34" charset="0"/>
                </a:rPr>
                <a:t>ProspectRank</a:t>
              </a:r>
              <a:r>
                <a:rPr lang="en-US" sz="900" b="1" dirty="0" smtClean="0">
                  <a:solidFill>
                    <a:prstClr val="white"/>
                  </a:solidFill>
                  <a:latin typeface="Century Gothic" pitchFamily="34" charset="0"/>
                </a:rPr>
                <a:t> Threshold</a:t>
              </a:r>
              <a:endParaRPr lang="en-US" sz="1100" b="1" dirty="0">
                <a:solidFill>
                  <a:prstClr val="white"/>
                </a:solidFill>
                <a:latin typeface="Century Gothic" pitchFamily="34" charset="0"/>
              </a:endParaRPr>
            </a:p>
          </p:txBody>
        </p:sp>
        <p:sp>
          <p:nvSpPr>
            <p:cNvPr id="154" name="Isosceles Triangle 153"/>
            <p:cNvSpPr/>
            <p:nvPr/>
          </p:nvSpPr>
          <p:spPr>
            <a:xfrm rot="5400000">
              <a:off x="1831548" y="3508400"/>
              <a:ext cx="112547" cy="97023"/>
            </a:xfrm>
            <a:prstGeom prst="triangl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pic>
        <p:nvPicPr>
          <p:cNvPr id="96" name="Picture 2"/>
          <p:cNvPicPr>
            <a:picLocks noChangeAspect="1" noChangeArrowheads="1"/>
          </p:cNvPicPr>
          <p:nvPr/>
        </p:nvPicPr>
        <p:blipFill>
          <a:blip r:embed="rId6" cstate="screen"/>
          <a:srcRect/>
          <a:stretch>
            <a:fillRect/>
          </a:stretch>
        </p:blipFill>
        <p:spPr bwMode="auto">
          <a:xfrm>
            <a:off x="726932" y="5731298"/>
            <a:ext cx="320130" cy="316478"/>
          </a:xfrm>
          <a:prstGeom prst="ellipse">
            <a:avLst/>
          </a:prstGeom>
          <a:noFill/>
          <a:ln w="9525">
            <a:noFill/>
            <a:miter lim="800000"/>
            <a:headEnd/>
            <a:tailEnd/>
          </a:ln>
        </p:spPr>
      </p:pic>
      <p:pic>
        <p:nvPicPr>
          <p:cNvPr id="123" name="Picture 2"/>
          <p:cNvPicPr>
            <a:picLocks noChangeAspect="1" noChangeArrowheads="1"/>
          </p:cNvPicPr>
          <p:nvPr/>
        </p:nvPicPr>
        <p:blipFill>
          <a:blip r:embed="rId7" cstate="screen"/>
          <a:srcRect/>
          <a:stretch>
            <a:fillRect/>
          </a:stretch>
        </p:blipFill>
        <p:spPr bwMode="auto">
          <a:xfrm>
            <a:off x="726932" y="6103877"/>
            <a:ext cx="316478" cy="320115"/>
          </a:xfrm>
          <a:prstGeom prst="ellipse">
            <a:avLst/>
          </a:prstGeom>
          <a:noFill/>
          <a:ln w="9525">
            <a:noFill/>
            <a:miter lim="800000"/>
            <a:headEnd/>
            <a:tailEnd/>
          </a:ln>
        </p:spPr>
      </p:pic>
      <p:sp>
        <p:nvSpPr>
          <p:cNvPr id="135" name="Rectangle 134"/>
          <p:cNvSpPr/>
          <p:nvPr/>
        </p:nvSpPr>
        <p:spPr>
          <a:xfrm>
            <a:off x="1035073" y="5715000"/>
            <a:ext cx="3315331" cy="338554"/>
          </a:xfrm>
          <a:prstGeom prst="rect">
            <a:avLst/>
          </a:prstGeom>
        </p:spPr>
        <p:txBody>
          <a:bodyPr wrap="none">
            <a:spAutoFit/>
          </a:bodyPr>
          <a:lstStyle/>
          <a:p>
            <a:r>
              <a:rPr lang="en-US" sz="1600" dirty="0" smtClean="0">
                <a:solidFill>
                  <a:prstClr val="white"/>
                </a:solidFill>
                <a:latin typeface="Century Gothic" pitchFamily="34" charset="0"/>
              </a:rPr>
              <a:t>site visit with positive correlation</a:t>
            </a:r>
            <a:endParaRPr lang="en-US" sz="1600" dirty="0">
              <a:solidFill>
                <a:prstClr val="white"/>
              </a:solidFill>
            </a:endParaRPr>
          </a:p>
        </p:txBody>
      </p:sp>
      <p:sp>
        <p:nvSpPr>
          <p:cNvPr id="136" name="Rectangle 135"/>
          <p:cNvSpPr/>
          <p:nvPr/>
        </p:nvSpPr>
        <p:spPr>
          <a:xfrm>
            <a:off x="1041008" y="6054660"/>
            <a:ext cx="3454792" cy="338554"/>
          </a:xfrm>
          <a:prstGeom prst="rect">
            <a:avLst/>
          </a:prstGeom>
        </p:spPr>
        <p:txBody>
          <a:bodyPr wrap="none">
            <a:spAutoFit/>
          </a:bodyPr>
          <a:lstStyle/>
          <a:p>
            <a:r>
              <a:rPr lang="en-US" sz="1600" dirty="0" smtClean="0">
                <a:solidFill>
                  <a:prstClr val="white"/>
                </a:solidFill>
                <a:latin typeface="Century Gothic" pitchFamily="34" charset="0"/>
              </a:rPr>
              <a:t>site visit with negative correlation</a:t>
            </a:r>
            <a:endParaRPr lang="en-US" sz="1600" dirty="0">
              <a:solidFill>
                <a:prstClr val="white"/>
              </a:solidFill>
            </a:endParaRPr>
          </a:p>
        </p:txBody>
      </p:sp>
      <p:grpSp>
        <p:nvGrpSpPr>
          <p:cNvPr id="8" name="Group 147"/>
          <p:cNvGrpSpPr/>
          <p:nvPr/>
        </p:nvGrpSpPr>
        <p:grpSpPr>
          <a:xfrm>
            <a:off x="4749662" y="1384852"/>
            <a:ext cx="2377440" cy="307777"/>
            <a:chOff x="1157380" y="1363536"/>
            <a:chExt cx="2483404" cy="307777"/>
          </a:xfrm>
        </p:grpSpPr>
        <p:sp>
          <p:nvSpPr>
            <p:cNvPr id="144" name="Flowchart: Process 143"/>
            <p:cNvSpPr/>
            <p:nvPr/>
          </p:nvSpPr>
          <p:spPr>
            <a:xfrm>
              <a:off x="1157380" y="1395681"/>
              <a:ext cx="2483404" cy="236093"/>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100">
                <a:solidFill>
                  <a:prstClr val="white"/>
                </a:solidFill>
                <a:latin typeface="Calibri"/>
              </a:endParaRPr>
            </a:p>
          </p:txBody>
        </p:sp>
        <p:sp>
          <p:nvSpPr>
            <p:cNvPr id="146" name="Rectangle 145"/>
            <p:cNvSpPr/>
            <p:nvPr/>
          </p:nvSpPr>
          <p:spPr>
            <a:xfrm>
              <a:off x="1224905" y="1363536"/>
              <a:ext cx="2377521" cy="307777"/>
            </a:xfrm>
            <a:prstGeom prst="rect">
              <a:avLst/>
            </a:prstGeom>
          </p:spPr>
          <p:txBody>
            <a:bodyPr wrap="square">
              <a:spAutoFit/>
            </a:bodyPr>
            <a:lstStyle/>
            <a:p>
              <a:pPr algn="ctr"/>
              <a:r>
                <a:rPr lang="en-US" sz="1400" spc="120" dirty="0" smtClean="0">
                  <a:solidFill>
                    <a:prstClr val="white"/>
                  </a:solidFill>
                  <a:latin typeface="Century Gothic" pitchFamily="34" charset="0"/>
                </a:rPr>
                <a:t>ENGAGEMENT</a:t>
              </a:r>
              <a:endParaRPr lang="en-US" sz="1200" spc="120" dirty="0">
                <a:solidFill>
                  <a:prstClr val="white"/>
                </a:solidFill>
                <a:latin typeface="Calibri"/>
              </a:endParaRPr>
            </a:p>
          </p:txBody>
        </p:sp>
      </p:grpSp>
      <p:sp>
        <p:nvSpPr>
          <p:cNvPr id="149" name="TextBox 148"/>
          <p:cNvSpPr txBox="1"/>
          <p:nvPr/>
        </p:nvSpPr>
        <p:spPr>
          <a:xfrm>
            <a:off x="7260821" y="4234647"/>
            <a:ext cx="1830170" cy="830997"/>
          </a:xfrm>
          <a:prstGeom prst="rect">
            <a:avLst/>
          </a:prstGeom>
          <a:noFill/>
        </p:spPr>
        <p:txBody>
          <a:bodyPr wrap="square" rtlCol="0">
            <a:spAutoFit/>
          </a:bodyPr>
          <a:lstStyle/>
          <a:p>
            <a:pPr algn="just"/>
            <a:r>
              <a:rPr lang="en-US" sz="1200" b="1" i="1" dirty="0" smtClean="0">
                <a:solidFill>
                  <a:srgbClr val="C00000"/>
                </a:solidFill>
                <a:latin typeface="Century Gothic" pitchFamily="34" charset="0"/>
              </a:rPr>
              <a:t>Some prospects fall out of favor once their in-market indicators decline.</a:t>
            </a:r>
            <a:endParaRPr lang="en-US" sz="1200" b="1" i="1" dirty="0">
              <a:solidFill>
                <a:srgbClr val="C00000"/>
              </a:solidFill>
              <a:latin typeface="Century Gothic" pitchFamily="34" charset="0"/>
            </a:endParaRPr>
          </a:p>
        </p:txBody>
      </p:sp>
    </p:spTree>
    <p:extLst>
      <p:ext uri="{BB962C8B-B14F-4D97-AF65-F5344CB8AC3E}">
        <p14:creationId xmlns:p14="http://schemas.microsoft.com/office/powerpoint/2010/main" val="3373041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05800" cy="914400"/>
          </a:xfrm>
        </p:spPr>
        <p:txBody>
          <a:bodyPr/>
          <a:lstStyle/>
          <a:p>
            <a:r>
              <a:rPr lang="en-US" sz="3600" dirty="0" smtClean="0"/>
              <a:t>Predictive  Modeling:  </a:t>
            </a:r>
            <a:br>
              <a:rPr lang="en-US" sz="3600" dirty="0" smtClean="0"/>
            </a:br>
            <a:r>
              <a:rPr lang="en-US" sz="3600" dirty="0" smtClean="0"/>
              <a:t>Algorithms  that  Learn Functions</a:t>
            </a:r>
            <a:endParaRPr lang="en-US" sz="3600" dirty="0"/>
          </a:p>
        </p:txBody>
      </p:sp>
      <p:pic>
        <p:nvPicPr>
          <p:cNvPr id="8" name="Picture 3"/>
          <p:cNvPicPr>
            <a:picLocks noChangeAspect="1" noChangeArrowheads="1"/>
          </p:cNvPicPr>
          <p:nvPr/>
        </p:nvPicPr>
        <p:blipFill>
          <a:blip r:embed="rId2" cstate="print"/>
          <a:srcRect l="14000" t="48000" r="56667" b="18133"/>
          <a:stretch>
            <a:fillRect/>
          </a:stretch>
        </p:blipFill>
        <p:spPr bwMode="auto">
          <a:xfrm>
            <a:off x="91505" y="2466974"/>
            <a:ext cx="4023299" cy="2903219"/>
          </a:xfrm>
          <a:prstGeom prst="rect">
            <a:avLst/>
          </a:prstGeom>
          <a:noFill/>
          <a:ln w="9525">
            <a:noFill/>
            <a:miter lim="800000"/>
            <a:headEnd/>
            <a:tailEnd/>
          </a:ln>
        </p:spPr>
      </p:pic>
      <p:sp>
        <p:nvSpPr>
          <p:cNvPr id="9" name="Right Arrow 8"/>
          <p:cNvSpPr/>
          <p:nvPr/>
        </p:nvSpPr>
        <p:spPr>
          <a:xfrm>
            <a:off x="4343400" y="3686175"/>
            <a:ext cx="6858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t2.gstatic.com/images?q=tbn:ANd9GcT3JYRPGPlsUmKuyir4tDoDSrqUgFm_GIRuponzE0brgsTCasyuug"/>
          <p:cNvPicPr>
            <a:picLocks noChangeAspect="1" noChangeArrowheads="1"/>
          </p:cNvPicPr>
          <p:nvPr/>
        </p:nvPicPr>
        <p:blipFill>
          <a:blip r:embed="rId3" cstate="print"/>
          <a:srcRect/>
          <a:stretch>
            <a:fillRect/>
          </a:stretch>
        </p:blipFill>
        <p:spPr bwMode="auto">
          <a:xfrm>
            <a:off x="5410200" y="2590800"/>
            <a:ext cx="3115318" cy="2590800"/>
          </a:xfrm>
          <a:prstGeom prst="rect">
            <a:avLst/>
          </a:prstGeom>
          <a:noFill/>
        </p:spPr>
      </p:pic>
    </p:spTree>
    <p:extLst>
      <p:ext uri="{BB962C8B-B14F-4D97-AF65-F5344CB8AC3E}">
        <p14:creationId xmlns:p14="http://schemas.microsoft.com/office/powerpoint/2010/main" val="36137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PI_Lift.pdf"/>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97981" y="1600200"/>
            <a:ext cx="8995823" cy="4947356"/>
          </a:xfrm>
        </p:spPr>
      </p:pic>
      <p:sp>
        <p:nvSpPr>
          <p:cNvPr id="5" name="TextBox 4"/>
          <p:cNvSpPr txBox="1"/>
          <p:nvPr/>
        </p:nvSpPr>
        <p:spPr>
          <a:xfrm>
            <a:off x="3633185" y="4505947"/>
            <a:ext cx="1306154" cy="307777"/>
          </a:xfrm>
          <a:prstGeom prst="rect">
            <a:avLst/>
          </a:prstGeom>
          <a:noFill/>
        </p:spPr>
        <p:txBody>
          <a:bodyPr wrap="none" rtlCol="0">
            <a:spAutoFit/>
          </a:bodyPr>
          <a:lstStyle/>
          <a:p>
            <a:r>
              <a:rPr lang="en-US" sz="1400" dirty="0" smtClean="0">
                <a:solidFill>
                  <a:srgbClr val="FF0000"/>
                </a:solidFill>
              </a:rPr>
              <a:t>median lift = 5x</a:t>
            </a:r>
          </a:p>
        </p:txBody>
      </p:sp>
      <p:sp>
        <p:nvSpPr>
          <p:cNvPr id="6" name="TextBox 5"/>
          <p:cNvSpPr txBox="1"/>
          <p:nvPr/>
        </p:nvSpPr>
        <p:spPr>
          <a:xfrm>
            <a:off x="1062567" y="1731433"/>
            <a:ext cx="4225285" cy="1169551"/>
          </a:xfrm>
          <a:prstGeom prst="rect">
            <a:avLst/>
          </a:prstGeom>
          <a:noFill/>
        </p:spPr>
        <p:txBody>
          <a:bodyPr wrap="none" rtlCol="0">
            <a:spAutoFit/>
          </a:bodyPr>
          <a:lstStyle/>
          <a:p>
            <a:r>
              <a:rPr lang="en-US" sz="1400" dirty="0" smtClean="0">
                <a:solidFill>
                  <a:srgbClr val="4E5B6F"/>
                </a:solidFill>
              </a:rPr>
              <a:t>Note: the top prospects are consistently rated as </a:t>
            </a:r>
          </a:p>
          <a:p>
            <a:r>
              <a:rPr lang="en-US" sz="1400" dirty="0" smtClean="0">
                <a:solidFill>
                  <a:srgbClr val="4E5B6F"/>
                </a:solidFill>
              </a:rPr>
              <a:t>being excellent compared to alternatives by advertising </a:t>
            </a:r>
          </a:p>
          <a:p>
            <a:r>
              <a:rPr lang="en-US" sz="1400" dirty="0" smtClean="0">
                <a:solidFill>
                  <a:srgbClr val="4E5B6F"/>
                </a:solidFill>
              </a:rPr>
              <a:t>clients’ internal measures, and when measured by their</a:t>
            </a:r>
          </a:p>
          <a:p>
            <a:r>
              <a:rPr lang="en-US" sz="1400" dirty="0" smtClean="0">
                <a:solidFill>
                  <a:srgbClr val="4E5B6F"/>
                </a:solidFill>
              </a:rPr>
              <a:t>analysis partners (e.g., Nielsen): high ROI, </a:t>
            </a:r>
          </a:p>
          <a:p>
            <a:r>
              <a:rPr lang="en-US" sz="1400" dirty="0" smtClean="0">
                <a:solidFill>
                  <a:srgbClr val="4E5B6F"/>
                </a:solidFill>
              </a:rPr>
              <a:t>low cost-per-acquisition, etc.</a:t>
            </a:r>
            <a:endParaRPr lang="en-US" sz="1400" dirty="0">
              <a:solidFill>
                <a:srgbClr val="4E5B6F"/>
              </a:solidFill>
            </a:endParaRPr>
          </a:p>
        </p:txBody>
      </p:sp>
      <p:sp>
        <p:nvSpPr>
          <p:cNvPr id="7" name="Title 4"/>
          <p:cNvSpPr txBox="1">
            <a:spLocks/>
          </p:cNvSpPr>
          <p:nvPr/>
        </p:nvSpPr>
        <p:spPr bwMode="auto">
          <a:xfrm>
            <a:off x="0" y="-9467"/>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kern="0" dirty="0" smtClean="0">
                <a:solidFill>
                  <a:srgbClr val="FFFFFF"/>
                </a:solidFill>
                <a:latin typeface="Candara" pitchFamily="-107" charset="0"/>
                <a:ea typeface="+mj-ea"/>
                <a:cs typeface="Candara"/>
              </a:rPr>
              <a:t>Lift over random for 66 campaigns </a:t>
            </a:r>
          </a:p>
          <a:p>
            <a:pPr algn="ctr" eaLnBrk="0" hangingPunct="0">
              <a:defRPr/>
            </a:pPr>
            <a:r>
              <a:rPr lang="en-US" sz="3200" b="1" kern="0" dirty="0" smtClean="0">
                <a:solidFill>
                  <a:srgbClr val="FFFFFF"/>
                </a:solidFill>
                <a:latin typeface="Candara" pitchFamily="-107" charset="0"/>
                <a:ea typeface="+mj-ea"/>
                <a:cs typeface="Candara"/>
              </a:rPr>
              <a:t>for online display ad prospecting</a:t>
            </a:r>
          </a:p>
        </p:txBody>
      </p:sp>
      <p:sp>
        <p:nvSpPr>
          <p:cNvPr id="3" name="TextBox 2"/>
          <p:cNvSpPr txBox="1"/>
          <p:nvPr/>
        </p:nvSpPr>
        <p:spPr>
          <a:xfrm rot="16200000">
            <a:off x="7990137" y="4321282"/>
            <a:ext cx="1781557" cy="369332"/>
          </a:xfrm>
          <a:prstGeom prst="rect">
            <a:avLst/>
          </a:prstGeom>
          <a:solidFill>
            <a:srgbClr val="FFFFFF"/>
          </a:solidFill>
          <a:ln>
            <a:noFill/>
          </a:ln>
        </p:spPr>
        <p:txBody>
          <a:bodyPr wrap="none" rtlCol="0">
            <a:spAutoFit/>
          </a:bodyPr>
          <a:lstStyle/>
          <a:p>
            <a:r>
              <a:rPr lang="en-US" dirty="0" smtClean="0">
                <a:solidFill>
                  <a:srgbClr val="1F497D"/>
                </a:solidFill>
              </a:rPr>
              <a:t>Lift over baseline</a:t>
            </a:r>
            <a:endParaRPr lang="en-US" dirty="0">
              <a:solidFill>
                <a:srgbClr val="1F497D"/>
              </a:solidFill>
            </a:endParaRPr>
          </a:p>
        </p:txBody>
      </p:sp>
      <p:cxnSp>
        <p:nvCxnSpPr>
          <p:cNvPr id="9" name="Straight Connector 8"/>
          <p:cNvCxnSpPr/>
          <p:nvPr/>
        </p:nvCxnSpPr>
        <p:spPr>
          <a:xfrm>
            <a:off x="7408333" y="2554111"/>
            <a:ext cx="973667" cy="14111"/>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15663" y="2370668"/>
            <a:ext cx="663576" cy="307777"/>
          </a:xfrm>
          <a:prstGeom prst="rect">
            <a:avLst/>
          </a:prstGeom>
          <a:noFill/>
        </p:spPr>
        <p:txBody>
          <a:bodyPr wrap="none" rtlCol="0">
            <a:spAutoFit/>
          </a:bodyPr>
          <a:lstStyle/>
          <a:p>
            <a:r>
              <a:rPr lang="en-US" sz="1400" dirty="0">
                <a:solidFill>
                  <a:srgbClr val="FF0000"/>
                </a:solidFill>
              </a:rPr>
              <a:t>&lt;</a:t>
            </a:r>
            <a:r>
              <a:rPr lang="en-US" sz="1400" dirty="0" smtClean="0">
                <a:solidFill>
                  <a:srgbClr val="FF0000"/>
                </a:solidFill>
              </a:rPr>
              <a:t>snip&gt;</a:t>
            </a:r>
            <a:endParaRPr lang="en-US" sz="1400" dirty="0">
              <a:solidFill>
                <a:srgbClr val="FF0000"/>
              </a:solidFill>
            </a:endParaRPr>
          </a:p>
        </p:txBody>
      </p:sp>
    </p:spTree>
    <p:extLst>
      <p:ext uri="{BB962C8B-B14F-4D97-AF65-F5344CB8AC3E}">
        <p14:creationId xmlns:p14="http://schemas.microsoft.com/office/powerpoint/2010/main" val="4132180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Relative Performance to Third Party</a:t>
            </a:r>
            <a:endParaRPr lang="en-US" dirty="0"/>
          </a:p>
        </p:txBody>
      </p:sp>
      <p:pic>
        <p:nvPicPr>
          <p:cNvPr id="5" name="Picture 4" descr="ds_tech_Offsite_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52069"/>
            <a:ext cx="7776033" cy="3986731"/>
          </a:xfrm>
          <a:prstGeom prst="rect">
            <a:avLst/>
          </a:prstGeom>
        </p:spPr>
      </p:pic>
    </p:spTree>
    <p:extLst>
      <p:ext uri="{BB962C8B-B14F-4D97-AF65-F5344CB8AC3E}">
        <p14:creationId xmlns:p14="http://schemas.microsoft.com/office/powerpoint/2010/main" val="472354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914400"/>
          </a:xfrm>
        </p:spPr>
        <p:txBody>
          <a:bodyPr/>
          <a:lstStyle/>
          <a:p>
            <a:r>
              <a:rPr lang="en-US" dirty="0" smtClean="0"/>
              <a:t>Measuring causal effect?</a:t>
            </a:r>
            <a:endParaRPr lang="en-US" dirty="0"/>
          </a:p>
        </p:txBody>
      </p:sp>
      <p:sp>
        <p:nvSpPr>
          <p:cNvPr id="3" name="Content Placeholder 2"/>
          <p:cNvSpPr>
            <a:spLocks noGrp="1"/>
          </p:cNvSpPr>
          <p:nvPr>
            <p:ph idx="1"/>
          </p:nvPr>
        </p:nvSpPr>
        <p:spPr>
          <a:xfrm>
            <a:off x="76200" y="381000"/>
            <a:ext cx="8153400" cy="4830763"/>
          </a:xfrm>
        </p:spPr>
        <p:txBody>
          <a:bodyPr/>
          <a:lstStyle/>
          <a:p>
            <a:pPr marL="514350" indent="-514350">
              <a:buNone/>
            </a:pPr>
            <a:endParaRPr lang="en-US" sz="2400" b="1" spc="-150" dirty="0" smtClean="0">
              <a:solidFill>
                <a:schemeClr val="tx1">
                  <a:lumMod val="75000"/>
                  <a:lumOff val="25000"/>
                </a:schemeClr>
              </a:solidFill>
              <a:latin typeface="Century Gothic" pitchFamily="34" charset="0"/>
            </a:endParaRPr>
          </a:p>
          <a:p>
            <a:pPr marL="514350" indent="-514350">
              <a:buNone/>
            </a:pPr>
            <a:r>
              <a:rPr lang="en-US" sz="2800" b="1" spc="-150" dirty="0" smtClean="0">
                <a:solidFill>
                  <a:schemeClr val="tx1">
                    <a:lumMod val="75000"/>
                    <a:lumOff val="25000"/>
                  </a:schemeClr>
                </a:solidFill>
                <a:latin typeface="Century Gothic" pitchFamily="34" charset="0"/>
              </a:rPr>
              <a:t>      A/B </a:t>
            </a:r>
            <a:r>
              <a:rPr lang="en-US" sz="2800" b="1" spc="-150" dirty="0">
                <a:solidFill>
                  <a:schemeClr val="tx1">
                    <a:lumMod val="75000"/>
                    <a:lumOff val="25000"/>
                  </a:schemeClr>
                </a:solidFill>
                <a:latin typeface="Century Gothic" pitchFamily="34" charset="0"/>
              </a:rPr>
              <a:t>Testing </a:t>
            </a:r>
          </a:p>
          <a:p>
            <a:pPr marL="514350" indent="-514350">
              <a:buNone/>
            </a:pPr>
            <a:r>
              <a:rPr lang="en-US" sz="2800" b="1" spc="-150" dirty="0" smtClean="0">
                <a:solidFill>
                  <a:schemeClr val="tx1">
                    <a:lumMod val="75000"/>
                    <a:lumOff val="25000"/>
                  </a:schemeClr>
                </a:solidFill>
                <a:latin typeface="Century Gothic" pitchFamily="34" charset="0"/>
              </a:rPr>
              <a:t>	      </a:t>
            </a:r>
            <a:r>
              <a:rPr lang="en-US" sz="2400" spc="-150" dirty="0" smtClean="0">
                <a:solidFill>
                  <a:schemeClr val="tx1">
                    <a:lumMod val="75000"/>
                    <a:lumOff val="25000"/>
                  </a:schemeClr>
                </a:solidFill>
                <a:latin typeface="Century Gothic" pitchFamily="34" charset="0"/>
              </a:rPr>
              <a:t>Practical concerns</a:t>
            </a:r>
            <a:endParaRPr lang="en-US" sz="2800" spc="-150" dirty="0">
              <a:solidFill>
                <a:schemeClr val="tx1">
                  <a:lumMod val="75000"/>
                  <a:lumOff val="25000"/>
                </a:schemeClr>
              </a:solidFill>
              <a:latin typeface="Century Gothic" pitchFamily="34" charset="0"/>
            </a:endParaRPr>
          </a:p>
          <a:p>
            <a:pPr marL="514350" indent="-514350">
              <a:buNone/>
            </a:pPr>
            <a:endParaRPr lang="en-US" sz="2400" spc="-150" dirty="0">
              <a:solidFill>
                <a:schemeClr val="tx1">
                  <a:lumMod val="75000"/>
                  <a:lumOff val="25000"/>
                </a:schemeClr>
              </a:solidFill>
              <a:latin typeface="Century Gothic" pitchFamily="34" charset="0"/>
            </a:endParaRPr>
          </a:p>
          <a:p>
            <a:pPr marL="514350" indent="-514350">
              <a:buNone/>
            </a:pPr>
            <a:r>
              <a:rPr lang="en-US" sz="2800" b="1" spc="-150" dirty="0" smtClean="0">
                <a:solidFill>
                  <a:schemeClr val="tx1">
                    <a:lumMod val="75000"/>
                    <a:lumOff val="25000"/>
                  </a:schemeClr>
                </a:solidFill>
                <a:latin typeface="Century Gothic" pitchFamily="34" charset="0"/>
              </a:rPr>
              <a:t>      Estimate </a:t>
            </a:r>
            <a:r>
              <a:rPr lang="en-US" sz="2800" b="1" spc="-150" dirty="0" smtClean="0">
                <a:solidFill>
                  <a:srgbClr val="C00000"/>
                </a:solidFill>
                <a:latin typeface="Century Gothic" pitchFamily="34" charset="0"/>
              </a:rPr>
              <a:t>Causal</a:t>
            </a:r>
            <a:r>
              <a:rPr lang="en-US" sz="2800" b="1" spc="-150" dirty="0" smtClean="0">
                <a:solidFill>
                  <a:schemeClr val="tx1">
                    <a:lumMod val="75000"/>
                    <a:lumOff val="25000"/>
                  </a:schemeClr>
                </a:solidFill>
                <a:latin typeface="Century Gothic" pitchFamily="34" charset="0"/>
              </a:rPr>
              <a:t> effects </a:t>
            </a:r>
            <a:r>
              <a:rPr lang="en-US" sz="2800" b="1" spc="-150" dirty="0">
                <a:solidFill>
                  <a:schemeClr val="tx1">
                    <a:lumMod val="75000"/>
                    <a:lumOff val="25000"/>
                  </a:schemeClr>
                </a:solidFill>
                <a:latin typeface="Century Gothic" pitchFamily="34" charset="0"/>
              </a:rPr>
              <a:t> </a:t>
            </a:r>
            <a:r>
              <a:rPr lang="en-US" sz="2800" b="1" spc="-150" dirty="0" smtClean="0">
                <a:solidFill>
                  <a:schemeClr val="tx1">
                    <a:lumMod val="75000"/>
                    <a:lumOff val="25000"/>
                  </a:schemeClr>
                </a:solidFill>
                <a:latin typeface="Century Gothic" pitchFamily="34" charset="0"/>
              </a:rPr>
              <a:t>from observational data </a:t>
            </a:r>
            <a:r>
              <a:rPr lang="en-US" sz="2400" spc="-150" dirty="0">
                <a:solidFill>
                  <a:schemeClr val="tx1">
                    <a:lumMod val="75000"/>
                    <a:lumOff val="25000"/>
                  </a:schemeClr>
                </a:solidFill>
                <a:latin typeface="Century Gothic" pitchFamily="34" charset="0"/>
              </a:rPr>
              <a:t>	</a:t>
            </a:r>
          </a:p>
          <a:p>
            <a:pPr marL="914400" lvl="1" indent="-514350"/>
            <a:r>
              <a:rPr lang="en-US" sz="2400" spc="-150" dirty="0">
                <a:solidFill>
                  <a:schemeClr val="tx1">
                    <a:lumMod val="75000"/>
                    <a:lumOff val="25000"/>
                  </a:schemeClr>
                </a:solidFill>
                <a:latin typeface="Century Gothic" pitchFamily="34" charset="0"/>
              </a:rPr>
              <a:t>Using </a:t>
            </a:r>
            <a:r>
              <a:rPr lang="en-US" sz="2400" spc="-150" dirty="0" smtClean="0">
                <a:solidFill>
                  <a:schemeClr val="tx1">
                    <a:lumMod val="75000"/>
                    <a:lumOff val="25000"/>
                  </a:schemeClr>
                </a:solidFill>
                <a:latin typeface="Century Gothic" pitchFamily="34" charset="0"/>
              </a:rPr>
              <a:t>targeted maximum likelihood (TMLE)                      to estimate </a:t>
            </a:r>
            <a:r>
              <a:rPr lang="en-US" sz="2400" spc="-150" dirty="0">
                <a:solidFill>
                  <a:schemeClr val="tx1">
                    <a:lumMod val="75000"/>
                    <a:lumOff val="25000"/>
                  </a:schemeClr>
                </a:solidFill>
                <a:latin typeface="Century Gothic" pitchFamily="34" charset="0"/>
              </a:rPr>
              <a:t>causal impact</a:t>
            </a:r>
          </a:p>
          <a:p>
            <a:pPr marL="914400" lvl="1" indent="-514350"/>
            <a:r>
              <a:rPr lang="en-US" sz="2400" spc="-150" dirty="0" smtClean="0">
                <a:solidFill>
                  <a:schemeClr val="tx1">
                    <a:lumMod val="75000"/>
                    <a:lumOff val="25000"/>
                  </a:schemeClr>
                </a:solidFill>
                <a:latin typeface="Century Gothic" pitchFamily="34" charset="0"/>
              </a:rPr>
              <a:t>Can </a:t>
            </a:r>
            <a:r>
              <a:rPr lang="en-US" sz="2400" spc="-150" dirty="0">
                <a:solidFill>
                  <a:schemeClr val="tx1">
                    <a:lumMod val="75000"/>
                    <a:lumOff val="25000"/>
                  </a:schemeClr>
                </a:solidFill>
                <a:latin typeface="Century Gothic" pitchFamily="34" charset="0"/>
              </a:rPr>
              <a:t>be done ex-post for different questions</a:t>
            </a:r>
          </a:p>
          <a:p>
            <a:pPr marL="914400" lvl="1" indent="-514350"/>
            <a:r>
              <a:rPr lang="en-US" sz="2400" spc="-150" dirty="0" smtClean="0">
                <a:solidFill>
                  <a:schemeClr val="tx1">
                    <a:lumMod val="75000"/>
                    <a:lumOff val="25000"/>
                  </a:schemeClr>
                </a:solidFill>
                <a:latin typeface="Century Gothic" pitchFamily="34" charset="0"/>
              </a:rPr>
              <a:t>Need to control for </a:t>
            </a:r>
            <a:r>
              <a:rPr lang="en-US" sz="2400" spc="-150" dirty="0" smtClean="0">
                <a:solidFill>
                  <a:srgbClr val="C00000"/>
                </a:solidFill>
                <a:latin typeface="Century Gothic" pitchFamily="34" charset="0"/>
              </a:rPr>
              <a:t>confounding</a:t>
            </a:r>
          </a:p>
          <a:p>
            <a:pPr marL="914400" lvl="1" indent="-514350"/>
            <a:r>
              <a:rPr lang="en-US" sz="2400" spc="-150" dirty="0" smtClean="0">
                <a:solidFill>
                  <a:schemeClr val="tx1">
                    <a:lumMod val="75000"/>
                    <a:lumOff val="25000"/>
                  </a:schemeClr>
                </a:solidFill>
                <a:latin typeface="Century Gothic" pitchFamily="34" charset="0"/>
              </a:rPr>
              <a:t>Data has to be ‘rich’ and cover all combinations of confounding and treatment</a:t>
            </a:r>
          </a:p>
          <a:p>
            <a:endParaRPr lang="en-US" sz="2400" dirty="0">
              <a:latin typeface="Century Gothic" pitchFamily="34" charset="0"/>
            </a:endParaRPr>
          </a:p>
        </p:txBody>
      </p:sp>
      <p:pic>
        <p:nvPicPr>
          <p:cNvPr id="3074" name="Picture 2" descr="https://encrypted-tbn1.gstatic.com/images?q=tbn:ANd9GcTNhjYdMKGJmmR0QXckgeCwkqkJje4dlS5mgTHYih-h91jVLQqZHw"/>
          <p:cNvPicPr>
            <a:picLocks noChangeAspect="1" noChangeArrowheads="1"/>
          </p:cNvPicPr>
          <p:nvPr/>
        </p:nvPicPr>
        <p:blipFill rotWithShape="1">
          <a:blip r:embed="rId2">
            <a:extLst>
              <a:ext uri="{28A0092B-C50C-407E-A947-70E740481C1C}">
                <a14:useLocalDpi xmlns:a14="http://schemas.microsoft.com/office/drawing/2010/main" val="0"/>
              </a:ext>
            </a:extLst>
          </a:blip>
          <a:srcRect b="17857"/>
          <a:stretch/>
        </p:blipFill>
        <p:spPr bwMode="auto">
          <a:xfrm>
            <a:off x="6096000" y="228600"/>
            <a:ext cx="2867025" cy="13144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7391400" y="6400800"/>
            <a:ext cx="1981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163" indent="-342900">
              <a:spcBef>
                <a:spcPts val="700"/>
              </a:spcBef>
              <a:buClr>
                <a:srgbClr val="D6ECFF"/>
              </a:buClr>
              <a:buSzPct val="95000"/>
              <a:buFont typeface="Wingdings" pitchFamily="2" charset="2"/>
              <a:buNone/>
              <a:defRPr/>
            </a:pPr>
            <a:r>
              <a:rPr lang="en-US" dirty="0" smtClean="0">
                <a:solidFill>
                  <a:prstClr val="white"/>
                </a:solidFill>
                <a:latin typeface="Corbel"/>
                <a:cs typeface="+mn-cs"/>
              </a:rPr>
              <a:t>ADKDD 2011</a:t>
            </a:r>
            <a:endParaRPr lang="en-US" dirty="0">
              <a:solidFill>
                <a:prstClr val="white"/>
              </a:solidFill>
              <a:latin typeface="Corbel"/>
              <a:cs typeface="+mn-cs"/>
            </a:endParaRPr>
          </a:p>
        </p:txBody>
      </p:sp>
      <p:grpSp>
        <p:nvGrpSpPr>
          <p:cNvPr id="4" name="Group 3"/>
          <p:cNvGrpSpPr/>
          <p:nvPr/>
        </p:nvGrpSpPr>
        <p:grpSpPr>
          <a:xfrm>
            <a:off x="6705600" y="2667000"/>
            <a:ext cx="2676525" cy="2286000"/>
            <a:chOff x="756755" y="2735977"/>
            <a:chExt cx="3212140" cy="2902823"/>
          </a:xfrm>
        </p:grpSpPr>
        <p:pic>
          <p:nvPicPr>
            <p:cNvPr id="9" name="Picture 8" descr="square_frame_large.png"/>
            <p:cNvPicPr>
              <a:picLocks noChangeAspect="1"/>
            </p:cNvPicPr>
            <p:nvPr/>
          </p:nvPicPr>
          <p:blipFill>
            <a:blip r:embed="rId3" cstate="print"/>
            <a:stretch>
              <a:fillRect/>
            </a:stretch>
          </p:blipFill>
          <p:spPr>
            <a:xfrm>
              <a:off x="756755" y="2735977"/>
              <a:ext cx="3212140" cy="2902823"/>
            </a:xfrm>
            <a:prstGeom prst="rect">
              <a:avLst/>
            </a:prstGeom>
          </p:spPr>
        </p:pic>
        <p:pic>
          <p:nvPicPr>
            <p:cNvPr id="10" name="Picture 9"/>
            <p:cNvPicPr>
              <a:picLocks noChangeAspect="1"/>
            </p:cNvPicPr>
            <p:nvPr/>
          </p:nvPicPr>
          <p:blipFill>
            <a:blip r:embed="rId4" cstate="print"/>
            <a:srcRect r="5046" b="4887"/>
            <a:stretch>
              <a:fillRect/>
            </a:stretch>
          </p:blipFill>
          <p:spPr>
            <a:xfrm>
              <a:off x="1143000" y="3116977"/>
              <a:ext cx="2425830" cy="2246769"/>
            </a:xfrm>
            <a:prstGeom prst="rect">
              <a:avLst/>
            </a:prstGeom>
            <a:ln w="12700" cmpd="sng">
              <a:noFill/>
            </a:ln>
          </p:spPr>
        </p:pic>
      </p:grpSp>
      <p:sp>
        <p:nvSpPr>
          <p:cNvPr id="12" name="Content Placeholder 2"/>
          <p:cNvSpPr txBox="1">
            <a:spLocks/>
          </p:cNvSpPr>
          <p:nvPr/>
        </p:nvSpPr>
        <p:spPr>
          <a:xfrm>
            <a:off x="762000" y="5867400"/>
            <a:ext cx="6781800" cy="1066800"/>
          </a:xfrm>
          <a:prstGeom prst="rect">
            <a:avLst/>
          </a:prstGeom>
        </p:spPr>
        <p:txBody>
          <a:bodyPr vert="horz" lIns="91440" tIns="45720" rIns="91440" bIns="45720" rtlCol="0">
            <a:noAutofit/>
          </a:bodyPr>
          <a:lstStyle/>
          <a:p>
            <a:pPr marL="514350" indent="-514350" algn="ctr" defTabSz="457200">
              <a:spcBef>
                <a:spcPct val="20000"/>
              </a:spcBef>
            </a:pPr>
            <a:r>
              <a:rPr lang="en-US" sz="4000" dirty="0" smtClean="0">
                <a:latin typeface="Century Gothic"/>
                <a:cs typeface="Century Gothic"/>
              </a:rPr>
              <a:t>E[Y</a:t>
            </a:r>
            <a:r>
              <a:rPr lang="en-US" sz="4000" baseline="-25000" dirty="0" smtClean="0">
                <a:latin typeface="Century Gothic"/>
                <a:cs typeface="Century Gothic"/>
              </a:rPr>
              <a:t>A=ad</a:t>
            </a:r>
            <a:r>
              <a:rPr lang="en-US" sz="4000" dirty="0" smtClean="0">
                <a:latin typeface="Century Gothic"/>
                <a:cs typeface="Century Gothic"/>
              </a:rPr>
              <a:t>] – E[Y</a:t>
            </a:r>
            <a:r>
              <a:rPr lang="en-US" sz="4000" baseline="-25000" dirty="0" smtClean="0">
                <a:latin typeface="Century Gothic"/>
                <a:cs typeface="Century Gothic"/>
              </a:rPr>
              <a:t>A=no ad</a:t>
            </a:r>
            <a:r>
              <a:rPr lang="en-US" sz="4000" dirty="0" smtClean="0">
                <a:latin typeface="Century Gothic"/>
                <a:cs typeface="Century Gothic"/>
              </a:rPr>
              <a:t>] </a:t>
            </a:r>
          </a:p>
        </p:txBody>
      </p:sp>
    </p:spTree>
    <p:extLst>
      <p:ext uri="{BB962C8B-B14F-4D97-AF65-F5344CB8AC3E}">
        <p14:creationId xmlns:p14="http://schemas.microsoft.com/office/powerpoint/2010/main" val="38292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A</a:t>
            </a:r>
            <a:r>
              <a:rPr lang="en-US" dirty="0" smtClean="0"/>
              <a:t>n important decision</a:t>
            </a:r>
            <a:r>
              <a:rPr lang="en-US" dirty="0" smtClean="0">
                <a:solidFill>
                  <a:srgbClr val="E11932"/>
                </a:solidFill>
              </a:rPr>
              <a:t>…</a:t>
            </a:r>
            <a:endParaRPr lang="en-US" dirty="0">
              <a:solidFill>
                <a:srgbClr val="E11932"/>
              </a:solidFill>
            </a:endParaRPr>
          </a:p>
        </p:txBody>
      </p:sp>
      <p:pic>
        <p:nvPicPr>
          <p:cNvPr id="11" name="Picture 10" descr="napkin.png"/>
          <p:cNvPicPr>
            <a:picLocks noChangeAspect="1"/>
          </p:cNvPicPr>
          <p:nvPr/>
        </p:nvPicPr>
        <p:blipFill>
          <a:blip r:embed="rId3" cstate="print"/>
          <a:stretch>
            <a:fillRect/>
          </a:stretch>
        </p:blipFill>
        <p:spPr>
          <a:xfrm>
            <a:off x="5715000" y="1600200"/>
            <a:ext cx="2346556" cy="2362200"/>
          </a:xfrm>
          <a:prstGeom prst="rect">
            <a:avLst/>
          </a:prstGeom>
        </p:spPr>
      </p:pic>
      <p:pic>
        <p:nvPicPr>
          <p:cNvPr id="1026" name="Picture 2"/>
          <p:cNvPicPr>
            <a:picLocks noChangeAspect="1" noChangeArrowheads="1"/>
          </p:cNvPicPr>
          <p:nvPr/>
        </p:nvPicPr>
        <p:blipFill>
          <a:blip r:embed="rId4" cstate="print"/>
          <a:srcRect l="24667" t="27733" r="36000" b="9760"/>
          <a:stretch>
            <a:fillRect/>
          </a:stretch>
        </p:blipFill>
        <p:spPr bwMode="auto">
          <a:xfrm>
            <a:off x="1295400" y="1579739"/>
            <a:ext cx="2469462" cy="2452836"/>
          </a:xfrm>
          <a:prstGeom prst="rect">
            <a:avLst/>
          </a:prstGeom>
          <a:noFill/>
          <a:ln w="9525">
            <a:noFill/>
            <a:miter lim="800000"/>
            <a:headEnd/>
            <a:tailEnd/>
          </a:ln>
        </p:spPr>
      </p:pic>
      <p:pic>
        <p:nvPicPr>
          <p:cNvPr id="12" name="Picture 11"/>
          <p:cNvPicPr>
            <a:picLocks noChangeAspect="1"/>
          </p:cNvPicPr>
          <p:nvPr/>
        </p:nvPicPr>
        <p:blipFill>
          <a:blip r:embed="rId5" cstate="print"/>
          <a:srcRect b="69859"/>
          <a:stretch>
            <a:fillRect/>
          </a:stretch>
        </p:blipFill>
        <p:spPr>
          <a:xfrm>
            <a:off x="3314700" y="1447800"/>
            <a:ext cx="571500" cy="512939"/>
          </a:xfrm>
          <a:prstGeom prst="rect">
            <a:avLst/>
          </a:prstGeom>
        </p:spPr>
      </p:pic>
      <p:pic>
        <p:nvPicPr>
          <p:cNvPr id="14" name="Picture 13" descr="man.png"/>
          <p:cNvPicPr>
            <a:picLocks noChangeAspect="1"/>
          </p:cNvPicPr>
          <p:nvPr/>
        </p:nvPicPr>
        <p:blipFill>
          <a:blip r:embed="rId6" cstate="print"/>
          <a:srcRect b="64910"/>
          <a:stretch>
            <a:fillRect/>
          </a:stretch>
        </p:blipFill>
        <p:spPr>
          <a:xfrm>
            <a:off x="2057400" y="4291094"/>
            <a:ext cx="2926080" cy="2566906"/>
          </a:xfrm>
          <a:prstGeom prst="rect">
            <a:avLst/>
          </a:prstGeom>
        </p:spPr>
      </p:pic>
      <p:grpSp>
        <p:nvGrpSpPr>
          <p:cNvPr id="3" name="Group 18"/>
          <p:cNvGrpSpPr/>
          <p:nvPr/>
        </p:nvGrpSpPr>
        <p:grpSpPr>
          <a:xfrm>
            <a:off x="4072841" y="3581400"/>
            <a:ext cx="5630873" cy="3352800"/>
            <a:chOff x="3840173" y="3508429"/>
            <a:chExt cx="5630873" cy="3352800"/>
          </a:xfrm>
        </p:grpSpPr>
        <p:pic>
          <p:nvPicPr>
            <p:cNvPr id="13" name="Picture 12" descr="thought_bubble.png"/>
            <p:cNvPicPr>
              <a:picLocks noChangeAspect="1"/>
            </p:cNvPicPr>
            <p:nvPr/>
          </p:nvPicPr>
          <p:blipFill>
            <a:blip r:embed="rId7" cstate="print"/>
            <a:srcRect b="29464"/>
            <a:stretch>
              <a:fillRect/>
            </a:stretch>
          </p:blipFill>
          <p:spPr>
            <a:xfrm>
              <a:off x="3840173" y="3508429"/>
              <a:ext cx="5630873" cy="3352800"/>
            </a:xfrm>
            <a:prstGeom prst="rect">
              <a:avLst/>
            </a:prstGeom>
          </p:spPr>
        </p:pic>
        <p:sp>
          <p:nvSpPr>
            <p:cNvPr id="18" name="Rectangle 17"/>
            <p:cNvSpPr/>
            <p:nvPr/>
          </p:nvSpPr>
          <p:spPr>
            <a:xfrm>
              <a:off x="4114800" y="4724400"/>
              <a:ext cx="4572000" cy="1200329"/>
            </a:xfrm>
            <a:prstGeom prst="rect">
              <a:avLst/>
            </a:prstGeom>
          </p:spPr>
          <p:txBody>
            <a:bodyPr>
              <a:spAutoFit/>
            </a:bodyPr>
            <a:lstStyle/>
            <a:p>
              <a:pPr algn="ctr"/>
              <a:r>
                <a:rPr lang="en-US" dirty="0" smtClean="0">
                  <a:solidFill>
                    <a:schemeClr val="bg1"/>
                  </a:solidFill>
                </a:rPr>
                <a:t>I think she is hot!</a:t>
              </a:r>
            </a:p>
            <a:p>
              <a:pPr algn="ctr"/>
              <a:endParaRPr lang="en-US" dirty="0" smtClean="0">
                <a:solidFill>
                  <a:schemeClr val="bg1"/>
                </a:solidFill>
              </a:endParaRPr>
            </a:p>
            <a:p>
              <a:pPr algn="ctr"/>
              <a:r>
                <a:rPr lang="en-US" dirty="0" smtClean="0">
                  <a:solidFill>
                    <a:schemeClr val="bg1"/>
                  </a:solidFill>
                </a:rPr>
                <a:t>Hmm – so what should I write </a:t>
              </a:r>
            </a:p>
            <a:p>
              <a:pPr algn="ctr"/>
              <a:r>
                <a:rPr lang="en-US" dirty="0" smtClean="0">
                  <a:solidFill>
                    <a:schemeClr val="bg1"/>
                  </a:solidFill>
                </a:rPr>
                <a:t>to her to get her number?</a:t>
              </a:r>
              <a:endParaRPr lang="en-US" dirty="0">
                <a:solidFill>
                  <a:schemeClr val="bg1"/>
                </a:solidFill>
              </a:endParaRPr>
            </a:p>
          </p:txBody>
        </p:sp>
      </p:grpSp>
    </p:spTree>
    <p:extLst>
      <p:ext uri="{BB962C8B-B14F-4D97-AF65-F5344CB8AC3E}">
        <p14:creationId xmlns:p14="http://schemas.microsoft.com/office/powerpoint/2010/main" val="39149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8667" t="9360" r="44000" b="69245"/>
          <a:stretch>
            <a:fillRect/>
          </a:stretch>
        </p:blipFill>
        <p:spPr bwMode="auto">
          <a:xfrm>
            <a:off x="1193382" y="243145"/>
            <a:ext cx="6807618" cy="234765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20800" t="34298" r="44000" b="21482"/>
          <a:stretch>
            <a:fillRect/>
          </a:stretch>
        </p:blipFill>
        <p:spPr bwMode="auto">
          <a:xfrm>
            <a:off x="1981200" y="2675167"/>
            <a:ext cx="5029200" cy="3801833"/>
          </a:xfrm>
          <a:prstGeom prst="rect">
            <a:avLst/>
          </a:prstGeom>
          <a:noFill/>
          <a:ln w="9525">
            <a:noFill/>
            <a:miter lim="800000"/>
            <a:headEnd/>
            <a:tailEnd/>
          </a:ln>
        </p:spPr>
      </p:pic>
      <p:sp>
        <p:nvSpPr>
          <p:cNvPr id="11" name="TextBox 10"/>
          <p:cNvSpPr txBox="1"/>
          <p:nvPr/>
        </p:nvSpPr>
        <p:spPr>
          <a:xfrm>
            <a:off x="56703" y="6650666"/>
            <a:ext cx="1080745" cy="215444"/>
          </a:xfrm>
          <a:prstGeom prst="rect">
            <a:avLst/>
          </a:prstGeom>
          <a:noFill/>
        </p:spPr>
        <p:txBody>
          <a:bodyPr wrap="none" rtlCol="0">
            <a:spAutoFit/>
          </a:bodyPr>
          <a:lstStyle/>
          <a:p>
            <a:r>
              <a:rPr lang="en-US" sz="800" dirty="0" smtClean="0">
                <a:latin typeface="Century Gothic" pitchFamily="34" charset="0"/>
              </a:rPr>
              <a:t>Source: OK Trends</a:t>
            </a:r>
            <a:endParaRPr lang="en-US" sz="800" dirty="0">
              <a:latin typeface="Century Gothic" pitchFamily="34" charset="0"/>
            </a:endParaRPr>
          </a:p>
        </p:txBody>
      </p:sp>
      <p:sp>
        <p:nvSpPr>
          <p:cNvPr id="12" name="TextBox 11"/>
          <p:cNvSpPr txBox="1"/>
          <p:nvPr/>
        </p:nvSpPr>
        <p:spPr>
          <a:xfrm>
            <a:off x="3200400" y="5562600"/>
            <a:ext cx="685800" cy="769441"/>
          </a:xfrm>
          <a:prstGeom prst="rect">
            <a:avLst/>
          </a:prstGeom>
          <a:noFill/>
        </p:spPr>
        <p:txBody>
          <a:bodyPr wrap="square" rtlCol="0">
            <a:spAutoFit/>
          </a:bodyPr>
          <a:lstStyle/>
          <a:p>
            <a:r>
              <a:rPr lang="en-US" sz="4400" dirty="0" smtClean="0">
                <a:latin typeface="Arial Black" pitchFamily="34" charset="0"/>
              </a:rPr>
              <a:t>?</a:t>
            </a:r>
            <a:endParaRPr lang="en-US" sz="4400" dirty="0">
              <a:latin typeface="Arial Black" pitchFamily="34" charset="0"/>
            </a:endParaRPr>
          </a:p>
        </p:txBody>
      </p:sp>
      <p:sp>
        <p:nvSpPr>
          <p:cNvPr id="2" name="TextBox 1"/>
          <p:cNvSpPr txBox="1"/>
          <p:nvPr/>
        </p:nvSpPr>
        <p:spPr>
          <a:xfrm>
            <a:off x="3505200" y="5105400"/>
            <a:ext cx="607859" cy="923330"/>
          </a:xfrm>
          <a:prstGeom prst="rect">
            <a:avLst/>
          </a:prstGeom>
          <a:noFill/>
        </p:spPr>
        <p:txBody>
          <a:bodyPr wrap="none" rtlCol="0">
            <a:spAutoFit/>
          </a:bodyPr>
          <a:lstStyle/>
          <a:p>
            <a:r>
              <a:rPr lang="en-US" sz="5400" b="1" dirty="0" smtClean="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396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91600" cy="1219200"/>
          </a:xfrm>
        </p:spPr>
        <p:txBody>
          <a:bodyPr>
            <a:normAutofit/>
          </a:bodyPr>
          <a:lstStyle/>
          <a:p>
            <a:r>
              <a:rPr lang="en-US" dirty="0"/>
              <a:t>H</a:t>
            </a:r>
            <a:r>
              <a:rPr lang="en-US" dirty="0" smtClean="0"/>
              <a:t>ardships of causality</a:t>
            </a:r>
            <a:r>
              <a:rPr lang="en-US" dirty="0" smtClean="0">
                <a:solidFill>
                  <a:srgbClr val="E11932"/>
                </a:solidFill>
              </a:rPr>
              <a:t>.</a:t>
            </a:r>
            <a:endParaRPr lang="en-US" dirty="0"/>
          </a:p>
        </p:txBody>
      </p:sp>
      <p:sp>
        <p:nvSpPr>
          <p:cNvPr id="18" name="Content Placeholder 2"/>
          <p:cNvSpPr>
            <a:spLocks noGrp="1"/>
          </p:cNvSpPr>
          <p:nvPr>
            <p:ph idx="1"/>
          </p:nvPr>
        </p:nvSpPr>
        <p:spPr>
          <a:xfrm>
            <a:off x="4495800" y="1905000"/>
            <a:ext cx="4495800" cy="3581400"/>
          </a:xfrm>
        </p:spPr>
        <p:txBody>
          <a:bodyPr>
            <a:noAutofit/>
          </a:bodyPr>
          <a:lstStyle/>
          <a:p>
            <a:pPr marL="514350" indent="-514350">
              <a:buNone/>
            </a:pPr>
            <a:r>
              <a:rPr lang="en-US" sz="3200" dirty="0" smtClean="0"/>
              <a:t>Beauty is </a:t>
            </a:r>
            <a:r>
              <a:rPr lang="en-US" sz="3200" b="1" dirty="0" smtClean="0">
                <a:solidFill>
                  <a:srgbClr val="E11932"/>
                </a:solidFill>
              </a:rPr>
              <a:t>Confounding</a:t>
            </a:r>
          </a:p>
          <a:p>
            <a:pPr marL="514350" indent="-514350">
              <a:buNone/>
            </a:pPr>
            <a:endParaRPr lang="en-US" sz="3200" b="1" dirty="0" smtClean="0">
              <a:solidFill>
                <a:srgbClr val="E11932"/>
              </a:solidFill>
            </a:endParaRPr>
          </a:p>
          <a:p>
            <a:pPr marL="0" lvl="1" indent="0">
              <a:buNone/>
            </a:pPr>
            <a:r>
              <a:rPr lang="en-US" sz="2400" dirty="0" smtClean="0"/>
              <a:t>determines both the probability of getting the number</a:t>
            </a:r>
            <a:r>
              <a:rPr lang="en-US" sz="2800" dirty="0" smtClean="0"/>
              <a:t> </a:t>
            </a:r>
            <a:r>
              <a:rPr lang="en-US" sz="2400" b="1" dirty="0" smtClean="0"/>
              <a:t>and </a:t>
            </a:r>
            <a:r>
              <a:rPr lang="en-US" sz="2400" dirty="0" smtClean="0"/>
              <a:t>of the probability that James will say it </a:t>
            </a:r>
          </a:p>
          <a:p>
            <a:pPr marL="0" lvl="1" indent="0">
              <a:buNone/>
            </a:pPr>
            <a:endParaRPr lang="en-US" sz="2400" dirty="0" smtClean="0"/>
          </a:p>
          <a:p>
            <a:pPr marL="0" lvl="1" indent="0">
              <a:buNone/>
            </a:pPr>
            <a:r>
              <a:rPr lang="en-US" sz="2400" dirty="0" smtClean="0"/>
              <a:t>need to control for the actual beauty or it can appear that making compliments is a bad idea </a:t>
            </a:r>
          </a:p>
          <a:p>
            <a:pPr marL="914400" lvl="1" indent="-514350"/>
            <a:endParaRPr lang="en-US" sz="2400" dirty="0" smtClean="0"/>
          </a:p>
        </p:txBody>
      </p:sp>
      <p:grpSp>
        <p:nvGrpSpPr>
          <p:cNvPr id="3" name="Group 27"/>
          <p:cNvGrpSpPr/>
          <p:nvPr/>
        </p:nvGrpSpPr>
        <p:grpSpPr>
          <a:xfrm>
            <a:off x="0" y="1752600"/>
            <a:ext cx="4432895" cy="3429000"/>
            <a:chOff x="586154" y="1075514"/>
            <a:chExt cx="7475402" cy="5782486"/>
          </a:xfrm>
        </p:grpSpPr>
        <p:pic>
          <p:nvPicPr>
            <p:cNvPr id="16" name="Picture 15" descr="thought_bubble.png"/>
            <p:cNvPicPr>
              <a:picLocks noChangeAspect="1"/>
            </p:cNvPicPr>
            <p:nvPr/>
          </p:nvPicPr>
          <p:blipFill>
            <a:blip r:embed="rId3" cstate="print"/>
            <a:srcRect b="29464"/>
            <a:stretch>
              <a:fillRect/>
            </a:stretch>
          </p:blipFill>
          <p:spPr>
            <a:xfrm>
              <a:off x="586154" y="3893126"/>
              <a:ext cx="4595446" cy="2736274"/>
            </a:xfrm>
            <a:prstGeom prst="rect">
              <a:avLst/>
            </a:prstGeom>
          </p:spPr>
        </p:pic>
        <p:pic>
          <p:nvPicPr>
            <p:cNvPr id="19" name="Picture 18" descr="napkin.png"/>
            <p:cNvPicPr>
              <a:picLocks noChangeAspect="1"/>
            </p:cNvPicPr>
            <p:nvPr/>
          </p:nvPicPr>
          <p:blipFill>
            <a:blip r:embed="rId4" cstate="print"/>
            <a:stretch>
              <a:fillRect/>
            </a:stretch>
          </p:blipFill>
          <p:spPr>
            <a:xfrm>
              <a:off x="5715000" y="1600200"/>
              <a:ext cx="2346556" cy="2362200"/>
            </a:xfrm>
            <a:prstGeom prst="rect">
              <a:avLst/>
            </a:prstGeom>
          </p:spPr>
        </p:pic>
        <p:grpSp>
          <p:nvGrpSpPr>
            <p:cNvPr id="4" name="Group 19"/>
            <p:cNvGrpSpPr/>
            <p:nvPr/>
          </p:nvGrpSpPr>
          <p:grpSpPr>
            <a:xfrm>
              <a:off x="1295400" y="1447800"/>
              <a:ext cx="2590800" cy="2646539"/>
              <a:chOff x="304800" y="858661"/>
              <a:chExt cx="2590800" cy="2646539"/>
            </a:xfrm>
          </p:grpSpPr>
          <p:sp>
            <p:nvSpPr>
              <p:cNvPr id="21" name="Rectangle 20"/>
              <p:cNvSpPr/>
              <p:nvPr/>
            </p:nvSpPr>
            <p:spPr>
              <a:xfrm>
                <a:off x="304800" y="990600"/>
                <a:ext cx="2474976" cy="2514600"/>
              </a:xfrm>
              <a:prstGeom prst="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5" cstate="print"/>
              <a:srcRect l="24667" t="27733" r="36000" b="9760"/>
              <a:stretch>
                <a:fillRect/>
              </a:stretch>
            </p:blipFill>
            <p:spPr bwMode="auto">
              <a:xfrm>
                <a:off x="304800" y="990600"/>
                <a:ext cx="2469462" cy="2452836"/>
              </a:xfrm>
              <a:prstGeom prst="rect">
                <a:avLst/>
              </a:prstGeom>
              <a:noFill/>
              <a:ln w="9525">
                <a:noFill/>
                <a:miter lim="800000"/>
                <a:headEnd/>
                <a:tailEnd/>
              </a:ln>
            </p:spPr>
          </p:pic>
          <p:pic>
            <p:nvPicPr>
              <p:cNvPr id="23" name="Picture 22"/>
              <p:cNvPicPr>
                <a:picLocks noChangeAspect="1"/>
              </p:cNvPicPr>
              <p:nvPr/>
            </p:nvPicPr>
            <p:blipFill>
              <a:blip r:embed="rId6" cstate="print"/>
              <a:srcRect b="69859"/>
              <a:stretch>
                <a:fillRect/>
              </a:stretch>
            </p:blipFill>
            <p:spPr>
              <a:xfrm>
                <a:off x="2324100" y="858661"/>
                <a:ext cx="571500" cy="512939"/>
              </a:xfrm>
              <a:prstGeom prst="rect">
                <a:avLst/>
              </a:prstGeom>
            </p:spPr>
          </p:pic>
        </p:grpSp>
        <p:pic>
          <p:nvPicPr>
            <p:cNvPr id="24" name="Picture 23" descr="man.png"/>
            <p:cNvPicPr>
              <a:picLocks noChangeAspect="1"/>
            </p:cNvPicPr>
            <p:nvPr/>
          </p:nvPicPr>
          <p:blipFill>
            <a:blip r:embed="rId7" cstate="print"/>
            <a:srcRect b="64910"/>
            <a:stretch>
              <a:fillRect/>
            </a:stretch>
          </p:blipFill>
          <p:spPr>
            <a:xfrm>
              <a:off x="3048000" y="4291094"/>
              <a:ext cx="2926080" cy="2566906"/>
            </a:xfrm>
            <a:prstGeom prst="rect">
              <a:avLst/>
            </a:prstGeom>
          </p:spPr>
        </p:pic>
        <p:pic>
          <p:nvPicPr>
            <p:cNvPr id="25" name="Picture 24" descr="DRAWN_arrow_red.png"/>
            <p:cNvPicPr>
              <a:picLocks noChangeAspect="1"/>
            </p:cNvPicPr>
            <p:nvPr/>
          </p:nvPicPr>
          <p:blipFill>
            <a:blip r:embed="rId8" cstate="print"/>
            <a:stretch>
              <a:fillRect/>
            </a:stretch>
          </p:blipFill>
          <p:spPr>
            <a:xfrm rot="13343493">
              <a:off x="3989712" y="1075514"/>
              <a:ext cx="2076450" cy="1790438"/>
            </a:xfrm>
            <a:prstGeom prst="rect">
              <a:avLst/>
            </a:prstGeom>
          </p:spPr>
        </p:pic>
        <p:pic>
          <p:nvPicPr>
            <p:cNvPr id="26" name="Picture 25" descr="DRAWN_arrow_red.png"/>
            <p:cNvPicPr>
              <a:picLocks noChangeAspect="1"/>
            </p:cNvPicPr>
            <p:nvPr/>
          </p:nvPicPr>
          <p:blipFill>
            <a:blip r:embed="rId8" cstate="print"/>
            <a:stretch>
              <a:fillRect/>
            </a:stretch>
          </p:blipFill>
          <p:spPr>
            <a:xfrm rot="659811" flipH="1">
              <a:off x="2666302" y="3686809"/>
              <a:ext cx="2076450" cy="1790438"/>
            </a:xfrm>
            <a:prstGeom prst="rect">
              <a:avLst/>
            </a:prstGeom>
          </p:spPr>
        </p:pic>
        <p:pic>
          <p:nvPicPr>
            <p:cNvPr id="27" name="Picture 26" descr="DRAWN_arrow_red.png"/>
            <p:cNvPicPr>
              <a:picLocks noChangeAspect="1"/>
            </p:cNvPicPr>
            <p:nvPr/>
          </p:nvPicPr>
          <p:blipFill>
            <a:blip r:embed="rId8" cstate="print"/>
            <a:stretch>
              <a:fillRect/>
            </a:stretch>
          </p:blipFill>
          <p:spPr>
            <a:xfrm rot="17233258" flipH="1">
              <a:off x="4924836" y="3639263"/>
              <a:ext cx="2076450" cy="1790438"/>
            </a:xfrm>
            <a:prstGeom prst="rect">
              <a:avLst/>
            </a:prstGeom>
          </p:spPr>
        </p:pic>
      </p:grpSp>
      <p:sp>
        <p:nvSpPr>
          <p:cNvPr id="29" name="TextBox 28"/>
          <p:cNvSpPr txBox="1"/>
          <p:nvPr/>
        </p:nvSpPr>
        <p:spPr>
          <a:xfrm>
            <a:off x="381000" y="4264223"/>
            <a:ext cx="3429000" cy="307777"/>
          </a:xfrm>
          <a:prstGeom prst="rect">
            <a:avLst/>
          </a:prstGeom>
          <a:noFill/>
        </p:spPr>
        <p:txBody>
          <a:bodyPr wrap="square" rtlCol="0">
            <a:spAutoFit/>
          </a:bodyPr>
          <a:lstStyle/>
          <a:p>
            <a:r>
              <a:rPr lang="en-US" sz="1400" dirty="0" smtClean="0">
                <a:solidFill>
                  <a:srgbClr val="404040"/>
                </a:solidFill>
                <a:latin typeface="Century Gothic"/>
                <a:cs typeface="Century Gothic"/>
              </a:rPr>
              <a:t>“You are beautiful.”</a:t>
            </a:r>
            <a:endParaRPr lang="en-US" sz="1400" dirty="0">
              <a:solidFill>
                <a:srgbClr val="404040"/>
              </a:solidFill>
              <a:latin typeface="Century Gothic"/>
              <a:cs typeface="Century Gothic"/>
            </a:endParaRPr>
          </a:p>
        </p:txBody>
      </p:sp>
    </p:spTree>
    <p:extLst>
      <p:ext uri="{BB962C8B-B14F-4D97-AF65-F5344CB8AC3E}">
        <p14:creationId xmlns:p14="http://schemas.microsoft.com/office/powerpoint/2010/main" val="2651047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81000" y="381000"/>
            <a:ext cx="8991600" cy="1219200"/>
          </a:xfrm>
        </p:spPr>
        <p:txBody>
          <a:bodyPr>
            <a:normAutofit/>
          </a:bodyPr>
          <a:lstStyle/>
          <a:p>
            <a:r>
              <a:rPr lang="en-US" dirty="0"/>
              <a:t>H</a:t>
            </a:r>
            <a:r>
              <a:rPr lang="en-US" dirty="0" smtClean="0"/>
              <a:t>ardships of  causality</a:t>
            </a:r>
            <a:r>
              <a:rPr lang="en-US" dirty="0" smtClean="0">
                <a:solidFill>
                  <a:srgbClr val="E11932"/>
                </a:solidFill>
              </a:rPr>
              <a:t>.</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39" t="10961" r="54432" b="23747"/>
          <a:stretch/>
        </p:blipFill>
        <p:spPr bwMode="auto">
          <a:xfrm>
            <a:off x="762000" y="2269524"/>
            <a:ext cx="2236574" cy="314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2"/>
          <p:cNvSpPr>
            <a:spLocks noGrp="1"/>
          </p:cNvSpPr>
          <p:nvPr>
            <p:ph idx="1"/>
          </p:nvPr>
        </p:nvSpPr>
        <p:spPr>
          <a:xfrm>
            <a:off x="4038600" y="1571625"/>
            <a:ext cx="4495800" cy="3581400"/>
          </a:xfrm>
        </p:spPr>
        <p:txBody>
          <a:bodyPr>
            <a:normAutofit/>
          </a:bodyPr>
          <a:lstStyle/>
          <a:p>
            <a:pPr marL="514350" indent="-514350">
              <a:buNone/>
            </a:pPr>
            <a:r>
              <a:rPr lang="en-US" sz="3200" dirty="0" smtClean="0"/>
              <a:t>Targeting</a:t>
            </a:r>
            <a:r>
              <a:rPr lang="en-US" sz="3200" dirty="0" smtClean="0">
                <a:solidFill>
                  <a:srgbClr val="404040"/>
                </a:solidFill>
              </a:rPr>
              <a:t> </a:t>
            </a:r>
            <a:r>
              <a:rPr lang="en-US" sz="3200" dirty="0" smtClean="0"/>
              <a:t>is</a:t>
            </a:r>
            <a:r>
              <a:rPr lang="en-US" sz="3200" dirty="0" smtClean="0">
                <a:solidFill>
                  <a:srgbClr val="404040"/>
                </a:solidFill>
              </a:rPr>
              <a:t> </a:t>
            </a:r>
            <a:r>
              <a:rPr lang="en-US" sz="3200" b="1" dirty="0" smtClean="0">
                <a:solidFill>
                  <a:srgbClr val="E11932"/>
                </a:solidFill>
              </a:rPr>
              <a:t>Confounding</a:t>
            </a:r>
          </a:p>
          <a:p>
            <a:pPr marL="514350" indent="-514350">
              <a:buNone/>
            </a:pPr>
            <a:endParaRPr lang="en-US" sz="3200" b="1" dirty="0" smtClean="0">
              <a:solidFill>
                <a:srgbClr val="E11932"/>
              </a:solidFill>
            </a:endParaRPr>
          </a:p>
          <a:p>
            <a:pPr marL="0" lvl="1" indent="0">
              <a:buNone/>
            </a:pPr>
            <a:r>
              <a:rPr lang="en-US" sz="2800" dirty="0" smtClean="0"/>
              <a:t>We only show ads to people we know are more likely to convert (ad or not)</a:t>
            </a:r>
          </a:p>
          <a:p>
            <a:pPr marL="0" lvl="1" indent="0">
              <a:buNone/>
            </a:pPr>
            <a:endParaRPr lang="en-US" sz="2400" dirty="0"/>
          </a:p>
          <a:p>
            <a:pPr marL="0" lvl="1" indent="0">
              <a:buNone/>
            </a:pPr>
            <a:endParaRPr lang="en-US" sz="2400" dirty="0" smtClean="0"/>
          </a:p>
          <a:p>
            <a:pPr marL="914400" lvl="1" indent="-514350"/>
            <a:endParaRPr lang="en-US" sz="2400" dirty="0" smtClean="0"/>
          </a:p>
        </p:txBody>
      </p:sp>
      <p:sp>
        <p:nvSpPr>
          <p:cNvPr id="27" name="TextBox 26"/>
          <p:cNvSpPr txBox="1"/>
          <p:nvPr/>
        </p:nvSpPr>
        <p:spPr>
          <a:xfrm rot="16200000">
            <a:off x="-248712" y="3605222"/>
            <a:ext cx="1716624" cy="369332"/>
          </a:xfrm>
          <a:prstGeom prst="rect">
            <a:avLst/>
          </a:prstGeom>
          <a:noFill/>
        </p:spPr>
        <p:txBody>
          <a:bodyPr wrap="none" rtlCol="0">
            <a:spAutoFit/>
          </a:bodyPr>
          <a:lstStyle/>
          <a:p>
            <a:r>
              <a:rPr lang="en-US" dirty="0" smtClean="0"/>
              <a:t>conversion rates</a:t>
            </a:r>
            <a:endParaRPr lang="en-US" dirty="0"/>
          </a:p>
        </p:txBody>
      </p:sp>
      <p:sp>
        <p:nvSpPr>
          <p:cNvPr id="4" name="Rectangle 3"/>
          <p:cNvSpPr/>
          <p:nvPr/>
        </p:nvSpPr>
        <p:spPr>
          <a:xfrm>
            <a:off x="2133600" y="5029200"/>
            <a:ext cx="304800" cy="304800"/>
          </a:xfrm>
          <a:prstGeom prst="rect">
            <a:avLst/>
          </a:prstGeom>
          <a:solidFill>
            <a:srgbClr val="C94429"/>
          </a:solidFill>
          <a:ln>
            <a:solidFill>
              <a:srgbClr val="C944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 name="TextBox 4"/>
          <p:cNvSpPr txBox="1"/>
          <p:nvPr/>
        </p:nvSpPr>
        <p:spPr>
          <a:xfrm>
            <a:off x="2133600" y="5410200"/>
            <a:ext cx="1144865" cy="261610"/>
          </a:xfrm>
          <a:prstGeom prst="rect">
            <a:avLst/>
          </a:prstGeom>
          <a:noFill/>
        </p:spPr>
        <p:txBody>
          <a:bodyPr wrap="none" rtlCol="0">
            <a:spAutoFit/>
          </a:bodyPr>
          <a:lstStyle/>
          <a:p>
            <a:r>
              <a:rPr lang="en-US" sz="1100" dirty="0" smtClean="0"/>
              <a:t>DID NOT SEE AD</a:t>
            </a:r>
            <a:endParaRPr lang="en-US" sz="1100" dirty="0"/>
          </a:p>
        </p:txBody>
      </p:sp>
      <p:sp>
        <p:nvSpPr>
          <p:cNvPr id="28" name="TextBox 27"/>
          <p:cNvSpPr txBox="1"/>
          <p:nvPr/>
        </p:nvSpPr>
        <p:spPr>
          <a:xfrm>
            <a:off x="1295400" y="5410200"/>
            <a:ext cx="688009" cy="261610"/>
          </a:xfrm>
          <a:prstGeom prst="rect">
            <a:avLst/>
          </a:prstGeom>
          <a:noFill/>
        </p:spPr>
        <p:txBody>
          <a:bodyPr wrap="none" rtlCol="0">
            <a:spAutoFit/>
          </a:bodyPr>
          <a:lstStyle/>
          <a:p>
            <a:r>
              <a:rPr lang="en-US" sz="1100" dirty="0" smtClean="0"/>
              <a:t> SAW AD</a:t>
            </a:r>
            <a:endParaRPr lang="en-US" sz="1100" dirty="0"/>
          </a:p>
        </p:txBody>
      </p:sp>
      <p:sp>
        <p:nvSpPr>
          <p:cNvPr id="6" name="TextBox 5"/>
          <p:cNvSpPr txBox="1"/>
          <p:nvPr/>
        </p:nvSpPr>
        <p:spPr>
          <a:xfrm>
            <a:off x="794266" y="1815673"/>
            <a:ext cx="2212465" cy="4508927"/>
          </a:xfrm>
          <a:prstGeom prst="rect">
            <a:avLst/>
          </a:prstGeom>
          <a:noFill/>
        </p:spPr>
        <p:txBody>
          <a:bodyPr wrap="none" rtlCol="0">
            <a:spAutoFit/>
          </a:bodyPr>
          <a:lstStyle/>
          <a:p>
            <a:r>
              <a:rPr lang="en-US" sz="28700" b="1" dirty="0" smtClean="0">
                <a:solidFill>
                  <a:srgbClr val="C00000"/>
                </a:solidFill>
              </a:rPr>
              <a:t>X</a:t>
            </a:r>
            <a:endParaRPr lang="en-US" sz="28700" b="1" dirty="0">
              <a:solidFill>
                <a:srgbClr val="C00000"/>
              </a:solidFill>
            </a:endParaRPr>
          </a:p>
        </p:txBody>
      </p:sp>
      <p:sp>
        <p:nvSpPr>
          <p:cNvPr id="11" name="Content Placeholder 2"/>
          <p:cNvSpPr txBox="1">
            <a:spLocks/>
          </p:cNvSpPr>
          <p:nvPr/>
        </p:nvSpPr>
        <p:spPr bwMode="auto">
          <a:xfrm>
            <a:off x="3657600" y="4038600"/>
            <a:ext cx="5486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0" indent="0">
              <a:buNone/>
            </a:pPr>
            <a:endParaRPr lang="en-US" sz="2800" b="1" spc="-150" dirty="0" smtClean="0">
              <a:solidFill>
                <a:schemeClr val="tx1">
                  <a:lumMod val="75000"/>
                  <a:lumOff val="25000"/>
                </a:schemeClr>
              </a:solidFill>
              <a:latin typeface="Corbel" pitchFamily="34" charset="0"/>
            </a:endParaRPr>
          </a:p>
          <a:p>
            <a:pPr marL="400050" lvl="1" indent="0">
              <a:buNone/>
            </a:pPr>
            <a:r>
              <a:rPr lang="en-US" sz="2800" spc="-150" dirty="0" smtClean="0">
                <a:solidFill>
                  <a:schemeClr val="tx1">
                    <a:lumMod val="75000"/>
                    <a:lumOff val="25000"/>
                  </a:schemeClr>
                </a:solidFill>
                <a:latin typeface="Corbel" pitchFamily="34" charset="0"/>
              </a:rPr>
              <a:t>Need to control for </a:t>
            </a:r>
            <a:r>
              <a:rPr lang="en-US" sz="2800" spc="-150" dirty="0" smtClean="0">
                <a:solidFill>
                  <a:srgbClr val="C00000"/>
                </a:solidFill>
                <a:latin typeface="Corbel" pitchFamily="34" charset="0"/>
              </a:rPr>
              <a:t>confounding</a:t>
            </a:r>
          </a:p>
          <a:p>
            <a:pPr marL="400050" lvl="1" indent="0">
              <a:buNone/>
            </a:pPr>
            <a:r>
              <a:rPr lang="en-US" sz="2800" spc="-150" dirty="0" smtClean="0">
                <a:solidFill>
                  <a:schemeClr val="tx1">
                    <a:lumMod val="75000"/>
                    <a:lumOff val="25000"/>
                  </a:schemeClr>
                </a:solidFill>
                <a:latin typeface="Corbel" pitchFamily="34" charset="0"/>
              </a:rPr>
              <a:t>Data has to be ‘rich’ and cover all combinations of confounding and treatment</a:t>
            </a:r>
          </a:p>
          <a:p>
            <a:pPr marL="68263" indent="0">
              <a:buNone/>
            </a:pPr>
            <a:endParaRPr lang="en-US" sz="2800" dirty="0">
              <a:latin typeface="Corbel" pitchFamily="34" charset="0"/>
            </a:endParaRPr>
          </a:p>
        </p:txBody>
      </p:sp>
    </p:spTree>
    <p:extLst>
      <p:ext uri="{BB962C8B-B14F-4D97-AF65-F5344CB8AC3E}">
        <p14:creationId xmlns:p14="http://schemas.microsoft.com/office/powerpoint/2010/main" val="19793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9985" y="1219200"/>
            <a:ext cx="8350189"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p:cNvSpPr>
            <a:spLocks noGrp="1"/>
          </p:cNvSpPr>
          <p:nvPr>
            <p:ph type="title"/>
          </p:nvPr>
        </p:nvSpPr>
        <p:spPr>
          <a:xfrm>
            <a:off x="381000" y="76200"/>
            <a:ext cx="8229600" cy="790574"/>
          </a:xfrm>
        </p:spPr>
        <p:txBody>
          <a:bodyPr/>
          <a:lstStyle/>
          <a:p>
            <a:r>
              <a:rPr lang="en-US" dirty="0" smtClean="0"/>
              <a:t>Observational Causal Methods: TMLE</a:t>
            </a:r>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85" y="1295400"/>
            <a:ext cx="496881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019800" y="1600200"/>
            <a:ext cx="3000375" cy="1895475"/>
            <a:chOff x="5943600" y="1752600"/>
            <a:chExt cx="3000375" cy="1895475"/>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37" t="41555" r="41375" b="39889"/>
            <a:stretch/>
          </p:blipFill>
          <p:spPr bwMode="auto">
            <a:xfrm>
              <a:off x="5943600" y="2057400"/>
              <a:ext cx="30003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43600" y="1752600"/>
              <a:ext cx="3000375" cy="369332"/>
            </a:xfrm>
            <a:prstGeom prst="rect">
              <a:avLst/>
            </a:prstGeom>
            <a:solidFill>
              <a:schemeClr val="tx1"/>
            </a:solidFill>
          </p:spPr>
          <p:txBody>
            <a:bodyPr wrap="square" rtlCol="0">
              <a:spAutoFit/>
            </a:bodyPr>
            <a:lstStyle/>
            <a:p>
              <a:r>
                <a:rPr lang="en-US" b="1" dirty="0" smtClean="0">
                  <a:solidFill>
                    <a:srgbClr val="C00000"/>
                  </a:solidFill>
                </a:rPr>
                <a:t>Negative Test: wrong ad</a:t>
              </a:r>
              <a:endParaRPr lang="en-US" b="1" dirty="0">
                <a:solidFill>
                  <a:srgbClr val="C00000"/>
                </a:solidFill>
              </a:endParaRPr>
            </a:p>
          </p:txBody>
        </p:sp>
      </p:grpSp>
      <p:grpSp>
        <p:nvGrpSpPr>
          <p:cNvPr id="7" name="Group 6"/>
          <p:cNvGrpSpPr/>
          <p:nvPr/>
        </p:nvGrpSpPr>
        <p:grpSpPr>
          <a:xfrm>
            <a:off x="2143925" y="5160450"/>
            <a:ext cx="6847675" cy="1545150"/>
            <a:chOff x="2220125" y="5117068"/>
            <a:chExt cx="6847675" cy="1545150"/>
          </a:xfrm>
        </p:grpSpPr>
        <p:pic>
          <p:nvPicPr>
            <p:cNvPr id="17" name="Picture 16"/>
            <p:cNvPicPr>
              <a:picLocks noChangeAspect="1"/>
            </p:cNvPicPr>
            <p:nvPr/>
          </p:nvPicPr>
          <p:blipFill>
            <a:blip r:embed="rId5" cstate="print"/>
            <a:srcRect b="34020"/>
            <a:stretch>
              <a:fillRect/>
            </a:stretch>
          </p:blipFill>
          <p:spPr>
            <a:xfrm>
              <a:off x="2220125" y="5486400"/>
              <a:ext cx="6847675" cy="1175818"/>
            </a:xfrm>
            <a:prstGeom prst="rect">
              <a:avLst/>
            </a:prstGeom>
            <a:solidFill>
              <a:schemeClr val="tx1"/>
            </a:solidFill>
          </p:spPr>
        </p:pic>
        <p:sp>
          <p:nvSpPr>
            <p:cNvPr id="20" name="TextBox 19"/>
            <p:cNvSpPr txBox="1"/>
            <p:nvPr/>
          </p:nvSpPr>
          <p:spPr>
            <a:xfrm>
              <a:off x="5562600" y="5117068"/>
              <a:ext cx="3505200" cy="369332"/>
            </a:xfrm>
            <a:prstGeom prst="rect">
              <a:avLst/>
            </a:prstGeom>
            <a:solidFill>
              <a:schemeClr val="tx1"/>
            </a:solidFill>
          </p:spPr>
          <p:txBody>
            <a:bodyPr wrap="square" rtlCol="0">
              <a:spAutoFit/>
            </a:bodyPr>
            <a:lstStyle/>
            <a:p>
              <a:r>
                <a:rPr lang="en-US" b="1" dirty="0" smtClean="0">
                  <a:solidFill>
                    <a:srgbClr val="C00000"/>
                  </a:solidFill>
                </a:rPr>
                <a:t>Positive Test: A/B comparison</a:t>
              </a:r>
              <a:endParaRPr lang="en-US" b="1" dirty="0">
                <a:solidFill>
                  <a:srgbClr val="C00000"/>
                </a:solidFill>
              </a:endParaRPr>
            </a:p>
          </p:txBody>
        </p:sp>
      </p:grpSp>
    </p:spTree>
    <p:extLst>
      <p:ext uri="{BB962C8B-B14F-4D97-AF65-F5344CB8AC3E}">
        <p14:creationId xmlns:p14="http://schemas.microsoft.com/office/powerpoint/2010/main" val="40904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066800"/>
            <a:ext cx="3505200" cy="3200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28600"/>
            <a:ext cx="7772400" cy="914400"/>
          </a:xfrm>
        </p:spPr>
        <p:txBody>
          <a:bodyPr/>
          <a:lstStyle/>
          <a:p>
            <a:r>
              <a:rPr lang="en-US" dirty="0" smtClean="0"/>
              <a:t>Some </a:t>
            </a:r>
            <a:r>
              <a:rPr lang="en-US" dirty="0" err="1" smtClean="0"/>
              <a:t>creatives</a:t>
            </a:r>
            <a:r>
              <a:rPr lang="en-US" dirty="0" smtClean="0"/>
              <a:t> do not work …</a:t>
            </a:r>
            <a:endParaRPr lang="en-US" dirty="0"/>
          </a:p>
        </p:txBody>
      </p:sp>
      <p:sp>
        <p:nvSpPr>
          <p:cNvPr id="4" name="Slide Number Placeholder 3"/>
          <p:cNvSpPr>
            <a:spLocks noGrp="1"/>
          </p:cNvSpPr>
          <p:nvPr>
            <p:ph type="sldNum" sz="quarter" idx="12"/>
          </p:nvPr>
        </p:nvSpPr>
        <p:spPr/>
        <p:txBody>
          <a:bodyPr/>
          <a:lstStyle/>
          <a:p>
            <a:fld id="{3E6481FB-C2D1-4568-85EE-8376DE17CFBC}" type="slidenum">
              <a:rPr lang="en-US" smtClean="0"/>
              <a:pPr/>
              <a:t>38</a:t>
            </a:fld>
            <a:endParaRPr lang="en-US" dirty="0"/>
          </a:p>
        </p:txBody>
      </p:sp>
      <p:pic>
        <p:nvPicPr>
          <p:cNvPr id="16386" name="Picture 2" descr="C:\Users\claudia\Desktop\new_c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608513"/>
            <a:ext cx="8602663" cy="2249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shot 2011-08-09 at 12.33.24 PM.png"/>
          <p:cNvPicPr>
            <a:picLocks noChangeAspect="1"/>
          </p:cNvPicPr>
          <p:nvPr/>
        </p:nvPicPr>
        <p:blipFill>
          <a:blip r:embed="rId3"/>
          <a:stretch>
            <a:fillRect/>
          </a:stretch>
        </p:blipFill>
        <p:spPr>
          <a:xfrm>
            <a:off x="4968974" y="1143000"/>
            <a:ext cx="3413026" cy="2858167"/>
          </a:xfrm>
          <a:prstGeom prst="rect">
            <a:avLst/>
          </a:prstGeom>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0" y="791701"/>
            <a:ext cx="2816225"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86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5851100" cy="914400"/>
          </a:xfrm>
        </p:spPr>
        <p:txBody>
          <a:bodyPr/>
          <a:lstStyle/>
          <a:p>
            <a:r>
              <a:rPr lang="en-US" dirty="0" smtClean="0"/>
              <a:t>Data Quality </a:t>
            </a:r>
            <a:r>
              <a:rPr lang="en-US" smtClean="0"/>
              <a:t>in Exchanges</a:t>
            </a:r>
            <a:endParaRPr lang="en-US" dirty="0"/>
          </a:p>
        </p:txBody>
      </p:sp>
      <p:grpSp>
        <p:nvGrpSpPr>
          <p:cNvPr id="4" name="Group 17"/>
          <p:cNvGrpSpPr/>
          <p:nvPr/>
        </p:nvGrpSpPr>
        <p:grpSpPr>
          <a:xfrm>
            <a:off x="6003500" y="2971800"/>
            <a:ext cx="1371600" cy="1304926"/>
            <a:chOff x="990603" y="2209800"/>
            <a:chExt cx="2143125" cy="2143126"/>
          </a:xfrm>
        </p:grpSpPr>
        <p:pic>
          <p:nvPicPr>
            <p:cNvPr id="5" name="Picture 4" descr="http://t3.gstatic.com/images?q=tbn:ANd9GcSOltJvwuzfQgE4Ecx_SZpN8melfbivxts66dx2W5EOQ9RD-uo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990603" y="2209800"/>
              <a:ext cx="2143125" cy="2143126"/>
            </a:xfrm>
            <a:prstGeom prst="rect">
              <a:avLst/>
            </a:prstGeom>
            <a:noFill/>
          </p:spPr>
        </p:pic>
        <p:sp>
          <p:nvSpPr>
            <p:cNvPr id="6" name="Oval 5"/>
            <p:cNvSpPr/>
            <p:nvPr/>
          </p:nvSpPr>
          <p:spPr>
            <a:xfrm>
              <a:off x="1219200" y="2438400"/>
              <a:ext cx="1676400" cy="1676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Fraud</a:t>
              </a:r>
              <a:endParaRPr lang="en-US" b="1" dirty="0">
                <a:solidFill>
                  <a:srgbClr val="C00000"/>
                </a:solidFill>
              </a:endParaRPr>
            </a:p>
          </p:txBody>
        </p:sp>
      </p:grpSp>
      <p:pic>
        <p:nvPicPr>
          <p:cNvPr id="9" name="Picture 2"/>
          <p:cNvPicPr>
            <a:picLocks noChangeAspect="1" noChangeArrowheads="1"/>
          </p:cNvPicPr>
          <p:nvPr/>
        </p:nvPicPr>
        <p:blipFill>
          <a:blip r:embed="rId3" cstate="print">
            <a:clrChange>
              <a:clrFrom>
                <a:srgbClr val="000000"/>
              </a:clrFrom>
              <a:clrTo>
                <a:srgbClr val="000000">
                  <a:alpha val="0"/>
                </a:srgbClr>
              </a:clrTo>
            </a:clrChange>
          </a:blip>
          <a:srcRect l="25333" t="13867" r="5333" b="2133"/>
          <a:stretch>
            <a:fillRect/>
          </a:stretch>
        </p:blipFill>
        <p:spPr bwMode="auto">
          <a:xfrm>
            <a:off x="-914400" y="914846"/>
            <a:ext cx="8289500" cy="5943154"/>
          </a:xfrm>
          <a:prstGeom prst="rect">
            <a:avLst/>
          </a:prstGeom>
          <a:noFill/>
          <a:ln w="9525">
            <a:noFill/>
            <a:miter lim="800000"/>
            <a:headEnd/>
            <a:tailEnd/>
          </a:ln>
        </p:spPr>
      </p:pic>
      <p:pic>
        <p:nvPicPr>
          <p:cNvPr id="143364" name="Picture 4" descr="http://t2.gstatic.com/images?q=tbn:ANd9GcQxK6eZUCNOrANmKu78ttCSk6DzZzdtJ_yRFRTnnDDS9Ff3aDGaEA"/>
          <p:cNvPicPr>
            <a:picLocks noChangeAspect="1" noChangeArrowheads="1"/>
          </p:cNvPicPr>
          <p:nvPr/>
        </p:nvPicPr>
        <p:blipFill>
          <a:blip r:embed="rId4" cstate="print"/>
          <a:srcRect/>
          <a:stretch>
            <a:fillRect/>
          </a:stretch>
        </p:blipFill>
        <p:spPr bwMode="auto">
          <a:xfrm>
            <a:off x="6063401" y="0"/>
            <a:ext cx="3080599" cy="2133600"/>
          </a:xfrm>
          <a:prstGeom prst="rect">
            <a:avLst/>
          </a:prstGeom>
          <a:noFill/>
        </p:spPr>
      </p:pic>
      <p:sp>
        <p:nvSpPr>
          <p:cNvPr id="12" name="Content Placeholder 2"/>
          <p:cNvSpPr txBox="1">
            <a:spLocks/>
          </p:cNvSpPr>
          <p:nvPr/>
        </p:nvSpPr>
        <p:spPr bwMode="auto">
          <a:xfrm>
            <a:off x="7772400" y="6400800"/>
            <a:ext cx="1981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163" indent="-342900">
              <a:spcBef>
                <a:spcPts val="700"/>
              </a:spcBef>
              <a:buClr>
                <a:srgbClr val="D6ECFF"/>
              </a:buClr>
              <a:buSzPct val="95000"/>
              <a:buFont typeface="Wingdings" pitchFamily="2" charset="2"/>
              <a:buNone/>
              <a:defRPr/>
            </a:pPr>
            <a:r>
              <a:rPr lang="en-US" dirty="0" smtClean="0">
                <a:solidFill>
                  <a:prstClr val="white"/>
                </a:solidFill>
                <a:latin typeface="Corbel"/>
                <a:cs typeface="+mn-cs"/>
              </a:rPr>
              <a:t>KDD 2013</a:t>
            </a:r>
            <a:endParaRPr lang="en-US" dirty="0">
              <a:solidFill>
                <a:prstClr val="white"/>
              </a:solidFill>
              <a:latin typeface="Corbel"/>
              <a:cs typeface="+mn-cs"/>
            </a:endParaRPr>
          </a:p>
        </p:txBody>
      </p:sp>
    </p:spTree>
    <p:extLst>
      <p:ext uri="{BB962C8B-B14F-4D97-AF65-F5344CB8AC3E}">
        <p14:creationId xmlns:p14="http://schemas.microsoft.com/office/powerpoint/2010/main" val="1432442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28600" y="584200"/>
            <a:ext cx="8229600" cy="635000"/>
          </a:xfrm>
        </p:spPr>
        <p:txBody>
          <a:bodyPr/>
          <a:lstStyle/>
          <a:p>
            <a:r>
              <a:rPr lang="en-US" sz="3600" dirty="0" smtClean="0"/>
              <a:t>Estimating conditional probabilities</a:t>
            </a:r>
            <a:endParaRPr lang="en-US" sz="3600" dirty="0"/>
          </a:p>
        </p:txBody>
      </p:sp>
      <p:sp>
        <p:nvSpPr>
          <p:cNvPr id="142339" name="Line 3"/>
          <p:cNvSpPr>
            <a:spLocks noChangeShapeType="1"/>
          </p:cNvSpPr>
          <p:nvPr/>
        </p:nvSpPr>
        <p:spPr bwMode="auto">
          <a:xfrm>
            <a:off x="838200" y="19050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0" name="Line 4"/>
          <p:cNvSpPr>
            <a:spLocks noChangeShapeType="1"/>
          </p:cNvSpPr>
          <p:nvPr/>
        </p:nvSpPr>
        <p:spPr bwMode="auto">
          <a:xfrm>
            <a:off x="838200" y="5334000"/>
            <a:ext cx="487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1" name="Text Box 5"/>
          <p:cNvSpPr txBox="1">
            <a:spLocks noChangeArrowheads="1"/>
          </p:cNvSpPr>
          <p:nvPr/>
        </p:nvSpPr>
        <p:spPr bwMode="auto">
          <a:xfrm>
            <a:off x="4802188" y="5486400"/>
            <a:ext cx="9449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eaLnBrk="1" hangingPunct="1"/>
            <a:r>
              <a:rPr lang="en-US" dirty="0" smtClean="0">
                <a:latin typeface="Tahoma" pitchFamily="34" charset="0"/>
                <a:cs typeface="Arial" pitchFamily="34" charset="0"/>
              </a:rPr>
              <a:t>Income</a:t>
            </a:r>
            <a:endParaRPr lang="en-US" i="0" dirty="0">
              <a:latin typeface="Tahoma" pitchFamily="34" charset="0"/>
              <a:cs typeface="Arial" pitchFamily="34" charset="0"/>
            </a:endParaRPr>
          </a:p>
        </p:txBody>
      </p:sp>
      <p:sp>
        <p:nvSpPr>
          <p:cNvPr id="142342" name="Text Box 6"/>
          <p:cNvSpPr txBox="1">
            <a:spLocks noChangeArrowheads="1"/>
          </p:cNvSpPr>
          <p:nvPr/>
        </p:nvSpPr>
        <p:spPr bwMode="auto">
          <a:xfrm>
            <a:off x="152400" y="2438400"/>
            <a:ext cx="5683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eaLnBrk="1" hangingPunct="1"/>
            <a:r>
              <a:rPr lang="en-US" i="0">
                <a:latin typeface="Tahoma" pitchFamily="34" charset="0"/>
                <a:cs typeface="Arial" pitchFamily="34" charset="0"/>
              </a:rPr>
              <a:t>Age</a:t>
            </a:r>
          </a:p>
        </p:txBody>
      </p:sp>
      <p:sp>
        <p:nvSpPr>
          <p:cNvPr id="142343" name="Line 7"/>
          <p:cNvSpPr>
            <a:spLocks noChangeShapeType="1"/>
          </p:cNvSpPr>
          <p:nvPr/>
        </p:nvSpPr>
        <p:spPr bwMode="auto">
          <a:xfrm>
            <a:off x="5105400" y="21336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4" name="Line 8"/>
          <p:cNvSpPr>
            <a:spLocks noChangeShapeType="1"/>
          </p:cNvSpPr>
          <p:nvPr/>
        </p:nvSpPr>
        <p:spPr bwMode="auto">
          <a:xfrm>
            <a:off x="5257800" y="19812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Line 9"/>
          <p:cNvSpPr>
            <a:spLocks noChangeShapeType="1"/>
          </p:cNvSpPr>
          <p:nvPr/>
        </p:nvSpPr>
        <p:spPr bwMode="auto">
          <a:xfrm>
            <a:off x="4953000" y="36576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6" name="Line 10"/>
          <p:cNvSpPr>
            <a:spLocks noChangeShapeType="1"/>
          </p:cNvSpPr>
          <p:nvPr/>
        </p:nvSpPr>
        <p:spPr bwMode="auto">
          <a:xfrm>
            <a:off x="5105400" y="35052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7" name="Line 11"/>
          <p:cNvSpPr>
            <a:spLocks noChangeShapeType="1"/>
          </p:cNvSpPr>
          <p:nvPr/>
        </p:nvSpPr>
        <p:spPr bwMode="auto">
          <a:xfrm>
            <a:off x="3657600" y="31242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Line 12"/>
          <p:cNvSpPr>
            <a:spLocks noChangeShapeType="1"/>
          </p:cNvSpPr>
          <p:nvPr/>
        </p:nvSpPr>
        <p:spPr bwMode="auto">
          <a:xfrm>
            <a:off x="3810000" y="29718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9" name="Line 13"/>
          <p:cNvSpPr>
            <a:spLocks noChangeShapeType="1"/>
          </p:cNvSpPr>
          <p:nvPr/>
        </p:nvSpPr>
        <p:spPr bwMode="auto">
          <a:xfrm>
            <a:off x="4495800" y="22860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0" name="Line 14"/>
          <p:cNvSpPr>
            <a:spLocks noChangeShapeType="1"/>
          </p:cNvSpPr>
          <p:nvPr/>
        </p:nvSpPr>
        <p:spPr bwMode="auto">
          <a:xfrm>
            <a:off x="4648200" y="21336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1" name="Line 15"/>
          <p:cNvSpPr>
            <a:spLocks noChangeShapeType="1"/>
          </p:cNvSpPr>
          <p:nvPr/>
        </p:nvSpPr>
        <p:spPr bwMode="auto">
          <a:xfrm>
            <a:off x="5257800" y="25146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2" name="Line 16"/>
          <p:cNvSpPr>
            <a:spLocks noChangeShapeType="1"/>
          </p:cNvSpPr>
          <p:nvPr/>
        </p:nvSpPr>
        <p:spPr bwMode="auto">
          <a:xfrm>
            <a:off x="5410200" y="23622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3" name="Line 17"/>
          <p:cNvSpPr>
            <a:spLocks noChangeShapeType="1"/>
          </p:cNvSpPr>
          <p:nvPr/>
        </p:nvSpPr>
        <p:spPr bwMode="auto">
          <a:xfrm>
            <a:off x="5257800" y="31242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Line 18"/>
          <p:cNvSpPr>
            <a:spLocks noChangeShapeType="1"/>
          </p:cNvSpPr>
          <p:nvPr/>
        </p:nvSpPr>
        <p:spPr bwMode="auto">
          <a:xfrm>
            <a:off x="5410200" y="29718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5" name="Line 19"/>
          <p:cNvSpPr>
            <a:spLocks noChangeShapeType="1"/>
          </p:cNvSpPr>
          <p:nvPr/>
        </p:nvSpPr>
        <p:spPr bwMode="auto">
          <a:xfrm>
            <a:off x="3581400" y="22860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6" name="Line 20"/>
          <p:cNvSpPr>
            <a:spLocks noChangeShapeType="1"/>
          </p:cNvSpPr>
          <p:nvPr/>
        </p:nvSpPr>
        <p:spPr bwMode="auto">
          <a:xfrm>
            <a:off x="3733800" y="21336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Line 21"/>
          <p:cNvSpPr>
            <a:spLocks noChangeShapeType="1"/>
          </p:cNvSpPr>
          <p:nvPr/>
        </p:nvSpPr>
        <p:spPr bwMode="auto">
          <a:xfrm>
            <a:off x="4419600" y="30480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8" name="Line 22"/>
          <p:cNvSpPr>
            <a:spLocks noChangeShapeType="1"/>
          </p:cNvSpPr>
          <p:nvPr/>
        </p:nvSpPr>
        <p:spPr bwMode="auto">
          <a:xfrm>
            <a:off x="4572000" y="28956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9" name="Line 23"/>
          <p:cNvSpPr>
            <a:spLocks noChangeShapeType="1"/>
          </p:cNvSpPr>
          <p:nvPr/>
        </p:nvSpPr>
        <p:spPr bwMode="auto">
          <a:xfrm>
            <a:off x="4114800" y="1905000"/>
            <a:ext cx="304800"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Line 24"/>
          <p:cNvSpPr>
            <a:spLocks noChangeShapeType="1"/>
          </p:cNvSpPr>
          <p:nvPr/>
        </p:nvSpPr>
        <p:spPr bwMode="auto">
          <a:xfrm>
            <a:off x="4267200" y="1752600"/>
            <a:ext cx="0" cy="30480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1" name="Oval 25"/>
          <p:cNvSpPr>
            <a:spLocks noChangeArrowheads="1"/>
          </p:cNvSpPr>
          <p:nvPr/>
        </p:nvSpPr>
        <p:spPr bwMode="auto">
          <a:xfrm>
            <a:off x="2438400" y="41148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2362" name="Group 26"/>
          <p:cNvGrpSpPr>
            <a:grpSpLocks/>
          </p:cNvGrpSpPr>
          <p:nvPr/>
        </p:nvGrpSpPr>
        <p:grpSpPr bwMode="auto">
          <a:xfrm>
            <a:off x="2895600" y="3800475"/>
            <a:ext cx="304800" cy="304800"/>
            <a:chOff x="2880" y="2160"/>
            <a:chExt cx="192" cy="192"/>
          </a:xfrm>
        </p:grpSpPr>
        <p:sp>
          <p:nvSpPr>
            <p:cNvPr id="142363" name="Line 27"/>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4" name="Line 28"/>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65" name="Group 29"/>
          <p:cNvGrpSpPr>
            <a:grpSpLocks/>
          </p:cNvGrpSpPr>
          <p:nvPr/>
        </p:nvGrpSpPr>
        <p:grpSpPr bwMode="auto">
          <a:xfrm>
            <a:off x="3657600" y="3581400"/>
            <a:ext cx="304800" cy="304800"/>
            <a:chOff x="2880" y="2160"/>
            <a:chExt cx="192" cy="192"/>
          </a:xfrm>
        </p:grpSpPr>
        <p:sp>
          <p:nvSpPr>
            <p:cNvPr id="142366" name="Line 30"/>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7" name="Line 31"/>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68" name="Group 32"/>
          <p:cNvGrpSpPr>
            <a:grpSpLocks/>
          </p:cNvGrpSpPr>
          <p:nvPr/>
        </p:nvGrpSpPr>
        <p:grpSpPr bwMode="auto">
          <a:xfrm>
            <a:off x="2362200" y="2819400"/>
            <a:ext cx="304800" cy="304800"/>
            <a:chOff x="2880" y="2160"/>
            <a:chExt cx="192" cy="192"/>
          </a:xfrm>
        </p:grpSpPr>
        <p:sp>
          <p:nvSpPr>
            <p:cNvPr id="142369" name="Line 33"/>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70" name="Line 34"/>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71" name="Oval 35"/>
          <p:cNvSpPr>
            <a:spLocks noChangeArrowheads="1"/>
          </p:cNvSpPr>
          <p:nvPr/>
        </p:nvSpPr>
        <p:spPr bwMode="auto">
          <a:xfrm>
            <a:off x="2743200" y="31242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2" name="Oval 36"/>
          <p:cNvSpPr>
            <a:spLocks noChangeArrowheads="1"/>
          </p:cNvSpPr>
          <p:nvPr/>
        </p:nvSpPr>
        <p:spPr bwMode="auto">
          <a:xfrm>
            <a:off x="2743200" y="45720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3" name="Oval 37"/>
          <p:cNvSpPr>
            <a:spLocks noChangeArrowheads="1"/>
          </p:cNvSpPr>
          <p:nvPr/>
        </p:nvSpPr>
        <p:spPr bwMode="auto">
          <a:xfrm>
            <a:off x="2667000" y="35814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4" name="Oval 38"/>
          <p:cNvSpPr>
            <a:spLocks noChangeArrowheads="1"/>
          </p:cNvSpPr>
          <p:nvPr/>
        </p:nvSpPr>
        <p:spPr bwMode="auto">
          <a:xfrm>
            <a:off x="3124200" y="254635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5" name="Oval 39"/>
          <p:cNvSpPr>
            <a:spLocks noChangeArrowheads="1"/>
          </p:cNvSpPr>
          <p:nvPr/>
        </p:nvSpPr>
        <p:spPr bwMode="auto">
          <a:xfrm>
            <a:off x="1828800" y="42672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6" name="Oval 40"/>
          <p:cNvSpPr>
            <a:spLocks noChangeArrowheads="1"/>
          </p:cNvSpPr>
          <p:nvPr/>
        </p:nvSpPr>
        <p:spPr bwMode="auto">
          <a:xfrm>
            <a:off x="1981200" y="48768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7" name="Oval 41"/>
          <p:cNvSpPr>
            <a:spLocks noChangeArrowheads="1"/>
          </p:cNvSpPr>
          <p:nvPr/>
        </p:nvSpPr>
        <p:spPr bwMode="auto">
          <a:xfrm>
            <a:off x="1600200" y="47244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8" name="Oval 42"/>
          <p:cNvSpPr>
            <a:spLocks noChangeArrowheads="1"/>
          </p:cNvSpPr>
          <p:nvPr/>
        </p:nvSpPr>
        <p:spPr bwMode="auto">
          <a:xfrm>
            <a:off x="1981200" y="35814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79" name="Oval 43"/>
          <p:cNvSpPr>
            <a:spLocks noChangeArrowheads="1"/>
          </p:cNvSpPr>
          <p:nvPr/>
        </p:nvSpPr>
        <p:spPr bwMode="auto">
          <a:xfrm>
            <a:off x="1371600" y="41148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2380" name="Group 44"/>
          <p:cNvGrpSpPr>
            <a:grpSpLocks/>
          </p:cNvGrpSpPr>
          <p:nvPr/>
        </p:nvGrpSpPr>
        <p:grpSpPr bwMode="auto">
          <a:xfrm>
            <a:off x="4038600" y="3657600"/>
            <a:ext cx="304800" cy="304800"/>
            <a:chOff x="2880" y="2160"/>
            <a:chExt cx="192" cy="192"/>
          </a:xfrm>
        </p:grpSpPr>
        <p:sp>
          <p:nvSpPr>
            <p:cNvPr id="142381" name="Line 45"/>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82" name="Line 46"/>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p:cNvGrpSpPr/>
          <p:nvPr/>
        </p:nvGrpSpPr>
        <p:grpSpPr>
          <a:xfrm>
            <a:off x="228600" y="5957888"/>
            <a:ext cx="2235995" cy="671512"/>
            <a:chOff x="1600200" y="5957888"/>
            <a:chExt cx="2235995" cy="671512"/>
          </a:xfrm>
        </p:grpSpPr>
        <p:grpSp>
          <p:nvGrpSpPr>
            <p:cNvPr id="142383" name="Group 47"/>
            <p:cNvGrpSpPr>
              <a:grpSpLocks/>
            </p:cNvGrpSpPr>
            <p:nvPr/>
          </p:nvGrpSpPr>
          <p:grpSpPr bwMode="auto">
            <a:xfrm>
              <a:off x="1600200" y="6324600"/>
              <a:ext cx="304800" cy="304800"/>
              <a:chOff x="2880" y="2160"/>
              <a:chExt cx="192" cy="192"/>
            </a:xfrm>
          </p:grpSpPr>
          <p:sp>
            <p:nvSpPr>
              <p:cNvPr id="142384" name="Line 48"/>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85" name="Line 49"/>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86" name="Oval 50"/>
            <p:cNvSpPr>
              <a:spLocks noChangeArrowheads="1"/>
            </p:cNvSpPr>
            <p:nvPr/>
          </p:nvSpPr>
          <p:spPr bwMode="auto">
            <a:xfrm>
              <a:off x="1676400" y="60198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87" name="Text Box 51"/>
            <p:cNvSpPr txBox="1">
              <a:spLocks noChangeArrowheads="1"/>
            </p:cNvSpPr>
            <p:nvPr/>
          </p:nvSpPr>
          <p:spPr bwMode="auto">
            <a:xfrm>
              <a:off x="1981200" y="5957888"/>
              <a:ext cx="18549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b="1" dirty="0" smtClean="0">
                  <a:solidFill>
                    <a:srgbClr val="00FF00"/>
                  </a:solidFill>
                  <a:latin typeface="Tahoma" pitchFamily="34" charset="0"/>
                  <a:cs typeface="Arial" pitchFamily="34" charset="0"/>
                </a:rPr>
                <a:t>Not interested</a:t>
              </a:r>
              <a:endParaRPr lang="en-US" b="1" i="0" dirty="0">
                <a:solidFill>
                  <a:srgbClr val="00FF00"/>
                </a:solidFill>
                <a:latin typeface="Tahoma" pitchFamily="34" charset="0"/>
                <a:cs typeface="Arial" pitchFamily="34" charset="0"/>
              </a:endParaRPr>
            </a:p>
          </p:txBody>
        </p:sp>
        <p:sp>
          <p:nvSpPr>
            <p:cNvPr id="142388" name="Text Box 52"/>
            <p:cNvSpPr txBox="1">
              <a:spLocks noChangeArrowheads="1"/>
            </p:cNvSpPr>
            <p:nvPr/>
          </p:nvSpPr>
          <p:spPr bwMode="auto">
            <a:xfrm>
              <a:off x="1982788" y="6248400"/>
              <a:ext cx="6238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b="1" dirty="0" smtClean="0">
                  <a:solidFill>
                    <a:srgbClr val="FF99FF"/>
                  </a:solidFill>
                  <a:latin typeface="Tahoma" pitchFamily="34" charset="0"/>
                  <a:cs typeface="Arial" pitchFamily="34" charset="0"/>
                </a:rPr>
                <a:t>Buy</a:t>
              </a:r>
              <a:endParaRPr lang="en-US" b="1" i="0" dirty="0">
                <a:solidFill>
                  <a:srgbClr val="FF99FF"/>
                </a:solidFill>
                <a:latin typeface="Tahoma" pitchFamily="34" charset="0"/>
                <a:cs typeface="Arial" pitchFamily="34" charset="0"/>
              </a:endParaRPr>
            </a:p>
          </p:txBody>
        </p:sp>
      </p:grpSp>
      <p:sp>
        <p:nvSpPr>
          <p:cNvPr id="142389" name="Text Box 53"/>
          <p:cNvSpPr txBox="1">
            <a:spLocks noChangeArrowheads="1"/>
          </p:cNvSpPr>
          <p:nvPr/>
        </p:nvSpPr>
        <p:spPr bwMode="auto">
          <a:xfrm>
            <a:off x="2973388" y="5348288"/>
            <a:ext cx="5683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eaLnBrk="1" hangingPunct="1"/>
            <a:r>
              <a:rPr lang="en-US" i="0">
                <a:latin typeface="Tahoma" pitchFamily="34" charset="0"/>
                <a:cs typeface="Arial" pitchFamily="34" charset="0"/>
              </a:rPr>
              <a:t>50K</a:t>
            </a:r>
          </a:p>
        </p:txBody>
      </p:sp>
      <p:sp>
        <p:nvSpPr>
          <p:cNvPr id="142390" name="Text Box 54"/>
          <p:cNvSpPr txBox="1">
            <a:spLocks noChangeArrowheads="1"/>
          </p:cNvSpPr>
          <p:nvPr/>
        </p:nvSpPr>
        <p:spPr bwMode="auto">
          <a:xfrm>
            <a:off x="288925" y="3276600"/>
            <a:ext cx="4333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eaLnBrk="1" hangingPunct="1"/>
            <a:r>
              <a:rPr lang="en-US" i="0">
                <a:latin typeface="Tahoma" pitchFamily="34" charset="0"/>
                <a:cs typeface="Arial" pitchFamily="34" charset="0"/>
              </a:rPr>
              <a:t>45</a:t>
            </a:r>
          </a:p>
        </p:txBody>
      </p:sp>
      <p:sp>
        <p:nvSpPr>
          <p:cNvPr id="142391" name="Line 55"/>
          <p:cNvSpPr>
            <a:spLocks noChangeShapeType="1"/>
          </p:cNvSpPr>
          <p:nvPr/>
        </p:nvSpPr>
        <p:spPr bwMode="auto">
          <a:xfrm>
            <a:off x="3200400" y="5257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92" name="Line 56"/>
          <p:cNvSpPr>
            <a:spLocks noChangeShapeType="1"/>
          </p:cNvSpPr>
          <p:nvPr/>
        </p:nvSpPr>
        <p:spPr bwMode="auto">
          <a:xfrm>
            <a:off x="762000" y="3429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93" name="Oval 57"/>
          <p:cNvSpPr>
            <a:spLocks noChangeArrowheads="1"/>
          </p:cNvSpPr>
          <p:nvPr/>
        </p:nvSpPr>
        <p:spPr bwMode="auto">
          <a:xfrm>
            <a:off x="3276600" y="35814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94" name="Oval 58"/>
          <p:cNvSpPr>
            <a:spLocks noChangeArrowheads="1"/>
          </p:cNvSpPr>
          <p:nvPr/>
        </p:nvSpPr>
        <p:spPr bwMode="auto">
          <a:xfrm>
            <a:off x="4103688" y="394335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95" name="Oval 59"/>
          <p:cNvSpPr>
            <a:spLocks noChangeArrowheads="1"/>
          </p:cNvSpPr>
          <p:nvPr/>
        </p:nvSpPr>
        <p:spPr bwMode="auto">
          <a:xfrm>
            <a:off x="1676400" y="28956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96" name="Oval 60"/>
          <p:cNvSpPr>
            <a:spLocks noChangeArrowheads="1"/>
          </p:cNvSpPr>
          <p:nvPr/>
        </p:nvSpPr>
        <p:spPr bwMode="auto">
          <a:xfrm>
            <a:off x="2590800" y="25908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97" name="Oval 61"/>
          <p:cNvSpPr>
            <a:spLocks noChangeArrowheads="1"/>
          </p:cNvSpPr>
          <p:nvPr/>
        </p:nvSpPr>
        <p:spPr bwMode="auto">
          <a:xfrm>
            <a:off x="3541713" y="4200525"/>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98" name="Oval 62"/>
          <p:cNvSpPr>
            <a:spLocks noChangeArrowheads="1"/>
          </p:cNvSpPr>
          <p:nvPr/>
        </p:nvSpPr>
        <p:spPr bwMode="auto">
          <a:xfrm>
            <a:off x="3429000" y="4572000"/>
            <a:ext cx="152400" cy="152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2399" name="Group 63"/>
          <p:cNvGrpSpPr>
            <a:grpSpLocks/>
          </p:cNvGrpSpPr>
          <p:nvPr/>
        </p:nvGrpSpPr>
        <p:grpSpPr bwMode="auto">
          <a:xfrm>
            <a:off x="4876800" y="4572000"/>
            <a:ext cx="304800" cy="304800"/>
            <a:chOff x="2880" y="2160"/>
            <a:chExt cx="192" cy="192"/>
          </a:xfrm>
        </p:grpSpPr>
        <p:sp>
          <p:nvSpPr>
            <p:cNvPr id="142400" name="Line 64"/>
            <p:cNvSpPr>
              <a:spLocks noChangeShapeType="1"/>
            </p:cNvSpPr>
            <p:nvPr/>
          </p:nvSpPr>
          <p:spPr bwMode="auto">
            <a:xfrm>
              <a:off x="2880" y="2256"/>
              <a:ext cx="192" cy="0"/>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401" name="Line 65"/>
            <p:cNvSpPr>
              <a:spLocks noChangeShapeType="1"/>
            </p:cNvSpPr>
            <p:nvPr/>
          </p:nvSpPr>
          <p:spPr bwMode="auto">
            <a:xfrm>
              <a:off x="2976" y="2160"/>
              <a:ext cx="0" cy="192"/>
            </a:xfrm>
            <a:prstGeom prst="line">
              <a:avLst/>
            </a:prstGeom>
            <a:noFill/>
            <a:ln w="952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402" name="Line 66"/>
          <p:cNvSpPr>
            <a:spLocks noChangeShapeType="1"/>
          </p:cNvSpPr>
          <p:nvPr/>
        </p:nvSpPr>
        <p:spPr bwMode="auto">
          <a:xfrm flipH="1" flipV="1">
            <a:off x="1904999" y="1676399"/>
            <a:ext cx="2971799" cy="3352799"/>
          </a:xfrm>
          <a:prstGeom prst="line">
            <a:avLst/>
          </a:prstGeom>
          <a:noFill/>
          <a:ln w="12700">
            <a:solidFill>
              <a:schemeClr val="tx1"/>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smtClean="0"/>
          </a:p>
          <a:p>
            <a:endParaRPr lang="en-US" dirty="0"/>
          </a:p>
        </p:txBody>
      </p:sp>
      <p:sp>
        <p:nvSpPr>
          <p:cNvPr id="142404" name="Text Box 68"/>
          <p:cNvSpPr txBox="1">
            <a:spLocks noChangeArrowheads="1"/>
          </p:cNvSpPr>
          <p:nvPr/>
        </p:nvSpPr>
        <p:spPr bwMode="auto">
          <a:xfrm>
            <a:off x="6108335" y="1900535"/>
            <a:ext cx="29594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smtClean="0">
                <a:solidFill>
                  <a:srgbClr val="FF0000"/>
                </a:solidFill>
              </a:rPr>
              <a:t>Logistic Regression </a:t>
            </a:r>
            <a:endParaRPr lang="en-US" sz="2400" dirty="0">
              <a:solidFill>
                <a:srgbClr val="FF0000"/>
              </a:solidFill>
            </a:endParaRPr>
          </a:p>
        </p:txBody>
      </p:sp>
      <p:sp>
        <p:nvSpPr>
          <p:cNvPr id="70" name="Text Box 68"/>
          <p:cNvSpPr txBox="1">
            <a:spLocks noChangeArrowheads="1"/>
          </p:cNvSpPr>
          <p:nvPr/>
        </p:nvSpPr>
        <p:spPr bwMode="auto">
          <a:xfrm>
            <a:off x="5283994" y="6015335"/>
            <a:ext cx="3457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smtClean="0">
                <a:solidFill>
                  <a:srgbClr val="FF0000"/>
                </a:solidFill>
              </a:rPr>
              <a:t>p(buy|37,78000) = 0.48 </a:t>
            </a:r>
            <a:endParaRPr lang="en-US" sz="2400" dirty="0">
              <a:solidFill>
                <a:srgbClr val="FF0000"/>
              </a:solidFill>
            </a:endParaRPr>
          </a:p>
        </p:txBody>
      </p:sp>
      <p:sp>
        <p:nvSpPr>
          <p:cNvPr id="71" name="Oval 64"/>
          <p:cNvSpPr>
            <a:spLocks noChangeArrowheads="1"/>
          </p:cNvSpPr>
          <p:nvPr/>
        </p:nvSpPr>
        <p:spPr bwMode="auto">
          <a:xfrm>
            <a:off x="4478338" y="4200525"/>
            <a:ext cx="152400" cy="152400"/>
          </a:xfrm>
          <a:prstGeom prst="ellipse">
            <a:avLst/>
          </a:prstGeom>
          <a:solidFill>
            <a:srgbClr val="FF0000"/>
          </a:solidFill>
          <a:ln w="9525">
            <a:solidFill>
              <a:schemeClr val="tx1"/>
            </a:solidFill>
            <a:round/>
            <a:headEnd/>
            <a:tailEnd/>
          </a:ln>
          <a:effectLst/>
          <a:extLst/>
        </p:spPr>
        <p:txBody>
          <a:bodyPr wrap="none" anchor="ctr"/>
          <a:lstStyle/>
          <a:p>
            <a:endParaRPr lang="en-US"/>
          </a:p>
        </p:txBody>
      </p:sp>
      <p:sp>
        <p:nvSpPr>
          <p:cNvPr id="72" name="Oval 64"/>
          <p:cNvSpPr>
            <a:spLocks noChangeArrowheads="1"/>
          </p:cNvSpPr>
          <p:nvPr/>
        </p:nvSpPr>
        <p:spPr bwMode="auto">
          <a:xfrm>
            <a:off x="5105400" y="6172200"/>
            <a:ext cx="152400" cy="152400"/>
          </a:xfrm>
          <a:prstGeom prst="ellipse">
            <a:avLst/>
          </a:prstGeom>
          <a:solidFill>
            <a:srgbClr val="FF0000"/>
          </a:solidFill>
          <a:ln w="9525">
            <a:solidFill>
              <a:schemeClr val="tx1"/>
            </a:solidFill>
            <a:round/>
            <a:headEnd/>
            <a:tailEnd/>
          </a:ln>
          <a:effectLst/>
          <a:extLst/>
        </p:spPr>
        <p:txBody>
          <a:bodyPr wrap="none" anchor="ctr"/>
          <a:lstStyle/>
          <a:p>
            <a:endParaRPr lang="en-US"/>
          </a:p>
        </p:txBody>
      </p:sp>
      <p:sp>
        <p:nvSpPr>
          <p:cNvPr id="3" name="Rectangle 2"/>
          <p:cNvSpPr/>
          <p:nvPr/>
        </p:nvSpPr>
        <p:spPr>
          <a:xfrm>
            <a:off x="6176961" y="2743200"/>
            <a:ext cx="2454757"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p(+|x)= </a:t>
            </a:r>
            <a:endParaRPr lang="en-US" dirty="0">
              <a:solidFill>
                <a:schemeClr val="bg1"/>
              </a:solidFill>
            </a:endParaRPr>
          </a:p>
        </p:txBody>
      </p:sp>
      <p:pic>
        <p:nvPicPr>
          <p:cNvPr id="1026" name="Picture 2" descr="\pi(x) = \frac{e^{(\beta_0 + \beta_1 x)}} {e^{(\beta_0 + \beta_1 x)} + 1} = \frac {1} {1+e^{-(\beta_0 + \beta_1 x)}}."/>
          <p:cNvPicPr>
            <a:picLocks noChangeAspect="1" noChangeArrowheads="1"/>
          </p:cNvPicPr>
          <p:nvPr/>
        </p:nvPicPr>
        <p:blipFill rotWithShape="1">
          <a:blip r:embed="rId3">
            <a:extLst>
              <a:ext uri="{28A0092B-C50C-407E-A947-70E740481C1C}">
                <a14:useLocalDpi xmlns:a14="http://schemas.microsoft.com/office/drawing/2010/main" val="0"/>
              </a:ext>
            </a:extLst>
          </a:blip>
          <a:srcRect l="61415" r="1458"/>
          <a:stretch/>
        </p:blipFill>
        <p:spPr bwMode="auto">
          <a:xfrm>
            <a:off x="6934200" y="2743200"/>
            <a:ext cx="1697519" cy="685800"/>
          </a:xfrm>
          <a:prstGeom prst="rect">
            <a:avLst/>
          </a:prstGeom>
          <a:solidFill>
            <a:schemeClr val="tx1"/>
          </a:solidFill>
        </p:spPr>
      </p:pic>
      <p:sp>
        <p:nvSpPr>
          <p:cNvPr id="5" name="Rectangle 4"/>
          <p:cNvSpPr/>
          <p:nvPr/>
        </p:nvSpPr>
        <p:spPr>
          <a:xfrm>
            <a:off x="6172200" y="4038600"/>
            <a:ext cx="2454757"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i="1" dirty="0" smtClean="0">
                <a:solidFill>
                  <a:schemeClr val="bg1"/>
                </a:solidFill>
                <a:latin typeface="Arial"/>
                <a:cs typeface="Arial"/>
              </a:rPr>
              <a:t>β</a:t>
            </a:r>
            <a:r>
              <a:rPr lang="en-US" i="1" baseline="-25000" dirty="0" smtClean="0">
                <a:solidFill>
                  <a:schemeClr val="bg1"/>
                </a:solidFill>
                <a:latin typeface="Arial"/>
                <a:cs typeface="Arial"/>
              </a:rPr>
              <a:t>0</a:t>
            </a:r>
            <a:r>
              <a:rPr lang="en-US" dirty="0" smtClean="0">
                <a:solidFill>
                  <a:schemeClr val="bg1"/>
                </a:solidFill>
                <a:latin typeface="Arial"/>
                <a:cs typeface="Arial"/>
              </a:rPr>
              <a:t> = 3.7</a:t>
            </a:r>
          </a:p>
          <a:p>
            <a:r>
              <a:rPr lang="el-GR" i="1" dirty="0" smtClean="0">
                <a:solidFill>
                  <a:schemeClr val="bg1"/>
                </a:solidFill>
                <a:latin typeface="Arial"/>
                <a:cs typeface="Arial"/>
              </a:rPr>
              <a:t>β</a:t>
            </a:r>
            <a:r>
              <a:rPr lang="en-US" i="1" baseline="-25000" dirty="0" smtClean="0">
                <a:solidFill>
                  <a:schemeClr val="bg1"/>
                </a:solidFill>
                <a:latin typeface="Arial"/>
                <a:cs typeface="Arial"/>
              </a:rPr>
              <a:t>1</a:t>
            </a:r>
            <a:r>
              <a:rPr lang="en-US" i="1" dirty="0" smtClean="0">
                <a:solidFill>
                  <a:schemeClr val="bg1"/>
                </a:solidFill>
                <a:latin typeface="Arial"/>
                <a:cs typeface="Arial"/>
              </a:rPr>
              <a:t> </a:t>
            </a:r>
            <a:r>
              <a:rPr lang="en-US" dirty="0" smtClean="0">
                <a:solidFill>
                  <a:schemeClr val="bg1"/>
                </a:solidFill>
                <a:latin typeface="Arial"/>
                <a:cs typeface="Arial"/>
              </a:rPr>
              <a:t>= 0.00013</a:t>
            </a:r>
            <a:endParaRPr lang="en-US" dirty="0">
              <a:solidFill>
                <a:schemeClr val="bg1"/>
              </a:solidFill>
            </a:endParaRPr>
          </a:p>
        </p:txBody>
      </p:sp>
      <p:sp>
        <p:nvSpPr>
          <p:cNvPr id="75" name="Rectangle 74"/>
          <p:cNvSpPr/>
          <p:nvPr/>
        </p:nvSpPr>
        <p:spPr>
          <a:xfrm>
            <a:off x="5943600" y="57150"/>
            <a:ext cx="3124200" cy="461665"/>
          </a:xfrm>
          <a:prstGeom prst="rect">
            <a:avLst/>
          </a:prstGeom>
        </p:spPr>
        <p:txBody>
          <a:bodyPr wrap="square">
            <a:spAutoFit/>
          </a:bodyPr>
          <a:lstStyle/>
          <a:p>
            <a:r>
              <a:rPr lang="en-US" sz="2400" dirty="0" smtClean="0"/>
              <a:t>P(</a:t>
            </a:r>
            <a:r>
              <a:rPr lang="en-US" sz="2400" dirty="0" err="1" smtClean="0"/>
              <a:t>Buy|Age,Income</a:t>
            </a:r>
            <a:r>
              <a:rPr lang="en-US" sz="2400" dirty="0" smtClean="0"/>
              <a:t>) </a:t>
            </a:r>
            <a:endParaRPr lang="en-US" sz="2400" dirty="0"/>
          </a:p>
        </p:txBody>
      </p:sp>
    </p:spTree>
    <p:extLst>
      <p:ext uri="{BB962C8B-B14F-4D97-AF65-F5344CB8AC3E}">
        <p14:creationId xmlns:p14="http://schemas.microsoft.com/office/powerpoint/2010/main" val="10616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2402"/>
                                        </p:tgtEl>
                                        <p:attrNameLst>
                                          <p:attrName>style.visibility</p:attrName>
                                        </p:attrNameLst>
                                      </p:cBhvr>
                                      <p:to>
                                        <p:strVal val="visible"/>
                                      </p:to>
                                    </p:set>
                                    <p:anim calcmode="lin" valueType="num">
                                      <p:cBhvr>
                                        <p:cTn id="7" dur="1000" fill="hold"/>
                                        <p:tgtEl>
                                          <p:spTgt spid="142402"/>
                                        </p:tgtEl>
                                        <p:attrNameLst>
                                          <p:attrName>ppt_w</p:attrName>
                                        </p:attrNameLst>
                                      </p:cBhvr>
                                      <p:tavLst>
                                        <p:tav tm="0">
                                          <p:val>
                                            <p:fltVal val="0"/>
                                          </p:val>
                                        </p:tav>
                                        <p:tav tm="100000">
                                          <p:val>
                                            <p:strVal val="#ppt_w"/>
                                          </p:val>
                                        </p:tav>
                                      </p:tavLst>
                                    </p:anim>
                                    <p:anim calcmode="lin" valueType="num">
                                      <p:cBhvr>
                                        <p:cTn id="8" dur="1000" fill="hold"/>
                                        <p:tgtEl>
                                          <p:spTgt spid="142402"/>
                                        </p:tgtEl>
                                        <p:attrNameLst>
                                          <p:attrName>ppt_h</p:attrName>
                                        </p:attrNameLst>
                                      </p:cBhvr>
                                      <p:tavLst>
                                        <p:tav tm="0">
                                          <p:val>
                                            <p:fltVal val="0"/>
                                          </p:val>
                                        </p:tav>
                                        <p:tav tm="100000">
                                          <p:val>
                                            <p:strVal val="#ppt_h"/>
                                          </p:val>
                                        </p:tav>
                                      </p:tavLst>
                                    </p:anim>
                                    <p:anim calcmode="lin" valueType="num">
                                      <p:cBhvr>
                                        <p:cTn id="9" dur="1000" fill="hold"/>
                                        <p:tgtEl>
                                          <p:spTgt spid="142402"/>
                                        </p:tgtEl>
                                        <p:attrNameLst>
                                          <p:attrName>style.rotation</p:attrName>
                                        </p:attrNameLst>
                                      </p:cBhvr>
                                      <p:tavLst>
                                        <p:tav tm="0">
                                          <p:val>
                                            <p:fltVal val="90"/>
                                          </p:val>
                                        </p:tav>
                                        <p:tav tm="100000">
                                          <p:val>
                                            <p:fltVal val="0"/>
                                          </p:val>
                                        </p:tav>
                                      </p:tavLst>
                                    </p:anim>
                                    <p:animEffect transition="in" filter="fade">
                                      <p:cBhvr>
                                        <p:cTn id="10" dur="1000"/>
                                        <p:tgtEl>
                                          <p:spTgt spid="14240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402" grpId="0" animBg="1"/>
      <p:bldP spid="70" grpId="0"/>
      <p:bldP spid="71" grpId="0" animBg="1"/>
      <p:bldP spid="7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32833"/>
            <a:ext cx="8229600" cy="910167"/>
          </a:xfrm>
        </p:spPr>
        <p:txBody>
          <a:bodyPr/>
          <a:lstStyle/>
          <a:p>
            <a:r>
              <a:rPr lang="en-US" dirty="0" smtClean="0"/>
              <a:t>Ensure location quality before using it</a:t>
            </a:r>
            <a:endParaRPr lang="en-US" dirty="0"/>
          </a:p>
        </p:txBody>
      </p:sp>
      <p:sp>
        <p:nvSpPr>
          <p:cNvPr id="3" name="Text Placeholder 2"/>
          <p:cNvSpPr>
            <a:spLocks noGrp="1"/>
          </p:cNvSpPr>
          <p:nvPr>
            <p:ph type="body" idx="4294967295"/>
          </p:nvPr>
        </p:nvSpPr>
        <p:spPr>
          <a:xfrm>
            <a:off x="381000" y="990600"/>
            <a:ext cx="8229600" cy="1579033"/>
          </a:xfrm>
        </p:spPr>
        <p:txBody>
          <a:body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b="1" dirty="0" smtClean="0"/>
              <a:t>Almost 30% of users with more than one location travel faster than the speed of sound</a:t>
            </a:r>
            <a:endParaRPr lang="en-US" b="1" dirty="0"/>
          </a:p>
        </p:txBody>
      </p:sp>
      <p:pic>
        <p:nvPicPr>
          <p:cNvPr id="5" name="Picture 4" descr="compare_histogram_speedbynui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507" y="2362200"/>
            <a:ext cx="5178693" cy="4482461"/>
          </a:xfrm>
          <a:prstGeom prst="rect">
            <a:avLst/>
          </a:prstGeom>
        </p:spPr>
      </p:pic>
      <p:pic>
        <p:nvPicPr>
          <p:cNvPr id="4" name="Picture 3"/>
          <p:cNvPicPr>
            <a:picLocks noChangeAspect="1"/>
          </p:cNvPicPr>
          <p:nvPr/>
        </p:nvPicPr>
        <p:blipFill>
          <a:blip r:embed="rId3"/>
          <a:stretch>
            <a:fillRect/>
          </a:stretch>
        </p:blipFill>
        <p:spPr>
          <a:xfrm>
            <a:off x="7213596" y="2313979"/>
            <a:ext cx="1710642" cy="2618695"/>
          </a:xfrm>
          <a:prstGeom prst="rect">
            <a:avLst/>
          </a:prstGeom>
        </p:spPr>
      </p:pic>
      <p:cxnSp>
        <p:nvCxnSpPr>
          <p:cNvPr id="7" name="Straight Arrow Connector 6"/>
          <p:cNvCxnSpPr/>
          <p:nvPr/>
        </p:nvCxnSpPr>
        <p:spPr>
          <a:xfrm rot="16200000" flipH="1">
            <a:off x="5001305" y="2464575"/>
            <a:ext cx="2055048" cy="743941"/>
          </a:xfrm>
          <a:prstGeom prst="straightConnector1">
            <a:avLst/>
          </a:prstGeom>
          <a:ln>
            <a:solidFill>
              <a:srgbClr val="D6002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2489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1" y="1600200"/>
            <a:ext cx="6324601" cy="44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512763"/>
            <a:ext cx="8305800" cy="914400"/>
          </a:xfrm>
        </p:spPr>
        <p:txBody>
          <a:bodyPr/>
          <a:lstStyle/>
          <a:p>
            <a:r>
              <a:rPr lang="en-US" sz="3600" dirty="0" smtClean="0"/>
              <a:t>Unreasonable Performance Increase Spring 12</a:t>
            </a:r>
            <a:endParaRPr lang="en-US" sz="3600" dirty="0"/>
          </a:p>
        </p:txBody>
      </p:sp>
      <p:graphicFrame>
        <p:nvGraphicFramePr>
          <p:cNvPr id="5" name="Chart 4"/>
          <p:cNvGraphicFramePr/>
          <p:nvPr/>
        </p:nvGraphicFramePr>
        <p:xfrm>
          <a:off x="1885950" y="1600201"/>
          <a:ext cx="5372100" cy="41529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114800" y="5537120"/>
            <a:ext cx="2209800" cy="400110"/>
          </a:xfrm>
          <a:prstGeom prst="rect">
            <a:avLst/>
          </a:prstGeom>
          <a:noFill/>
        </p:spPr>
        <p:txBody>
          <a:bodyPr wrap="square" rtlCol="0">
            <a:spAutoFit/>
          </a:bodyPr>
          <a:lstStyle/>
          <a:p>
            <a:r>
              <a:rPr lang="en-US" sz="2000" b="1" dirty="0" smtClean="0"/>
              <a:t>2 weeks</a:t>
            </a:r>
            <a:endParaRPr lang="en-US" sz="2000" b="1" dirty="0"/>
          </a:p>
        </p:txBody>
      </p:sp>
      <p:sp>
        <p:nvSpPr>
          <p:cNvPr id="7" name="TextBox 6"/>
          <p:cNvSpPr txBox="1"/>
          <p:nvPr/>
        </p:nvSpPr>
        <p:spPr>
          <a:xfrm rot="16200000">
            <a:off x="-241012" y="3457545"/>
            <a:ext cx="3810000" cy="400110"/>
          </a:xfrm>
          <a:prstGeom prst="rect">
            <a:avLst/>
          </a:prstGeom>
          <a:noFill/>
        </p:spPr>
        <p:txBody>
          <a:bodyPr wrap="square" rtlCol="0">
            <a:spAutoFit/>
          </a:bodyPr>
          <a:lstStyle/>
          <a:p>
            <a:r>
              <a:rPr lang="en-US" sz="2000" b="1" dirty="0" smtClean="0"/>
              <a:t>Performance Index</a:t>
            </a:r>
            <a:endParaRPr lang="en-US" sz="2000" b="1" dirty="0"/>
          </a:p>
        </p:txBody>
      </p:sp>
      <p:sp>
        <p:nvSpPr>
          <p:cNvPr id="8" name="Oval 7"/>
          <p:cNvSpPr/>
          <p:nvPr/>
        </p:nvSpPr>
        <p:spPr>
          <a:xfrm>
            <a:off x="6858000" y="1536412"/>
            <a:ext cx="9144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66857" y="1701226"/>
            <a:ext cx="762000" cy="584775"/>
          </a:xfrm>
          <a:prstGeom prst="rect">
            <a:avLst/>
          </a:prstGeom>
          <a:noFill/>
        </p:spPr>
        <p:txBody>
          <a:bodyPr wrap="square" rtlCol="0">
            <a:spAutoFit/>
          </a:bodyPr>
          <a:lstStyle/>
          <a:p>
            <a:r>
              <a:rPr lang="en-US" sz="3200" b="1" dirty="0" smtClean="0"/>
              <a:t>2x</a:t>
            </a:r>
            <a:endParaRPr lang="en-US" sz="3200" b="1" dirty="0"/>
          </a:p>
        </p:txBody>
      </p:sp>
    </p:spTree>
    <p:extLst>
      <p:ext uri="{BB962C8B-B14F-4D97-AF65-F5344CB8AC3E}">
        <p14:creationId xmlns:p14="http://schemas.microsoft.com/office/powerpoint/2010/main" val="233508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en-US" spc="0" dirty="0" smtClean="0"/>
              <a:t>Oddly predictive websites?</a:t>
            </a:r>
            <a:endParaRPr lang="en-US" spc="0" dirty="0"/>
          </a:p>
        </p:txBody>
      </p:sp>
      <p:pic>
        <p:nvPicPr>
          <p:cNvPr id="19458" name="Picture 2" descr="https://encrypted-tbn3.gstatic.com/images?q=tbn:ANd9GcRKhwtMO0duPuQiGcMQgkFuf5WjKQu9awKTL1ZY-0_uv-9-SG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568" y="3079725"/>
            <a:ext cx="1740033" cy="12636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encrypted-tbn3.gstatic.com/images?q=tbn:ANd9GcRIkZ1KJWb6Gz4oZwrmE2KuU42MdEXyvXi9kKnTij41gmHOJpRl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2" y="4911357"/>
            <a:ext cx="1988923" cy="111379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encrypted-tbn1.gstatic.com/images?q=tbn:ANd9GcQIKxUsuLoKGJrEqPcMghfdf2V_ZXELNwOSR8uBQjBXJXWdM3b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2" y="4911358"/>
            <a:ext cx="1348569" cy="111379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encrypted-tbn1.gstatic.com/images?q=tbn:ANd9GcTTsRPOR48c89u2n7twvfThQPm4XUI34WTUiPgXymmB3OczqyU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08" y="4911357"/>
            <a:ext cx="1539491" cy="1113799"/>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ttps://encrypted-tbn0.gstatic.com/images?q=tbn:ANd9GcQ8KuVwamtN6iZ7IE_Y_iwWoifSF8cKLecsw4z4nroH-sIh84frz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9116" y="4911357"/>
            <a:ext cx="2516721" cy="112020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1143000" y="3375598"/>
            <a:ext cx="1143000" cy="140220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9460" idx="0"/>
          </p:cNvCxnSpPr>
          <p:nvPr/>
        </p:nvCxnSpPr>
        <p:spPr>
          <a:xfrm>
            <a:off x="3128062" y="3282433"/>
            <a:ext cx="0" cy="162892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9464" idx="0"/>
          </p:cNvCxnSpPr>
          <p:nvPr/>
        </p:nvCxnSpPr>
        <p:spPr>
          <a:xfrm>
            <a:off x="4495802" y="3393451"/>
            <a:ext cx="902885" cy="151790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29200" y="3231503"/>
            <a:ext cx="1799049" cy="1546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10200" y="3307705"/>
            <a:ext cx="1447800" cy="42609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7" cstate="print"/>
          <a:srcRect l="6667" t="15733" r="9444" b="7556"/>
          <a:stretch>
            <a:fillRect/>
          </a:stretch>
        </p:blipFill>
        <p:spPr bwMode="auto">
          <a:xfrm>
            <a:off x="1275798" y="1164044"/>
            <a:ext cx="4363002" cy="2493557"/>
          </a:xfrm>
          <a:prstGeom prst="rect">
            <a:avLst/>
          </a:prstGeom>
          <a:noFill/>
          <a:ln>
            <a:noFill/>
          </a:ln>
        </p:spPr>
      </p:pic>
      <p:cxnSp>
        <p:nvCxnSpPr>
          <p:cNvPr id="17" name="Straight Connector 16"/>
          <p:cNvCxnSpPr/>
          <p:nvPr/>
        </p:nvCxnSpPr>
        <p:spPr>
          <a:xfrm rot="10800000">
            <a:off x="4495800" y="3055748"/>
            <a:ext cx="0" cy="7142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429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4191000" y="2120901"/>
            <a:ext cx="4737100" cy="3213100"/>
          </a:xfrm>
          <a:prstGeom prst="rect">
            <a:avLst/>
          </a:prstGeom>
          <a:noFill/>
          <a:ln w="9525">
            <a:noFill/>
            <a:miter lim="800000"/>
            <a:headEnd/>
            <a:tailEnd/>
          </a:ln>
          <a:effectLst/>
        </p:spPr>
      </p:pic>
      <p:pic>
        <p:nvPicPr>
          <p:cNvPr id="25601" name="Picture 1"/>
          <p:cNvPicPr>
            <a:picLocks noChangeAspect="1" noChangeArrowheads="1"/>
          </p:cNvPicPr>
          <p:nvPr/>
        </p:nvPicPr>
        <p:blipFill>
          <a:blip r:embed="rId4" cstate="print"/>
          <a:srcRect l="30697"/>
          <a:stretch>
            <a:fillRect/>
          </a:stretch>
        </p:blipFill>
        <p:spPr bwMode="auto">
          <a:xfrm>
            <a:off x="1066800" y="2057401"/>
            <a:ext cx="3282950" cy="32131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36% traffic is Non-Intentional</a:t>
            </a:r>
            <a:endParaRPr lang="en-US" dirty="0"/>
          </a:p>
        </p:txBody>
      </p:sp>
      <p:graphicFrame>
        <p:nvGraphicFramePr>
          <p:cNvPr id="16" name="Chart 15"/>
          <p:cNvGraphicFramePr/>
          <p:nvPr/>
        </p:nvGraphicFramePr>
        <p:xfrm>
          <a:off x="264160" y="2072640"/>
          <a:ext cx="4724400"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18" name="Title 1"/>
          <p:cNvSpPr txBox="1">
            <a:spLocks/>
          </p:cNvSpPr>
          <p:nvPr/>
        </p:nvSpPr>
        <p:spPr>
          <a:xfrm>
            <a:off x="685800" y="5181600"/>
            <a:ext cx="3962400" cy="914400"/>
          </a:xfrm>
          <a:prstGeom prst="rect">
            <a:avLst/>
          </a:prstGeom>
        </p:spPr>
        <p:txBody>
          <a:bodyPr vert="horz" anchor="t">
            <a:noAutofit/>
          </a:bodyPr>
          <a:lstStyle/>
          <a:p>
            <a:pPr algn="ctr" defTabSz="914400" fontAlgn="base">
              <a:spcBef>
                <a:spcPct val="0"/>
              </a:spcBef>
              <a:spcAft>
                <a:spcPct val="0"/>
              </a:spcAft>
              <a:defRPr/>
            </a:pPr>
            <a:r>
              <a:rPr lang="en-US" sz="3000" b="1" spc="-100" dirty="0" smtClean="0">
                <a:solidFill>
                  <a:srgbClr val="C1EEFF"/>
                </a:solidFill>
                <a:cs typeface="Arial" charset="0"/>
              </a:rPr>
              <a:t>2011</a:t>
            </a:r>
            <a:endParaRPr lang="en-US" sz="3000" b="1" spc="-100" dirty="0">
              <a:solidFill>
                <a:srgbClr val="C1EEFF"/>
              </a:solidFill>
              <a:cs typeface="Arial" charset="0"/>
            </a:endParaRPr>
          </a:p>
        </p:txBody>
      </p:sp>
      <p:sp>
        <p:nvSpPr>
          <p:cNvPr id="19" name="Title 1"/>
          <p:cNvSpPr txBox="1">
            <a:spLocks/>
          </p:cNvSpPr>
          <p:nvPr/>
        </p:nvSpPr>
        <p:spPr>
          <a:xfrm>
            <a:off x="4648200" y="5192109"/>
            <a:ext cx="3962400" cy="914400"/>
          </a:xfrm>
          <a:prstGeom prst="rect">
            <a:avLst/>
          </a:prstGeom>
        </p:spPr>
        <p:txBody>
          <a:bodyPr vert="horz" anchor="t">
            <a:noAutofit/>
          </a:bodyPr>
          <a:lstStyle/>
          <a:p>
            <a:pPr algn="ctr" defTabSz="914400" fontAlgn="base">
              <a:spcBef>
                <a:spcPct val="0"/>
              </a:spcBef>
              <a:spcAft>
                <a:spcPct val="0"/>
              </a:spcAft>
              <a:defRPr/>
            </a:pPr>
            <a:r>
              <a:rPr lang="en-US" sz="3000" b="1" spc="-100" dirty="0" smtClean="0">
                <a:solidFill>
                  <a:srgbClr val="C1EEFF"/>
                </a:solidFill>
                <a:cs typeface="Arial" charset="0"/>
              </a:rPr>
              <a:t>2012</a:t>
            </a:r>
            <a:endParaRPr lang="en-US" sz="3000" b="1" spc="-100" dirty="0">
              <a:solidFill>
                <a:srgbClr val="C1EEFF"/>
              </a:solidFill>
              <a:cs typeface="Arial" charset="0"/>
            </a:endParaRPr>
          </a:p>
        </p:txBody>
      </p:sp>
      <p:sp>
        <p:nvSpPr>
          <p:cNvPr id="20" name="TextBox 19"/>
          <p:cNvSpPr txBox="1"/>
          <p:nvPr/>
        </p:nvSpPr>
        <p:spPr>
          <a:xfrm>
            <a:off x="3048000" y="4419600"/>
            <a:ext cx="5334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latin typeface="Century Gothic" pitchFamily="34" charset="0"/>
                <a:cs typeface="Arial" charset="0"/>
              </a:rPr>
              <a:t>6%</a:t>
            </a:r>
            <a:endParaRPr lang="en-US" b="1" dirty="0">
              <a:solidFill>
                <a:prstClr val="white"/>
              </a:solidFill>
              <a:latin typeface="Century Gothic" pitchFamily="34" charset="0"/>
              <a:cs typeface="Arial" charset="0"/>
            </a:endParaRPr>
          </a:p>
        </p:txBody>
      </p:sp>
      <p:sp>
        <p:nvSpPr>
          <p:cNvPr id="21" name="TextBox 20"/>
          <p:cNvSpPr txBox="1"/>
          <p:nvPr/>
        </p:nvSpPr>
        <p:spPr>
          <a:xfrm>
            <a:off x="6786880" y="4246880"/>
            <a:ext cx="9144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latin typeface="Century Gothic" pitchFamily="34" charset="0"/>
                <a:cs typeface="Arial" charset="0"/>
              </a:rPr>
              <a:t>36%</a:t>
            </a:r>
            <a:endParaRPr lang="en-US" b="1" dirty="0">
              <a:solidFill>
                <a:prstClr val="white"/>
              </a:solidFill>
              <a:latin typeface="Century Gothic" pitchFamily="34" charset="0"/>
              <a:cs typeface="Arial" charset="0"/>
            </a:endParaRPr>
          </a:p>
        </p:txBody>
      </p:sp>
      <p:pic>
        <p:nvPicPr>
          <p:cNvPr id="40962" name="Picture 2" descr="comScore, Inc."/>
          <p:cNvPicPr>
            <a:picLocks noChangeAspect="1" noChangeArrowheads="1"/>
          </p:cNvPicPr>
          <p:nvPr/>
        </p:nvPicPr>
        <p:blipFill>
          <a:blip r:embed="rId6" cstate="print"/>
          <a:srcRect/>
          <a:stretch>
            <a:fillRect/>
          </a:stretch>
        </p:blipFill>
        <p:spPr bwMode="auto">
          <a:xfrm>
            <a:off x="183575" y="6324600"/>
            <a:ext cx="1766450" cy="304800"/>
          </a:xfrm>
          <a:prstGeom prst="rect">
            <a:avLst/>
          </a:prstGeom>
          <a:noFill/>
        </p:spPr>
      </p:pic>
    </p:spTree>
    <p:extLst>
      <p:ext uri="{BB962C8B-B14F-4D97-AF65-F5344CB8AC3E}">
        <p14:creationId xmlns:p14="http://schemas.microsoft.com/office/powerpoint/2010/main" val="1631160327"/>
      </p:ext>
    </p:extLst>
  </p:cSld>
  <p:clrMapOvr>
    <a:masterClrMapping/>
  </p:clrMapOvr>
  <p:transition advTm="15141"/>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Traffic patterns are ‘non - human’</a:t>
            </a:r>
            <a:endParaRPr lang="en-US" spc="0" dirty="0"/>
          </a:p>
        </p:txBody>
      </p:sp>
      <p:sp>
        <p:nvSpPr>
          <p:cNvPr id="6" name="Oval 5"/>
          <p:cNvSpPr/>
          <p:nvPr/>
        </p:nvSpPr>
        <p:spPr>
          <a:xfrm>
            <a:off x="533400" y="1524000"/>
            <a:ext cx="2819400" cy="259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b="1" dirty="0" smtClean="0">
                <a:solidFill>
                  <a:prstClr val="white"/>
                </a:solidFill>
              </a:rPr>
              <a:t>website 1</a:t>
            </a:r>
            <a:endParaRPr lang="en-US" sz="3200" b="1" dirty="0">
              <a:solidFill>
                <a:prstClr val="white"/>
              </a:solidFill>
            </a:endParaRPr>
          </a:p>
        </p:txBody>
      </p:sp>
      <p:sp>
        <p:nvSpPr>
          <p:cNvPr id="7" name="Oval 6"/>
          <p:cNvSpPr/>
          <p:nvPr/>
        </p:nvSpPr>
        <p:spPr>
          <a:xfrm>
            <a:off x="5638800" y="1524000"/>
            <a:ext cx="2819400" cy="259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b="1" dirty="0" smtClean="0">
                <a:solidFill>
                  <a:prstClr val="white"/>
                </a:solidFill>
              </a:rPr>
              <a:t>website 2</a:t>
            </a:r>
            <a:endParaRPr lang="en-US" sz="3200" b="1" dirty="0">
              <a:solidFill>
                <a:prstClr val="white"/>
              </a:solidFill>
            </a:endParaRPr>
          </a:p>
        </p:txBody>
      </p:sp>
      <p:cxnSp>
        <p:nvCxnSpPr>
          <p:cNvPr id="9" name="Straight Arrow Connector 8"/>
          <p:cNvCxnSpPr>
            <a:stCxn id="6" idx="6"/>
            <a:endCxn id="7" idx="2"/>
          </p:cNvCxnSpPr>
          <p:nvPr/>
        </p:nvCxnSpPr>
        <p:spPr>
          <a:xfrm>
            <a:off x="3352800" y="2819400"/>
            <a:ext cx="2286000" cy="0"/>
          </a:xfrm>
          <a:prstGeom prst="straightConnector1">
            <a:avLst/>
          </a:prstGeom>
          <a:ln w="635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14802" y="2971802"/>
            <a:ext cx="1005403" cy="584775"/>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cs typeface="Arial" charset="0"/>
              </a:rPr>
              <a:t>50%</a:t>
            </a:r>
            <a:endParaRPr lang="en-US" sz="3200" dirty="0">
              <a:solidFill>
                <a:prstClr val="white"/>
              </a:solidFill>
              <a:cs typeface="Arial" charset="0"/>
            </a:endParaRPr>
          </a:p>
        </p:txBody>
      </p:sp>
      <p:sp>
        <p:nvSpPr>
          <p:cNvPr id="8" name="TextBox 7"/>
          <p:cNvSpPr txBox="1"/>
          <p:nvPr/>
        </p:nvSpPr>
        <p:spPr>
          <a:xfrm>
            <a:off x="1524000" y="4876801"/>
            <a:ext cx="6799682"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prstClr val="white"/>
                </a:solidFill>
                <a:cs typeface="Arial" charset="0"/>
              </a:rPr>
              <a:t>Data from Bid Requests in Ad-Exchanges</a:t>
            </a:r>
            <a:endParaRPr lang="en-US" sz="2800" dirty="0">
              <a:solidFill>
                <a:prstClr val="white"/>
              </a:solidFill>
              <a:cs typeface="Arial" charset="0"/>
            </a:endParaRPr>
          </a:p>
        </p:txBody>
      </p:sp>
    </p:spTree>
    <p:extLst>
      <p:ext uri="{BB962C8B-B14F-4D97-AF65-F5344CB8AC3E}">
        <p14:creationId xmlns:p14="http://schemas.microsoft.com/office/powerpoint/2010/main" val="332376782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raudnetworks20101207Over10kForClaudia.png"/>
          <p:cNvPicPr>
            <a:picLocks noGrp="1" noChangeAspect="1"/>
          </p:cNvPicPr>
          <p:nvPr>
            <p:ph idx="1"/>
          </p:nvPr>
        </p:nvPicPr>
        <p:blipFill>
          <a:blip r:embed="rId3" cstate="print">
            <a:clrChange>
              <a:clrFrom>
                <a:srgbClr val="000000"/>
              </a:clrFrom>
              <a:clrTo>
                <a:srgbClr val="000000">
                  <a:alpha val="0"/>
                </a:srgbClr>
              </a:clrTo>
            </a:clrChange>
          </a:blip>
          <a:srcRect l="29977" r="17919"/>
          <a:stretch>
            <a:fillRect/>
          </a:stretch>
        </p:blipFill>
        <p:spPr>
          <a:xfrm>
            <a:off x="2895600" y="1050925"/>
            <a:ext cx="4255109" cy="5532423"/>
          </a:xfrm>
        </p:spPr>
      </p:pic>
      <p:sp>
        <p:nvSpPr>
          <p:cNvPr id="6" name="Rectangle 5"/>
          <p:cNvSpPr/>
          <p:nvPr/>
        </p:nvSpPr>
        <p:spPr>
          <a:xfrm>
            <a:off x="304800" y="1143001"/>
            <a:ext cx="4572000" cy="2031325"/>
          </a:xfrm>
          <a:prstGeom prst="rect">
            <a:avLst/>
          </a:prstGeom>
        </p:spPr>
        <p:txBody>
          <a:bodyPr>
            <a:spAutoFit/>
          </a:bodyPr>
          <a:lstStyle/>
          <a:p>
            <a:r>
              <a:rPr lang="en-US" b="1" dirty="0">
                <a:solidFill>
                  <a:schemeClr val="bg1"/>
                </a:solidFill>
                <a:latin typeface="Century Gothic" panose="020B0502020202020204" pitchFamily="34" charset="0"/>
              </a:rPr>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
            </a:r>
            <a:br>
              <a:rPr lang="en-US" b="1" dirty="0">
                <a:solidFill>
                  <a:schemeClr val="bg1"/>
                </a:solidFill>
                <a:latin typeface="Century Gothic" panose="020B0502020202020204" pitchFamily="34" charset="0"/>
              </a:rPr>
            </a:br>
            <a:r>
              <a:rPr lang="en-US" b="1" dirty="0">
                <a:solidFill>
                  <a:srgbClr val="FF0000"/>
                </a:solidFill>
                <a:latin typeface="Century Gothic" panose="020B0502020202020204" pitchFamily="34" charset="0"/>
              </a:rPr>
              <a:t>Node: </a:t>
            </a:r>
            <a:br>
              <a:rPr lang="en-US" b="1" dirty="0">
                <a:solidFill>
                  <a:srgbClr val="FF0000"/>
                </a:solidFill>
                <a:latin typeface="Century Gothic" panose="020B0502020202020204" pitchFamily="34" charset="0"/>
              </a:rPr>
            </a:br>
            <a:r>
              <a:rPr lang="en-US" b="1" dirty="0">
                <a:solidFill>
                  <a:srgbClr val="FF0000"/>
                </a:solidFill>
                <a:latin typeface="Century Gothic" panose="020B0502020202020204" pitchFamily="34" charset="0"/>
              </a:rPr>
              <a:t>hostname</a:t>
            </a:r>
            <a:r>
              <a:rPr lang="en-US" b="1" dirty="0">
                <a:solidFill>
                  <a:schemeClr val="bg1"/>
                </a:solidFill>
                <a:latin typeface="Century Gothic" panose="020B0502020202020204" pitchFamily="34" charset="0"/>
              </a:rPr>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
            </a:r>
            <a:br>
              <a:rPr lang="en-US" b="1" dirty="0">
                <a:solidFill>
                  <a:schemeClr val="bg1"/>
                </a:solidFill>
                <a:latin typeface="Century Gothic" panose="020B0502020202020204" pitchFamily="34" charset="0"/>
              </a:rPr>
            </a:br>
            <a:r>
              <a:rPr lang="en-US" b="1" dirty="0">
                <a:latin typeface="Century Gothic" panose="020B0502020202020204" pitchFamily="34" charset="0"/>
              </a:rPr>
              <a:t>Edge:</a:t>
            </a:r>
            <a:br>
              <a:rPr lang="en-US" b="1" dirty="0">
                <a:latin typeface="Century Gothic" panose="020B0502020202020204" pitchFamily="34" charset="0"/>
              </a:rPr>
            </a:br>
            <a:r>
              <a:rPr lang="en-US" b="1" dirty="0">
                <a:latin typeface="Century Gothic" panose="020B0502020202020204" pitchFamily="34" charset="0"/>
              </a:rPr>
              <a:t>50% co-visitation</a:t>
            </a:r>
          </a:p>
        </p:txBody>
      </p:sp>
      <p:sp>
        <p:nvSpPr>
          <p:cNvPr id="2" name="Title 1"/>
          <p:cNvSpPr>
            <a:spLocks noGrp="1"/>
          </p:cNvSpPr>
          <p:nvPr>
            <p:ph type="title"/>
          </p:nvPr>
        </p:nvSpPr>
        <p:spPr/>
        <p:txBody>
          <a:bodyPr/>
          <a:lstStyle/>
          <a:p>
            <a:r>
              <a:rPr lang="en-US" dirty="0" smtClean="0"/>
              <a:t>WWW 2010</a:t>
            </a:r>
            <a:endParaRPr lang="en-US" dirty="0"/>
          </a:p>
        </p:txBody>
      </p:sp>
    </p:spTree>
    <p:extLst>
      <p:ext uri="{BB962C8B-B14F-4D97-AF65-F5344CB8AC3E}">
        <p14:creationId xmlns:p14="http://schemas.microsoft.com/office/powerpoint/2010/main" val="879368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81000"/>
            <a:ext cx="7772400" cy="914400"/>
          </a:xfrm>
          <a:prstGeom prst="rect">
            <a:avLst/>
          </a:prstGeom>
        </p:spPr>
        <p:txBody>
          <a:bodyPr vert="horz" anchor="t">
            <a:noAutofit/>
          </a:bodyPr>
          <a:lstStyle/>
          <a:p>
            <a:pPr defTabSz="914400" fontAlgn="base">
              <a:spcBef>
                <a:spcPct val="0"/>
              </a:spcBef>
              <a:spcAft>
                <a:spcPct val="0"/>
              </a:spcAft>
              <a:defRPr/>
            </a:pPr>
            <a:endParaRPr lang="en-US" sz="4000" b="1" dirty="0">
              <a:solidFill>
                <a:srgbClr val="C1EEFF"/>
              </a:solidFill>
              <a:cs typeface="Arial" charset="0"/>
            </a:endParaRPr>
          </a:p>
        </p:txBody>
      </p:sp>
      <p:pic>
        <p:nvPicPr>
          <p:cNvPr id="5" name="Picture 2"/>
          <p:cNvPicPr>
            <a:picLocks noChangeAspect="1" noChangeArrowheads="1"/>
          </p:cNvPicPr>
          <p:nvPr/>
        </p:nvPicPr>
        <p:blipFill>
          <a:blip r:embed="rId3" cstate="print">
            <a:clrChange>
              <a:clrFrom>
                <a:srgbClr val="000000"/>
              </a:clrFrom>
              <a:clrTo>
                <a:srgbClr val="000000">
                  <a:alpha val="0"/>
                </a:srgbClr>
              </a:clrTo>
            </a:clrChange>
          </a:blip>
          <a:srcRect t="-3797"/>
          <a:stretch>
            <a:fillRect/>
          </a:stretch>
        </p:blipFill>
        <p:spPr bwMode="auto">
          <a:xfrm>
            <a:off x="1801456" y="990600"/>
            <a:ext cx="5348022" cy="5511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Boston Herald</a:t>
            </a:r>
            <a:endParaRPr lang="en-US" dirty="0"/>
          </a:p>
        </p:txBody>
      </p:sp>
    </p:spTree>
    <p:extLst>
      <p:ext uri="{BB962C8B-B14F-4D97-AF65-F5344CB8AC3E}">
        <p14:creationId xmlns:p14="http://schemas.microsoft.com/office/powerpoint/2010/main" val="34690292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81000"/>
            <a:ext cx="7772400" cy="914400"/>
          </a:xfrm>
          <a:prstGeom prst="rect">
            <a:avLst/>
          </a:prstGeom>
        </p:spPr>
        <p:txBody>
          <a:bodyPr vert="horz" anchor="t">
            <a:noAutofit/>
          </a:bodyPr>
          <a:lstStyle/>
          <a:p>
            <a:pPr defTabSz="914400" fontAlgn="base">
              <a:spcBef>
                <a:spcPct val="0"/>
              </a:spcBef>
              <a:spcAft>
                <a:spcPct val="0"/>
              </a:spcAft>
              <a:defRPr/>
            </a:pPr>
            <a:endParaRPr lang="en-US" sz="4000" b="1" dirty="0">
              <a:solidFill>
                <a:srgbClr val="C1EEFF"/>
              </a:solidFill>
              <a:cs typeface="Arial" charset="0"/>
            </a:endParaRPr>
          </a:p>
        </p:txBody>
      </p:sp>
      <p:pic>
        <p:nvPicPr>
          <p:cNvPr id="5" name="Picture 2"/>
          <p:cNvPicPr>
            <a:picLocks noChangeAspect="1" noChangeArrowheads="1"/>
          </p:cNvPicPr>
          <p:nvPr/>
        </p:nvPicPr>
        <p:blipFill>
          <a:blip r:embed="rId3" cstate="print">
            <a:clrChange>
              <a:clrFrom>
                <a:srgbClr val="000000"/>
              </a:clrFrom>
              <a:clrTo>
                <a:srgbClr val="000000">
                  <a:alpha val="0"/>
                </a:srgbClr>
              </a:clrTo>
            </a:clrChange>
          </a:blip>
          <a:srcRect t="-3797"/>
          <a:stretch>
            <a:fillRect/>
          </a:stretch>
        </p:blipFill>
        <p:spPr bwMode="auto">
          <a:xfrm>
            <a:off x="1801456" y="990600"/>
            <a:ext cx="5348022" cy="5511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Boston Herald</a:t>
            </a:r>
            <a:endParaRPr lang="en-US" dirty="0"/>
          </a:p>
        </p:txBody>
      </p:sp>
      <p:pic>
        <p:nvPicPr>
          <p:cNvPr id="6" name="Picture 2" descr="https://encrypted-tbn2.gstatic.com/images?q=tbn:ANd9GcSbsAyc5pCbPC0Snke5fXnv-1jjPl7ocgz6G-QQzzf_K0DTaxz2ng"/>
          <p:cNvPicPr>
            <a:picLocks noChangeAspect="1" noChangeArrowheads="1"/>
          </p:cNvPicPr>
          <p:nvPr/>
        </p:nvPicPr>
        <p:blipFill>
          <a:blip r:embed="rId4" cstate="print"/>
          <a:stretch>
            <a:fillRect/>
          </a:stretch>
        </p:blipFill>
        <p:spPr bwMode="auto">
          <a:xfrm>
            <a:off x="6781800" y="1192645"/>
            <a:ext cx="2209800" cy="2845955"/>
          </a:xfrm>
          <a:prstGeom prst="ellipse">
            <a:avLst/>
          </a:prstGeom>
          <a:noFill/>
          <a:ln>
            <a:noFill/>
          </a:ln>
        </p:spPr>
      </p:pic>
    </p:spTree>
    <p:extLst>
      <p:ext uri="{BB962C8B-B14F-4D97-AF65-F5344CB8AC3E}">
        <p14:creationId xmlns:p14="http://schemas.microsoft.com/office/powerpoint/2010/main" val="287312467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womenshealthbase</a:t>
            </a:r>
            <a:r>
              <a:rPr lang="en-US" dirty="0" smtClean="0"/>
              <a:t>?</a:t>
            </a:r>
            <a:endParaRPr lang="en-US" dirty="0"/>
          </a:p>
        </p:txBody>
      </p:sp>
      <p:pic>
        <p:nvPicPr>
          <p:cNvPr id="8" name="Content Placeholder 7" descr="fraudnetworks20101207Over10kForClaudia.png"/>
          <p:cNvPicPr>
            <a:picLocks noGrp="1" noChangeAspect="1"/>
          </p:cNvPicPr>
          <p:nvPr>
            <p:ph idx="1"/>
          </p:nvPr>
        </p:nvPicPr>
        <p:blipFill rotWithShape="1">
          <a:blip r:embed="rId3" cstate="print">
            <a:clrChange>
              <a:clrFrom>
                <a:srgbClr val="000000"/>
              </a:clrFrom>
              <a:clrTo>
                <a:srgbClr val="000000">
                  <a:alpha val="0"/>
                </a:srgbClr>
              </a:clrTo>
            </a:clrChange>
          </a:blip>
          <a:srcRect l="29913" t="-394" r="16165" b="26287"/>
          <a:stretch/>
        </p:blipFill>
        <p:spPr>
          <a:xfrm>
            <a:off x="1726784" y="1066802"/>
            <a:ext cx="5920012" cy="5511799"/>
          </a:xfrm>
        </p:spPr>
      </p:pic>
      <p:sp>
        <p:nvSpPr>
          <p:cNvPr id="5" name="Title 1"/>
          <p:cNvSpPr txBox="1">
            <a:spLocks/>
          </p:cNvSpPr>
          <p:nvPr/>
        </p:nvSpPr>
        <p:spPr>
          <a:xfrm>
            <a:off x="609600" y="381000"/>
            <a:ext cx="7772400" cy="914400"/>
          </a:xfrm>
          <a:prstGeom prst="rect">
            <a:avLst/>
          </a:prstGeom>
        </p:spPr>
        <p:txBody>
          <a:bodyPr vert="horz" anchor="t">
            <a:noAutofit/>
          </a:bodyPr>
          <a:lstStyle/>
          <a:p>
            <a:pPr defTabSz="914400" fontAlgn="base">
              <a:spcBef>
                <a:spcPct val="0"/>
              </a:spcBef>
              <a:spcAft>
                <a:spcPct val="0"/>
              </a:spcAft>
              <a:defRPr/>
            </a:pPr>
            <a:endParaRPr lang="en-US" sz="4000" b="1" dirty="0">
              <a:solidFill>
                <a:srgbClr val="C1EEFF"/>
              </a:solidFill>
              <a:cs typeface="Arial" charset="0"/>
            </a:endParaRPr>
          </a:p>
        </p:txBody>
      </p:sp>
    </p:spTree>
    <p:extLst>
      <p:ext uri="{BB962C8B-B14F-4D97-AF65-F5344CB8AC3E}">
        <p14:creationId xmlns:p14="http://schemas.microsoft.com/office/powerpoint/2010/main" val="71994088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l="19286" t="13206" r="1190" b="2730"/>
          <a:stretch>
            <a:fillRect/>
          </a:stretch>
        </p:blipFill>
        <p:spPr bwMode="auto">
          <a:xfrm>
            <a:off x="2" y="2"/>
            <a:ext cx="9143999" cy="6857999"/>
          </a:xfrm>
          <a:prstGeom prst="rect">
            <a:avLst/>
          </a:prstGeom>
          <a:noFill/>
          <a:ln w="31750">
            <a:solidFill>
              <a:schemeClr val="tx1"/>
            </a:solidFill>
          </a:ln>
        </p:spPr>
      </p:pic>
    </p:spTree>
    <p:extLst>
      <p:ext uri="{BB962C8B-B14F-4D97-AF65-F5344CB8AC3E}">
        <p14:creationId xmlns:p14="http://schemas.microsoft.com/office/powerpoint/2010/main" val="8276407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rot="19414409">
            <a:off x="3595917" y="4762767"/>
            <a:ext cx="2971198" cy="369332"/>
          </a:xfrm>
          <a:prstGeom prst="rect">
            <a:avLst/>
          </a:prstGeom>
          <a:noFill/>
        </p:spPr>
        <p:txBody>
          <a:bodyPr wrap="none" rtlCol="0">
            <a:spAutoFit/>
          </a:bodyPr>
          <a:lstStyle/>
          <a:p>
            <a:r>
              <a:rPr lang="en-US" dirty="0" smtClean="0">
                <a:solidFill>
                  <a:srgbClr val="C00000"/>
                </a:solidFill>
                <a:latin typeface="Arial Black" panose="020B0A04020102020204" pitchFamily="34" charset="0"/>
              </a:rPr>
              <a:t>100 </a:t>
            </a:r>
            <a:r>
              <a:rPr lang="en-US" dirty="0" err="1" smtClean="0">
                <a:solidFill>
                  <a:srgbClr val="C00000"/>
                </a:solidFill>
                <a:latin typeface="Arial Black" panose="020B0A04020102020204" pitchFamily="34" charset="0"/>
              </a:rPr>
              <a:t>ms</a:t>
            </a:r>
            <a:r>
              <a:rPr lang="en-US" dirty="0" smtClean="0">
                <a:solidFill>
                  <a:srgbClr val="C00000"/>
                </a:solidFill>
                <a:latin typeface="Arial Black" panose="020B0A04020102020204" pitchFamily="34" charset="0"/>
              </a:rPr>
              <a:t> response time</a:t>
            </a:r>
          </a:p>
        </p:txBody>
      </p:sp>
      <p:cxnSp>
        <p:nvCxnSpPr>
          <p:cNvPr id="13" name="Straight Arrow Connector 12"/>
          <p:cNvCxnSpPr/>
          <p:nvPr/>
        </p:nvCxnSpPr>
        <p:spPr bwMode="auto">
          <a:xfrm>
            <a:off x="4433545" y="1935544"/>
            <a:ext cx="2349500" cy="1016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rot="5400000">
            <a:off x="3608045" y="2341945"/>
            <a:ext cx="254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10800000" flipV="1">
            <a:off x="941045" y="1818069"/>
            <a:ext cx="2425700" cy="1108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rot="20156866">
            <a:off x="1723188" y="1883843"/>
            <a:ext cx="1026243" cy="338554"/>
          </a:xfrm>
          <a:prstGeom prst="rect">
            <a:avLst/>
          </a:prstGeom>
          <a:noFill/>
        </p:spPr>
        <p:txBody>
          <a:bodyPr wrap="none" rtlCol="0">
            <a:spAutoFit/>
          </a:bodyPr>
          <a:lstStyle/>
          <a:p>
            <a:r>
              <a:rPr lang="en-US" sz="1600" dirty="0" smtClean="0">
                <a:solidFill>
                  <a:prstClr val="white"/>
                </a:solidFill>
              </a:rPr>
              <a:t>Browsing</a:t>
            </a:r>
          </a:p>
        </p:txBody>
      </p:sp>
      <p:sp>
        <p:nvSpPr>
          <p:cNvPr id="17" name="TextBox 16"/>
          <p:cNvSpPr txBox="1"/>
          <p:nvPr/>
        </p:nvSpPr>
        <p:spPr>
          <a:xfrm rot="1365531">
            <a:off x="4914972" y="2012973"/>
            <a:ext cx="1790875" cy="338554"/>
          </a:xfrm>
          <a:prstGeom prst="rect">
            <a:avLst/>
          </a:prstGeom>
          <a:noFill/>
        </p:spPr>
        <p:txBody>
          <a:bodyPr wrap="none" rtlCol="0">
            <a:spAutoFit/>
          </a:bodyPr>
          <a:lstStyle/>
          <a:p>
            <a:r>
              <a:rPr lang="en-US" sz="1600" dirty="0" smtClean="0">
                <a:solidFill>
                  <a:prstClr val="white"/>
                </a:solidFill>
              </a:rPr>
              <a:t>General browsing</a:t>
            </a:r>
          </a:p>
        </p:txBody>
      </p:sp>
      <p:sp>
        <p:nvSpPr>
          <p:cNvPr id="18" name="TextBox 17"/>
          <p:cNvSpPr txBox="1"/>
          <p:nvPr/>
        </p:nvSpPr>
        <p:spPr>
          <a:xfrm>
            <a:off x="3031359" y="2432793"/>
            <a:ext cx="1963999" cy="584775"/>
          </a:xfrm>
          <a:prstGeom prst="rect">
            <a:avLst/>
          </a:prstGeom>
          <a:noFill/>
        </p:spPr>
        <p:txBody>
          <a:bodyPr wrap="none" rtlCol="0">
            <a:spAutoFit/>
          </a:bodyPr>
          <a:lstStyle/>
          <a:p>
            <a:r>
              <a:rPr lang="en-US" sz="1600" dirty="0" smtClean="0">
                <a:solidFill>
                  <a:prstClr val="white"/>
                </a:solidFill>
              </a:rPr>
              <a:t>Shopping at one of </a:t>
            </a:r>
          </a:p>
          <a:p>
            <a:r>
              <a:rPr lang="en-US" sz="1600" dirty="0" smtClean="0">
                <a:solidFill>
                  <a:prstClr val="white"/>
                </a:solidFill>
              </a:rPr>
              <a:t>our campaign sites</a:t>
            </a:r>
          </a:p>
        </p:txBody>
      </p:sp>
      <p:cxnSp>
        <p:nvCxnSpPr>
          <p:cNvPr id="20" name="Straight Arrow Connector 19"/>
          <p:cNvCxnSpPr/>
          <p:nvPr/>
        </p:nvCxnSpPr>
        <p:spPr bwMode="auto">
          <a:xfrm rot="16200000" flipH="1">
            <a:off x="941045" y="3967544"/>
            <a:ext cx="1727200" cy="1524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5400000">
            <a:off x="2638086" y="4451735"/>
            <a:ext cx="1657351" cy="4095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flipH="1">
            <a:off x="3671550" y="6134100"/>
            <a:ext cx="219585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rot="5400000">
            <a:off x="6362677" y="4027235"/>
            <a:ext cx="1028700" cy="3708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TextBox 30"/>
          <p:cNvSpPr txBox="1"/>
          <p:nvPr/>
        </p:nvSpPr>
        <p:spPr>
          <a:xfrm>
            <a:off x="3031359" y="2105263"/>
            <a:ext cx="569387" cy="215444"/>
          </a:xfrm>
          <a:prstGeom prst="rect">
            <a:avLst/>
          </a:prstGeom>
          <a:noFill/>
        </p:spPr>
        <p:txBody>
          <a:bodyPr wrap="none" rtlCol="0">
            <a:spAutoFit/>
          </a:bodyPr>
          <a:lstStyle/>
          <a:p>
            <a:r>
              <a:rPr lang="en-US" sz="800" b="1" dirty="0" smtClean="0">
                <a:solidFill>
                  <a:prstClr val="white"/>
                </a:solidFill>
              </a:rPr>
              <a:t>cookies</a:t>
            </a:r>
            <a:endParaRPr lang="en-US" sz="800" b="1" dirty="0">
              <a:solidFill>
                <a:prstClr val="white"/>
              </a:solidFill>
            </a:endParaRPr>
          </a:p>
        </p:txBody>
      </p:sp>
      <p:sp>
        <p:nvSpPr>
          <p:cNvPr id="32" name="Arc 31"/>
          <p:cNvSpPr/>
          <p:nvPr/>
        </p:nvSpPr>
        <p:spPr bwMode="auto">
          <a:xfrm flipH="1">
            <a:off x="2299945" y="2303846"/>
            <a:ext cx="1314449" cy="3248025"/>
          </a:xfrm>
          <a:prstGeom prst="arc">
            <a:avLst>
              <a:gd name="adj1" fmla="val 16200000"/>
              <a:gd name="adj2" fmla="val 4947758"/>
            </a:avLst>
          </a:prstGeom>
          <a:noFill/>
          <a:ln w="9525" cap="flat" cmpd="sng" algn="ctr">
            <a:solidFill>
              <a:schemeClr val="tx1"/>
            </a:solidFill>
            <a:prstDash val="sysDash"/>
            <a:round/>
            <a:headEnd type="stealth"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white"/>
              </a:solidFill>
              <a:latin typeface="Times" charset="0"/>
            </a:endParaRPr>
          </a:p>
        </p:txBody>
      </p:sp>
      <p:cxnSp>
        <p:nvCxnSpPr>
          <p:cNvPr id="33" name="Straight Arrow Connector 32"/>
          <p:cNvCxnSpPr/>
          <p:nvPr/>
        </p:nvCxnSpPr>
        <p:spPr bwMode="auto">
          <a:xfrm flipV="1">
            <a:off x="3604870" y="3494469"/>
            <a:ext cx="3048000" cy="2152651"/>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34" name="TextBox 33"/>
          <p:cNvSpPr txBox="1"/>
          <p:nvPr/>
        </p:nvSpPr>
        <p:spPr>
          <a:xfrm rot="19474211">
            <a:off x="4159685" y="3909165"/>
            <a:ext cx="2044149" cy="584775"/>
          </a:xfrm>
          <a:prstGeom prst="rect">
            <a:avLst/>
          </a:prstGeom>
          <a:noFill/>
        </p:spPr>
        <p:txBody>
          <a:bodyPr wrap="none" rtlCol="0">
            <a:spAutoFit/>
          </a:bodyPr>
          <a:lstStyle/>
          <a:p>
            <a:r>
              <a:rPr lang="en-US" sz="1600" dirty="0" smtClean="0">
                <a:solidFill>
                  <a:prstClr val="white"/>
                </a:solidFill>
              </a:rPr>
              <a:t>If we win an auction </a:t>
            </a:r>
          </a:p>
          <a:p>
            <a:r>
              <a:rPr lang="en-US" sz="1600" dirty="0" smtClean="0">
                <a:solidFill>
                  <a:prstClr val="white"/>
                </a:solidFill>
              </a:rPr>
              <a:t>we serve an ad</a:t>
            </a:r>
            <a:endParaRPr lang="en-US" sz="1600" dirty="0">
              <a:solidFill>
                <a:prstClr val="white"/>
              </a:solidFill>
            </a:endParaRPr>
          </a:p>
        </p:txBody>
      </p:sp>
      <p:sp>
        <p:nvSpPr>
          <p:cNvPr id="37" name="TextBox 36"/>
          <p:cNvSpPr txBox="1"/>
          <p:nvPr/>
        </p:nvSpPr>
        <p:spPr>
          <a:xfrm>
            <a:off x="51421" y="2237171"/>
            <a:ext cx="1479892" cy="646331"/>
          </a:xfrm>
          <a:prstGeom prst="rect">
            <a:avLst/>
          </a:prstGeom>
          <a:noFill/>
        </p:spPr>
        <p:txBody>
          <a:bodyPr wrap="none" rtlCol="0">
            <a:spAutoFit/>
          </a:bodyPr>
          <a:lstStyle/>
          <a:p>
            <a:r>
              <a:rPr lang="en-US" dirty="0" smtClean="0">
                <a:solidFill>
                  <a:srgbClr val="C00000"/>
                </a:solidFill>
                <a:latin typeface="Arial Black" pitchFamily="34" charset="0"/>
              </a:rPr>
              <a:t>10 Million </a:t>
            </a:r>
          </a:p>
          <a:p>
            <a:r>
              <a:rPr lang="en-US" dirty="0" smtClean="0">
                <a:solidFill>
                  <a:srgbClr val="C00000"/>
                </a:solidFill>
                <a:latin typeface="Arial Black" pitchFamily="34" charset="0"/>
              </a:rPr>
              <a:t>URLs</a:t>
            </a:r>
            <a:endParaRPr lang="en-US" dirty="0">
              <a:solidFill>
                <a:srgbClr val="C00000"/>
              </a:solidFill>
              <a:latin typeface="Arial Black" pitchFamily="34" charset="0"/>
            </a:endParaRPr>
          </a:p>
        </p:txBody>
      </p:sp>
      <p:sp>
        <p:nvSpPr>
          <p:cNvPr id="38" name="TextBox 37"/>
          <p:cNvSpPr txBox="1"/>
          <p:nvPr/>
        </p:nvSpPr>
        <p:spPr>
          <a:xfrm>
            <a:off x="4233623" y="1066803"/>
            <a:ext cx="1633781" cy="646331"/>
          </a:xfrm>
          <a:prstGeom prst="rect">
            <a:avLst/>
          </a:prstGeom>
          <a:noFill/>
        </p:spPr>
        <p:txBody>
          <a:bodyPr wrap="none" rtlCol="0">
            <a:spAutoFit/>
          </a:bodyPr>
          <a:lstStyle/>
          <a:p>
            <a:r>
              <a:rPr lang="en-US" dirty="0">
                <a:solidFill>
                  <a:srgbClr val="C00000"/>
                </a:solidFill>
                <a:latin typeface="Arial Black" pitchFamily="34" charset="0"/>
              </a:rPr>
              <a:t>2</a:t>
            </a:r>
            <a:r>
              <a:rPr lang="en-US" dirty="0" smtClean="0">
                <a:solidFill>
                  <a:srgbClr val="C00000"/>
                </a:solidFill>
                <a:latin typeface="Arial Black" pitchFamily="34" charset="0"/>
              </a:rPr>
              <a:t>00 Million </a:t>
            </a:r>
          </a:p>
          <a:p>
            <a:r>
              <a:rPr lang="en-US" dirty="0">
                <a:solidFill>
                  <a:srgbClr val="C00000"/>
                </a:solidFill>
                <a:latin typeface="Arial Black" pitchFamily="34" charset="0"/>
              </a:rPr>
              <a:t>b</a:t>
            </a:r>
            <a:r>
              <a:rPr lang="en-US" dirty="0" smtClean="0">
                <a:solidFill>
                  <a:srgbClr val="C00000"/>
                </a:solidFill>
                <a:latin typeface="Arial Black" pitchFamily="34" charset="0"/>
              </a:rPr>
              <a:t>rowsers</a:t>
            </a:r>
            <a:endParaRPr lang="en-US" dirty="0">
              <a:solidFill>
                <a:srgbClr val="C00000"/>
              </a:solidFill>
              <a:latin typeface="Arial Black" pitchFamily="34" charset="0"/>
            </a:endParaRPr>
          </a:p>
        </p:txBody>
      </p:sp>
      <p:sp>
        <p:nvSpPr>
          <p:cNvPr id="40" name="TextBox 39"/>
          <p:cNvSpPr txBox="1"/>
          <p:nvPr/>
        </p:nvSpPr>
        <p:spPr>
          <a:xfrm>
            <a:off x="4041263" y="6098484"/>
            <a:ext cx="2835442" cy="646331"/>
          </a:xfrm>
          <a:prstGeom prst="rect">
            <a:avLst/>
          </a:prstGeom>
          <a:noFill/>
        </p:spPr>
        <p:txBody>
          <a:bodyPr wrap="square" rtlCol="0">
            <a:spAutoFit/>
          </a:bodyPr>
          <a:lstStyle/>
          <a:p>
            <a:r>
              <a:rPr lang="en-US" dirty="0">
                <a:solidFill>
                  <a:srgbClr val="C00000"/>
                </a:solidFill>
                <a:latin typeface="Arial Black" pitchFamily="34" charset="0"/>
              </a:rPr>
              <a:t>2</a:t>
            </a:r>
            <a:r>
              <a:rPr lang="en-US" dirty="0" smtClean="0">
                <a:solidFill>
                  <a:srgbClr val="C00000"/>
                </a:solidFill>
                <a:latin typeface="Arial Black" pitchFamily="34" charset="0"/>
              </a:rPr>
              <a:t>0 Billion of</a:t>
            </a:r>
          </a:p>
          <a:p>
            <a:r>
              <a:rPr lang="en-US" dirty="0" smtClean="0">
                <a:solidFill>
                  <a:srgbClr val="C00000"/>
                </a:solidFill>
                <a:latin typeface="Arial Black" pitchFamily="34" charset="0"/>
              </a:rPr>
              <a:t>bid requests per day</a:t>
            </a:r>
          </a:p>
        </p:txBody>
      </p:sp>
      <p:cxnSp>
        <p:nvCxnSpPr>
          <p:cNvPr id="43" name="Straight Arrow Connector 42"/>
          <p:cNvCxnSpPr/>
          <p:nvPr/>
        </p:nvCxnSpPr>
        <p:spPr>
          <a:xfrm flipH="1">
            <a:off x="4433546" y="3283187"/>
            <a:ext cx="212455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724400" y="2929423"/>
            <a:ext cx="1563248" cy="369332"/>
          </a:xfrm>
          <a:prstGeom prst="rect">
            <a:avLst/>
          </a:prstGeom>
          <a:noFill/>
        </p:spPr>
        <p:txBody>
          <a:bodyPr wrap="none" rtlCol="0">
            <a:spAutoFit/>
          </a:bodyPr>
          <a:lstStyle/>
          <a:p>
            <a:r>
              <a:rPr lang="en-US" dirty="0" smtClean="0">
                <a:solidFill>
                  <a:srgbClr val="C00000"/>
                </a:solidFill>
                <a:latin typeface="Arial Black" pitchFamily="34" charset="0"/>
              </a:rPr>
              <a:t>conversion</a:t>
            </a:r>
          </a:p>
        </p:txBody>
      </p:sp>
      <p:sp>
        <p:nvSpPr>
          <p:cNvPr id="39" name="Rectangle 38"/>
          <p:cNvSpPr/>
          <p:nvPr/>
        </p:nvSpPr>
        <p:spPr>
          <a:xfrm>
            <a:off x="-76200" y="0"/>
            <a:ext cx="9252571" cy="7371144"/>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70"/>
          <p:cNvGrpSpPr/>
          <p:nvPr/>
        </p:nvGrpSpPr>
        <p:grpSpPr>
          <a:xfrm>
            <a:off x="457542" y="3132521"/>
            <a:ext cx="785128" cy="591903"/>
            <a:chOff x="6672947" y="5070557"/>
            <a:chExt cx="604978" cy="426720"/>
          </a:xfrm>
        </p:grpSpPr>
        <p:pic>
          <p:nvPicPr>
            <p:cNvPr id="35" name="Picture 41" descr="ms4.png"/>
            <p:cNvPicPr>
              <a:picLocks noChangeAspect="1"/>
            </p:cNvPicPr>
            <p:nvPr/>
          </p:nvPicPr>
          <p:blipFill>
            <a:blip r:embed="rId2" cstate="print"/>
            <a:srcRect/>
            <a:stretch>
              <a:fillRect/>
            </a:stretch>
          </p:blipFill>
          <p:spPr bwMode="auto">
            <a:xfrm>
              <a:off x="6672947" y="5096923"/>
              <a:ext cx="604978" cy="400354"/>
            </a:xfrm>
            <a:prstGeom prst="rect">
              <a:avLst/>
            </a:prstGeom>
            <a:noFill/>
            <a:ln w="3175">
              <a:solidFill>
                <a:schemeClr val="tx1"/>
              </a:solidFill>
              <a:miter lim="800000"/>
              <a:headEnd/>
              <a:tailEnd/>
            </a:ln>
          </p:spPr>
        </p:pic>
        <p:pic>
          <p:nvPicPr>
            <p:cNvPr id="36" name="Picture 16" descr="http://www.revitcomponents.com/userfiles/265-blogger-logo.jpg"/>
            <p:cNvPicPr>
              <a:picLocks noChangeAspect="1" noChangeArrowheads="1"/>
            </p:cNvPicPr>
            <p:nvPr/>
          </p:nvPicPr>
          <p:blipFill>
            <a:blip r:embed="rId3" cstate="print"/>
            <a:srcRect/>
            <a:stretch>
              <a:fillRect/>
            </a:stretch>
          </p:blipFill>
          <p:spPr bwMode="auto">
            <a:xfrm>
              <a:off x="6672947" y="5070557"/>
              <a:ext cx="468828" cy="142240"/>
            </a:xfrm>
            <a:prstGeom prst="rect">
              <a:avLst/>
            </a:prstGeom>
            <a:noFill/>
            <a:ln w="9525">
              <a:noFill/>
              <a:miter lim="800000"/>
              <a:headEnd/>
              <a:tailEnd/>
            </a:ln>
          </p:spPr>
        </p:pic>
      </p:grpSp>
      <p:pic>
        <p:nvPicPr>
          <p:cNvPr id="7" name="Picture 2"/>
          <p:cNvPicPr>
            <a:picLocks noChangeAspect="1" noChangeArrowheads="1"/>
          </p:cNvPicPr>
          <p:nvPr/>
        </p:nvPicPr>
        <p:blipFill>
          <a:blip r:embed="rId4" cstate="print"/>
          <a:srcRect l="24667" t="13867" r="42667" b="24533"/>
          <a:stretch>
            <a:fillRect/>
          </a:stretch>
        </p:blipFill>
        <p:spPr bwMode="auto">
          <a:xfrm>
            <a:off x="6783045" y="2105266"/>
            <a:ext cx="1320516" cy="1556473"/>
          </a:xfrm>
          <a:prstGeom prst="rect">
            <a:avLst/>
          </a:prstGeom>
          <a:noFill/>
          <a:ln w="9525">
            <a:noFill/>
            <a:miter lim="800000"/>
            <a:headEnd/>
            <a:tailEnd/>
          </a:ln>
        </p:spPr>
      </p:pic>
      <p:sp>
        <p:nvSpPr>
          <p:cNvPr id="45" name="Rectangle 44"/>
          <p:cNvSpPr/>
          <p:nvPr/>
        </p:nvSpPr>
        <p:spPr>
          <a:xfrm>
            <a:off x="7543800" y="2601629"/>
            <a:ext cx="567865" cy="21777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8140" t="13653" r="45482" b="33989"/>
          <a:stretch/>
        </p:blipFill>
        <p:spPr>
          <a:xfrm>
            <a:off x="3354986" y="838202"/>
            <a:ext cx="836014" cy="108258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27961"/>
          <a:stretch/>
        </p:blipFill>
        <p:spPr>
          <a:xfrm>
            <a:off x="2659722" y="5638800"/>
            <a:ext cx="921678" cy="990600"/>
          </a:xfrm>
          <a:prstGeom prst="rect">
            <a:avLst/>
          </a:prstGeom>
        </p:spPr>
      </p:pic>
      <p:pic>
        <p:nvPicPr>
          <p:cNvPr id="49" name="Picture 1"/>
          <p:cNvPicPr>
            <a:picLocks noChangeAspect="1" noChangeArrowheads="1"/>
          </p:cNvPicPr>
          <p:nvPr/>
        </p:nvPicPr>
        <p:blipFill>
          <a:blip r:embed="rId7" cstate="email"/>
          <a:srcRect/>
          <a:stretch>
            <a:fillRect/>
          </a:stretch>
        </p:blipFill>
        <p:spPr bwMode="auto">
          <a:xfrm>
            <a:off x="3352804" y="3124202"/>
            <a:ext cx="884479" cy="590988"/>
          </a:xfrm>
          <a:prstGeom prst="rect">
            <a:avLst/>
          </a:prstGeom>
          <a:ln>
            <a:noFill/>
          </a:ln>
          <a:effectLst>
            <a:outerShdw blurRad="190500" algn="tl" rotWithShape="0">
              <a:srgbClr val="000000">
                <a:alpha val="70000"/>
              </a:srgbClr>
            </a:outerShdw>
          </a:effectLst>
        </p:spPr>
      </p:pic>
      <p:pic>
        <p:nvPicPr>
          <p:cNvPr id="57" name="Picture 56"/>
          <p:cNvPicPr>
            <a:picLocks noChangeAspect="1" noChangeArrowheads="1"/>
          </p:cNvPicPr>
          <p:nvPr/>
        </p:nvPicPr>
        <p:blipFill rotWithShape="1">
          <a:blip r:embed="rId8" cstate="print"/>
          <a:srcRect l="55319" t="14084" r="32223" b="78762"/>
          <a:stretch/>
        </p:blipFill>
        <p:spPr bwMode="auto">
          <a:xfrm>
            <a:off x="7391400" y="2590800"/>
            <a:ext cx="737784" cy="258890"/>
          </a:xfrm>
          <a:prstGeom prst="rect">
            <a:avLst/>
          </a:prstGeom>
          <a:noFill/>
          <a:ln w="9525">
            <a:noFill/>
            <a:miter lim="800000"/>
            <a:headEnd/>
            <a:tailEnd/>
          </a:ln>
        </p:spPr>
      </p:pic>
      <p:sp>
        <p:nvSpPr>
          <p:cNvPr id="21" name="Cloud 20"/>
          <p:cNvSpPr/>
          <p:nvPr/>
        </p:nvSpPr>
        <p:spPr bwMode="auto">
          <a:xfrm flipH="1">
            <a:off x="5611689" y="4910797"/>
            <a:ext cx="2065465" cy="1469747"/>
          </a:xfrm>
          <a:prstGeom prst="cloud">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400" dirty="0" smtClean="0">
                <a:solidFill>
                  <a:prstClr val="white"/>
                </a:solidFill>
                <a:latin typeface="Consolas"/>
              </a:rPr>
              <a:t>Ad</a:t>
            </a:r>
          </a:p>
          <a:p>
            <a:pPr eaLnBrk="0" hangingPunct="0"/>
            <a:r>
              <a:rPr lang="en-US" dirty="0" smtClean="0">
                <a:solidFill>
                  <a:prstClr val="white"/>
                </a:solidFill>
                <a:latin typeface="Consolas"/>
              </a:rPr>
              <a:t>Exchange</a:t>
            </a:r>
            <a:endParaRPr lang="en-US" sz="2400" dirty="0">
              <a:solidFill>
                <a:prstClr val="white"/>
              </a:solidFill>
              <a:latin typeface="Consolas"/>
            </a:endParaRPr>
          </a:p>
        </p:txBody>
      </p:sp>
      <p:sp>
        <p:nvSpPr>
          <p:cNvPr id="41" name="TextBox 40"/>
          <p:cNvSpPr txBox="1"/>
          <p:nvPr/>
        </p:nvSpPr>
        <p:spPr>
          <a:xfrm>
            <a:off x="5660795" y="3801070"/>
            <a:ext cx="2431820" cy="923330"/>
          </a:xfrm>
          <a:prstGeom prst="rect">
            <a:avLst/>
          </a:prstGeom>
          <a:noFill/>
        </p:spPr>
        <p:txBody>
          <a:bodyPr wrap="none" rtlCol="0">
            <a:spAutoFit/>
          </a:bodyPr>
          <a:lstStyle/>
          <a:p>
            <a:r>
              <a:rPr lang="en-US" dirty="0" smtClean="0">
                <a:latin typeface="Arial Black" pitchFamily="34" charset="0"/>
              </a:rPr>
              <a:t>Where should</a:t>
            </a:r>
          </a:p>
          <a:p>
            <a:r>
              <a:rPr lang="en-US" dirty="0" smtClean="0">
                <a:latin typeface="Arial Black" pitchFamily="34" charset="0"/>
              </a:rPr>
              <a:t>we advertise and </a:t>
            </a:r>
          </a:p>
          <a:p>
            <a:r>
              <a:rPr lang="en-US" dirty="0" smtClean="0">
                <a:latin typeface="Arial Black" pitchFamily="34" charset="0"/>
              </a:rPr>
              <a:t>at what price?</a:t>
            </a:r>
          </a:p>
        </p:txBody>
      </p:sp>
      <p:sp>
        <p:nvSpPr>
          <p:cNvPr id="42" name="TextBox 41"/>
          <p:cNvSpPr txBox="1"/>
          <p:nvPr/>
        </p:nvSpPr>
        <p:spPr>
          <a:xfrm>
            <a:off x="3124200" y="2325469"/>
            <a:ext cx="2431756" cy="646331"/>
          </a:xfrm>
          <a:prstGeom prst="rect">
            <a:avLst/>
          </a:prstGeom>
          <a:noFill/>
        </p:spPr>
        <p:txBody>
          <a:bodyPr wrap="none" rtlCol="0">
            <a:spAutoFit/>
          </a:bodyPr>
          <a:lstStyle/>
          <a:p>
            <a:r>
              <a:rPr lang="en-US" dirty="0" smtClean="0">
                <a:latin typeface="Arial Black" pitchFamily="34" charset="0"/>
              </a:rPr>
              <a:t>Does the ad have </a:t>
            </a:r>
          </a:p>
          <a:p>
            <a:r>
              <a:rPr lang="en-US" dirty="0" smtClean="0">
                <a:latin typeface="Arial Black" pitchFamily="34" charset="0"/>
              </a:rPr>
              <a:t>causal effect?</a:t>
            </a:r>
          </a:p>
        </p:txBody>
      </p:sp>
      <p:sp>
        <p:nvSpPr>
          <p:cNvPr id="44" name="TextBox 43"/>
          <p:cNvSpPr txBox="1"/>
          <p:nvPr/>
        </p:nvSpPr>
        <p:spPr>
          <a:xfrm>
            <a:off x="0" y="3810000"/>
            <a:ext cx="2454262" cy="646331"/>
          </a:xfrm>
          <a:prstGeom prst="rect">
            <a:avLst/>
          </a:prstGeom>
          <a:noFill/>
        </p:spPr>
        <p:txBody>
          <a:bodyPr wrap="none" rtlCol="0">
            <a:spAutoFit/>
          </a:bodyPr>
          <a:lstStyle/>
          <a:p>
            <a:r>
              <a:rPr lang="en-US" dirty="0" smtClean="0">
                <a:solidFill>
                  <a:schemeClr val="tx1">
                    <a:lumMod val="65000"/>
                  </a:schemeClr>
                </a:solidFill>
                <a:latin typeface="Arial Black" pitchFamily="34" charset="0"/>
              </a:rPr>
              <a:t>What data should </a:t>
            </a:r>
          </a:p>
          <a:p>
            <a:r>
              <a:rPr lang="en-US" dirty="0" smtClean="0">
                <a:solidFill>
                  <a:schemeClr val="tx1">
                    <a:lumMod val="65000"/>
                  </a:schemeClr>
                </a:solidFill>
                <a:latin typeface="Arial Black" pitchFamily="34" charset="0"/>
              </a:rPr>
              <a:t>we pay for?</a:t>
            </a:r>
          </a:p>
        </p:txBody>
      </p:sp>
      <p:sp>
        <p:nvSpPr>
          <p:cNvPr id="47" name="TextBox 46"/>
          <p:cNvSpPr txBox="1"/>
          <p:nvPr/>
        </p:nvSpPr>
        <p:spPr>
          <a:xfrm>
            <a:off x="2734523" y="4459069"/>
            <a:ext cx="1685077" cy="369332"/>
          </a:xfrm>
          <a:prstGeom prst="rect">
            <a:avLst/>
          </a:prstGeom>
          <a:noFill/>
        </p:spPr>
        <p:txBody>
          <a:bodyPr wrap="none" rtlCol="0">
            <a:spAutoFit/>
          </a:bodyPr>
          <a:lstStyle/>
          <a:p>
            <a:r>
              <a:rPr lang="en-US" dirty="0" smtClean="0">
                <a:solidFill>
                  <a:schemeClr val="tx1">
                    <a:lumMod val="65000"/>
                  </a:schemeClr>
                </a:solidFill>
                <a:latin typeface="Arial Black" pitchFamily="34" charset="0"/>
              </a:rPr>
              <a:t>Attribution?</a:t>
            </a:r>
          </a:p>
        </p:txBody>
      </p:sp>
      <p:sp>
        <p:nvSpPr>
          <p:cNvPr id="48" name="TextBox 47"/>
          <p:cNvSpPr txBox="1"/>
          <p:nvPr/>
        </p:nvSpPr>
        <p:spPr>
          <a:xfrm>
            <a:off x="1371600" y="1219200"/>
            <a:ext cx="1825371" cy="923330"/>
          </a:xfrm>
          <a:prstGeom prst="rect">
            <a:avLst/>
          </a:prstGeom>
          <a:noFill/>
        </p:spPr>
        <p:txBody>
          <a:bodyPr wrap="none" rtlCol="0">
            <a:spAutoFit/>
          </a:bodyPr>
          <a:lstStyle/>
          <a:p>
            <a:r>
              <a:rPr lang="en-US" dirty="0" smtClean="0">
                <a:latin typeface="Arial Black" pitchFamily="34" charset="0"/>
              </a:rPr>
              <a:t>Who should </a:t>
            </a:r>
          </a:p>
          <a:p>
            <a:r>
              <a:rPr lang="en-US" dirty="0" smtClean="0">
                <a:latin typeface="Arial Black" pitchFamily="34" charset="0"/>
              </a:rPr>
              <a:t>we target for</a:t>
            </a:r>
          </a:p>
          <a:p>
            <a:r>
              <a:rPr lang="en-US" dirty="0" smtClean="0">
                <a:latin typeface="Arial Black" pitchFamily="34" charset="0"/>
              </a:rPr>
              <a:t>a marketer?</a:t>
            </a:r>
            <a:endParaRPr lang="en-US" dirty="0">
              <a:latin typeface="Arial Black" pitchFamily="34" charset="0"/>
            </a:endParaRPr>
          </a:p>
        </p:txBody>
      </p:sp>
      <p:sp>
        <p:nvSpPr>
          <p:cNvPr id="51" name="TextBox 50"/>
          <p:cNvSpPr txBox="1"/>
          <p:nvPr/>
        </p:nvSpPr>
        <p:spPr>
          <a:xfrm>
            <a:off x="3657600" y="5906869"/>
            <a:ext cx="2115964" cy="646331"/>
          </a:xfrm>
          <a:prstGeom prst="rect">
            <a:avLst/>
          </a:prstGeom>
          <a:noFill/>
        </p:spPr>
        <p:txBody>
          <a:bodyPr wrap="none" rtlCol="0">
            <a:spAutoFit/>
          </a:bodyPr>
          <a:lstStyle/>
          <a:p>
            <a:r>
              <a:rPr lang="en-US" dirty="0" smtClean="0">
                <a:latin typeface="Arial Black" pitchFamily="34" charset="0"/>
              </a:rPr>
              <a:t>What requests </a:t>
            </a:r>
          </a:p>
          <a:p>
            <a:r>
              <a:rPr lang="en-US" dirty="0" smtClean="0">
                <a:latin typeface="Arial Black" pitchFamily="34" charset="0"/>
              </a:rPr>
              <a:t>are fraudulent?</a:t>
            </a:r>
          </a:p>
        </p:txBody>
      </p:sp>
    </p:spTree>
    <p:extLst>
      <p:ext uri="{BB962C8B-B14F-4D97-AF65-F5344CB8AC3E}">
        <p14:creationId xmlns:p14="http://schemas.microsoft.com/office/powerpoint/2010/main" val="26585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6" grpId="0"/>
      <p:bldP spid="17" grpId="0"/>
      <p:bldP spid="18" grpId="0"/>
      <p:bldP spid="31" grpId="0"/>
      <p:bldP spid="32" grpId="0" animBg="1"/>
      <p:bldP spid="34" grpId="0"/>
      <p:bldP spid="37" grpId="0"/>
      <p:bldP spid="38" grpId="0"/>
      <p:bldP spid="40" grpId="0"/>
      <p:bldP spid="46" grpId="0"/>
      <p:bldP spid="39" grpId="0" animBg="1"/>
      <p:bldP spid="45" grpId="0" animBg="1"/>
      <p:bldP spid="21" grpId="0" animBg="1"/>
      <p:bldP spid="41" grpId="0"/>
      <p:bldP spid="42" grpId="0"/>
      <p:bldP spid="44" grpId="0"/>
      <p:bldP spid="47" grpId="0"/>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l="19286" t="13206" r="1190" b="2730"/>
          <a:stretch>
            <a:fillRect/>
          </a:stretch>
        </p:blipFill>
        <p:spPr bwMode="auto">
          <a:xfrm>
            <a:off x="2" y="2"/>
            <a:ext cx="9143999" cy="6857999"/>
          </a:xfrm>
          <a:prstGeom prst="rect">
            <a:avLst/>
          </a:prstGeom>
          <a:noFill/>
          <a:ln w="31750">
            <a:solidFill>
              <a:schemeClr val="tx1"/>
            </a:solidFill>
          </a:ln>
        </p:spPr>
      </p:pic>
      <p:sp>
        <p:nvSpPr>
          <p:cNvPr id="4" name="Rectangle 3"/>
          <p:cNvSpPr/>
          <p:nvPr/>
        </p:nvSpPr>
        <p:spPr>
          <a:xfrm>
            <a:off x="533400" y="1447800"/>
            <a:ext cx="29718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6" name="Rectangle 5"/>
          <p:cNvSpPr/>
          <p:nvPr/>
        </p:nvSpPr>
        <p:spPr>
          <a:xfrm>
            <a:off x="5943600" y="5029200"/>
            <a:ext cx="27432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7" name="Rectangle 6"/>
          <p:cNvSpPr/>
          <p:nvPr/>
        </p:nvSpPr>
        <p:spPr>
          <a:xfrm>
            <a:off x="685800" y="3429000"/>
            <a:ext cx="19050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 name="Rectangle 7"/>
          <p:cNvSpPr/>
          <p:nvPr/>
        </p:nvSpPr>
        <p:spPr>
          <a:xfrm>
            <a:off x="6019800" y="6172200"/>
            <a:ext cx="19050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83450902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l="19286" t="13206" r="1190" b="2730"/>
          <a:stretch>
            <a:fillRect/>
          </a:stretch>
        </p:blipFill>
        <p:spPr bwMode="auto">
          <a:xfrm>
            <a:off x="2" y="2"/>
            <a:ext cx="9143999" cy="6857999"/>
          </a:xfrm>
          <a:prstGeom prst="rect">
            <a:avLst/>
          </a:prstGeom>
          <a:noFill/>
          <a:ln w="31750">
            <a:solidFill>
              <a:schemeClr val="tx1"/>
            </a:solidFill>
          </a:ln>
        </p:spPr>
      </p:pic>
      <p:sp>
        <p:nvSpPr>
          <p:cNvPr id="4" name="Rectangle 3"/>
          <p:cNvSpPr/>
          <p:nvPr/>
        </p:nvSpPr>
        <p:spPr>
          <a:xfrm>
            <a:off x="533400" y="1447800"/>
            <a:ext cx="29718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6" name="Rectangle 5"/>
          <p:cNvSpPr/>
          <p:nvPr/>
        </p:nvSpPr>
        <p:spPr>
          <a:xfrm>
            <a:off x="5943600" y="5029200"/>
            <a:ext cx="27432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7170" name="Picture 2" descr="https://encrypted-tbn0.gstatic.com/images?q=tbn:ANd9GcSg3X0EYAwX4Pon0IfQfrzz4mWzrcL5uFahLT1NabyD-n4_IDYZhQ"/>
          <p:cNvPicPr>
            <a:picLocks noChangeAspect="1" noChangeArrowheads="1"/>
          </p:cNvPicPr>
          <p:nvPr/>
        </p:nvPicPr>
        <p:blipFill>
          <a:blip r:embed="rId4" cstate="print"/>
          <a:stretch>
            <a:fillRect/>
          </a:stretch>
        </p:blipFill>
        <p:spPr bwMode="auto">
          <a:xfrm>
            <a:off x="6629400" y="365678"/>
            <a:ext cx="2258980" cy="2072722"/>
          </a:xfrm>
          <a:prstGeom prst="ellipse">
            <a:avLst/>
          </a:prstGeom>
          <a:noFill/>
          <a:ln>
            <a:noFill/>
          </a:ln>
        </p:spPr>
      </p:pic>
      <p:sp>
        <p:nvSpPr>
          <p:cNvPr id="7" name="Rectangle 6"/>
          <p:cNvSpPr/>
          <p:nvPr/>
        </p:nvSpPr>
        <p:spPr>
          <a:xfrm>
            <a:off x="685800" y="3429000"/>
            <a:ext cx="19050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 name="Rectangle 7"/>
          <p:cNvSpPr/>
          <p:nvPr/>
        </p:nvSpPr>
        <p:spPr>
          <a:xfrm>
            <a:off x="6019800" y="6172200"/>
            <a:ext cx="1905000"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16364139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clrChange>
              <a:clrFrom>
                <a:srgbClr val="000000"/>
              </a:clrFrom>
              <a:clrTo>
                <a:srgbClr val="000000">
                  <a:alpha val="0"/>
                </a:srgbClr>
              </a:clrTo>
            </a:clrChange>
          </a:blip>
          <a:srcRect l="27358" t="13868" r="5333" b="2133"/>
          <a:stretch/>
        </p:blipFill>
        <p:spPr bwMode="auto">
          <a:xfrm>
            <a:off x="793820" y="107039"/>
            <a:ext cx="8654980" cy="6750961"/>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WWW 2012</a:t>
            </a:r>
            <a:endParaRPr lang="en-US" dirty="0"/>
          </a:p>
        </p:txBody>
      </p:sp>
    </p:spTree>
    <p:extLst>
      <p:ext uri="{BB962C8B-B14F-4D97-AF65-F5344CB8AC3E}">
        <p14:creationId xmlns:p14="http://schemas.microsoft.com/office/powerpoint/2010/main" val="402125079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2763"/>
            <a:ext cx="8610600" cy="914400"/>
          </a:xfrm>
        </p:spPr>
        <p:txBody>
          <a:bodyPr>
            <a:normAutofit/>
          </a:bodyPr>
          <a:lstStyle/>
          <a:p>
            <a:r>
              <a:rPr lang="en-US" sz="3200" spc="0" dirty="0" smtClean="0"/>
              <a:t>Unreasonable Performance Increase Spring 12</a:t>
            </a:r>
            <a:endParaRPr lang="en-US" sz="3200" spc="0" dirty="0"/>
          </a:p>
        </p:txBody>
      </p:sp>
      <p:sp>
        <p:nvSpPr>
          <p:cNvPr id="14" name="Rectangle 13"/>
          <p:cNvSpPr/>
          <p:nvPr/>
        </p:nvSpPr>
        <p:spPr>
          <a:xfrm>
            <a:off x="1219201" y="1600200"/>
            <a:ext cx="6324601" cy="44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p:cNvGraphicFramePr/>
          <p:nvPr/>
        </p:nvGraphicFramePr>
        <p:xfrm>
          <a:off x="1885950" y="1600201"/>
          <a:ext cx="5372100" cy="41529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3962400" y="5572780"/>
            <a:ext cx="2209800" cy="400110"/>
          </a:xfrm>
          <a:prstGeom prst="rect">
            <a:avLst/>
          </a:prstGeom>
          <a:noFill/>
        </p:spPr>
        <p:txBody>
          <a:bodyPr wrap="square" rtlCol="0">
            <a:spAutoFit/>
          </a:bodyPr>
          <a:lstStyle/>
          <a:p>
            <a:r>
              <a:rPr lang="en-US" sz="2000" b="1" dirty="0" smtClean="0"/>
              <a:t>2 weeks</a:t>
            </a:r>
            <a:endParaRPr lang="en-US" sz="2000" b="1" dirty="0"/>
          </a:p>
        </p:txBody>
      </p:sp>
      <p:sp>
        <p:nvSpPr>
          <p:cNvPr id="17" name="TextBox 16"/>
          <p:cNvSpPr txBox="1"/>
          <p:nvPr/>
        </p:nvSpPr>
        <p:spPr>
          <a:xfrm rot="16200000">
            <a:off x="-241012" y="3457545"/>
            <a:ext cx="3810000" cy="400110"/>
          </a:xfrm>
          <a:prstGeom prst="rect">
            <a:avLst/>
          </a:prstGeom>
          <a:noFill/>
        </p:spPr>
        <p:txBody>
          <a:bodyPr wrap="square" rtlCol="0">
            <a:spAutoFit/>
          </a:bodyPr>
          <a:lstStyle/>
          <a:p>
            <a:r>
              <a:rPr lang="en-US" sz="2000" b="1" dirty="0" smtClean="0"/>
              <a:t>Performance Index</a:t>
            </a:r>
            <a:endParaRPr lang="en-US" sz="2000" b="1" dirty="0"/>
          </a:p>
        </p:txBody>
      </p:sp>
      <p:sp>
        <p:nvSpPr>
          <p:cNvPr id="18" name="Oval 17"/>
          <p:cNvSpPr/>
          <p:nvPr/>
        </p:nvSpPr>
        <p:spPr>
          <a:xfrm>
            <a:off x="6858000" y="1536412"/>
            <a:ext cx="9144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66857" y="1701226"/>
            <a:ext cx="762000" cy="584775"/>
          </a:xfrm>
          <a:prstGeom prst="rect">
            <a:avLst/>
          </a:prstGeom>
          <a:noFill/>
        </p:spPr>
        <p:txBody>
          <a:bodyPr wrap="square" rtlCol="0">
            <a:spAutoFit/>
          </a:bodyPr>
          <a:lstStyle/>
          <a:p>
            <a:r>
              <a:rPr lang="en-US" sz="3200" b="1" dirty="0" smtClean="0"/>
              <a:t>2x</a:t>
            </a:r>
            <a:endParaRPr lang="en-US" sz="3200" b="1" dirty="0"/>
          </a:p>
        </p:txBody>
      </p:sp>
    </p:spTree>
    <p:extLst>
      <p:ext uri="{BB962C8B-B14F-4D97-AF65-F5344CB8AC3E}">
        <p14:creationId xmlns:p14="http://schemas.microsoft.com/office/powerpoint/2010/main" val="72453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pc="0" dirty="0"/>
              <a:t>Now it is coming also to brands</a:t>
            </a:r>
            <a:endParaRPr lang="en-US" dirty="0"/>
          </a:p>
        </p:txBody>
      </p:sp>
      <p:sp>
        <p:nvSpPr>
          <p:cNvPr id="6" name="Content Placeholder 2"/>
          <p:cNvSpPr>
            <a:spLocks noGrp="1"/>
          </p:cNvSpPr>
          <p:nvPr>
            <p:ph idx="1"/>
          </p:nvPr>
        </p:nvSpPr>
        <p:spPr>
          <a:xfrm>
            <a:off x="228600" y="3632200"/>
            <a:ext cx="8458200" cy="2716792"/>
          </a:xfrm>
        </p:spPr>
        <p:txBody>
          <a:bodyPr>
            <a:normAutofit fontScale="92500" lnSpcReduction="10000"/>
          </a:bodyPr>
          <a:lstStyle/>
          <a:p>
            <a:endParaRPr lang="en-US" dirty="0" smtClean="0"/>
          </a:p>
          <a:p>
            <a:pPr>
              <a:buFont typeface="Arial" panose="020B0604020202020204" pitchFamily="34" charset="0"/>
              <a:buChar char="•"/>
            </a:pPr>
            <a:r>
              <a:rPr lang="en-US" dirty="0" smtClean="0"/>
              <a:t>‘Cookie Stuffing’ increases the value of the ad for  retargeting</a:t>
            </a:r>
          </a:p>
          <a:p>
            <a:pPr>
              <a:buFont typeface="Arial" panose="020B0604020202020204" pitchFamily="34" charset="0"/>
              <a:buChar char="•"/>
            </a:pPr>
            <a:r>
              <a:rPr lang="en-US" dirty="0" smtClean="0"/>
              <a:t>Messing up Web analytics …</a:t>
            </a:r>
          </a:p>
          <a:p>
            <a:pPr>
              <a:buFont typeface="Arial" panose="020B0604020202020204" pitchFamily="34" charset="0"/>
              <a:buChar char="•"/>
            </a:pPr>
            <a:r>
              <a:rPr lang="en-US" dirty="0" smtClean="0"/>
              <a:t>Messes up my models because a botnet is easier to predict than a human</a:t>
            </a:r>
          </a:p>
        </p:txBody>
      </p:sp>
      <p:pic>
        <p:nvPicPr>
          <p:cNvPr id="4" name="Picture 1"/>
          <p:cNvPicPr>
            <a:picLocks noChangeAspect="1" noChangeArrowheads="1"/>
          </p:cNvPicPr>
          <p:nvPr/>
        </p:nvPicPr>
        <p:blipFill>
          <a:blip r:embed="rId3" cstate="print"/>
          <a:srcRect t="11733" r="22667" b="5333"/>
          <a:stretch>
            <a:fillRect/>
          </a:stretch>
        </p:blipFill>
        <p:spPr bwMode="auto">
          <a:xfrm>
            <a:off x="3181353" y="1397001"/>
            <a:ext cx="2505075" cy="207082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t="11733" r="22000" b="5333"/>
          <a:stretch>
            <a:fillRect/>
          </a:stretch>
        </p:blipFill>
        <p:spPr bwMode="auto">
          <a:xfrm>
            <a:off x="587375" y="1417057"/>
            <a:ext cx="2438400" cy="2095503"/>
          </a:xfrm>
          <a:prstGeom prst="rect">
            <a:avLst/>
          </a:prstGeom>
          <a:noFill/>
          <a:ln w="9525">
            <a:noFill/>
            <a:miter lim="800000"/>
            <a:headEnd/>
            <a:tailEnd/>
          </a:ln>
        </p:spPr>
      </p:pic>
      <p:pic>
        <p:nvPicPr>
          <p:cNvPr id="11265" name="Picture 1"/>
          <p:cNvPicPr>
            <a:picLocks noChangeAspect="1" noChangeArrowheads="1"/>
          </p:cNvPicPr>
          <p:nvPr/>
        </p:nvPicPr>
        <p:blipFill>
          <a:blip r:embed="rId5" cstate="print"/>
          <a:srcRect l="14667" t="12800" r="8667" b="7467"/>
          <a:stretch>
            <a:fillRect/>
          </a:stretch>
        </p:blipFill>
        <p:spPr bwMode="auto">
          <a:xfrm>
            <a:off x="5845177" y="1417056"/>
            <a:ext cx="2466975" cy="2030709"/>
          </a:xfrm>
          <a:prstGeom prst="rect">
            <a:avLst/>
          </a:prstGeom>
          <a:noFill/>
          <a:ln w="9525">
            <a:noFill/>
            <a:miter lim="800000"/>
            <a:headEnd/>
            <a:tailEnd/>
          </a:ln>
        </p:spPr>
      </p:pic>
    </p:spTree>
    <p:extLst>
      <p:ext uri="{BB962C8B-B14F-4D97-AF65-F5344CB8AC3E}">
        <p14:creationId xmlns:p14="http://schemas.microsoft.com/office/powerpoint/2010/main" val="286708707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81000" y="1256729"/>
            <a:ext cx="8496300" cy="272260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419100" y="4343224"/>
            <a:ext cx="8496300" cy="193057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dirty="0" smtClean="0"/>
              <a:t>Fraud pollutes my models</a:t>
            </a:r>
            <a:endParaRPr lang="en-US" sz="3200" dirty="0"/>
          </a:p>
        </p:txBody>
      </p:sp>
      <p:sp>
        <p:nvSpPr>
          <p:cNvPr id="74" name="Content Placeholder 2"/>
          <p:cNvSpPr txBox="1">
            <a:spLocks/>
          </p:cNvSpPr>
          <p:nvPr/>
        </p:nvSpPr>
        <p:spPr>
          <a:xfrm>
            <a:off x="3606800" y="1524002"/>
            <a:ext cx="5194300" cy="1901535"/>
          </a:xfrm>
          <a:prstGeom prst="rect">
            <a:avLst/>
          </a:prstGeom>
        </p:spPr>
        <p:txBody>
          <a:bodyPr>
            <a:normAutofit/>
          </a:bodyPr>
          <a:lstStyle>
            <a:lvl1pPr marL="342900" indent="-342900" algn="l" defTabSz="457200" rtl="0" eaLnBrk="1" latinLnBrk="0" hangingPunct="1">
              <a:spcBef>
                <a:spcPct val="20000"/>
              </a:spcBef>
              <a:buFont typeface="Arial"/>
              <a:buNone/>
              <a:defRPr sz="1800" kern="1200">
                <a:solidFill>
                  <a:schemeClr val="tx1">
                    <a:lumMod val="75000"/>
                    <a:lumOff val="25000"/>
                  </a:schemeClr>
                </a:solidFill>
                <a:latin typeface="Century Gothic"/>
                <a:ea typeface="+mn-ea"/>
                <a:cs typeface="Century Gothic"/>
              </a:defRPr>
            </a:lvl1pPr>
            <a:lvl2pPr marL="177800" indent="-177800" algn="l" defTabSz="457200" rtl="0" eaLnBrk="1" latinLnBrk="0" hangingPunct="1">
              <a:spcBef>
                <a:spcPct val="20000"/>
              </a:spcBef>
              <a:buFont typeface="Arial"/>
              <a:buChar char="•"/>
              <a:defRPr sz="1800" kern="1200">
                <a:solidFill>
                  <a:schemeClr val="tx1">
                    <a:lumMod val="75000"/>
                    <a:lumOff val="25000"/>
                  </a:schemeClr>
                </a:solidFill>
                <a:latin typeface="Century Gothic"/>
                <a:ea typeface="+mn-ea"/>
                <a:cs typeface="Century Gothic"/>
              </a:defRPr>
            </a:lvl2pPr>
            <a:lvl3pPr marL="406400" indent="-228600" algn="l" defTabSz="457200" rtl="0" eaLnBrk="1" latinLnBrk="0" hangingPunct="1">
              <a:spcBef>
                <a:spcPct val="20000"/>
              </a:spcBef>
              <a:buFont typeface="Lucida Grande"/>
              <a:buChar char="-"/>
              <a:defRPr sz="1800" kern="1200">
                <a:solidFill>
                  <a:schemeClr val="tx1">
                    <a:lumMod val="75000"/>
                    <a:lumOff val="25000"/>
                  </a:schemeClr>
                </a:solidFill>
                <a:latin typeface="Century Gothic"/>
                <a:ea typeface="+mn-ea"/>
                <a:cs typeface="Century Gothic"/>
              </a:defRPr>
            </a:lvl3pPr>
            <a:lvl4pPr marL="635000" indent="-228600" algn="l" defTabSz="457200" rtl="0" eaLnBrk="1" latinLnBrk="0" hangingPunct="1">
              <a:spcBef>
                <a:spcPct val="20000"/>
              </a:spcBef>
              <a:buFont typeface="Wingdings" charset="2"/>
              <a:buChar char="§"/>
              <a:defRPr sz="1800" kern="1200">
                <a:solidFill>
                  <a:schemeClr val="tx1">
                    <a:lumMod val="75000"/>
                    <a:lumOff val="25000"/>
                  </a:schemeClr>
                </a:solidFill>
                <a:latin typeface="Century Gothic"/>
                <a:ea typeface="+mn-ea"/>
                <a:cs typeface="Century Gothic"/>
              </a:defRPr>
            </a:lvl4pPr>
            <a:lvl5pPr marL="914400" indent="-279400" algn="l" defTabSz="457200" rtl="0" eaLnBrk="1" latinLnBrk="0" hangingPunct="1">
              <a:spcBef>
                <a:spcPct val="20000"/>
              </a:spcBef>
              <a:buFont typeface="Arial"/>
              <a:buChar char="»"/>
              <a:defRPr sz="1800" kern="1200">
                <a:solidFill>
                  <a:schemeClr val="tx1">
                    <a:lumMod val="75000"/>
                    <a:lumOff val="2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buFont typeface="Arial" panose="020B0604020202020204" pitchFamily="34" charset="0"/>
              <a:buChar char="•"/>
            </a:pPr>
            <a:r>
              <a:rPr lang="en-US" b="1" dirty="0" smtClean="0"/>
              <a:t>Don’t show ads on those sites</a:t>
            </a:r>
          </a:p>
          <a:p>
            <a:pPr marL="177800" indent="-177800">
              <a:buFont typeface="Arial" panose="020B0604020202020204" pitchFamily="34" charset="0"/>
              <a:buChar char="•"/>
            </a:pPr>
            <a:r>
              <a:rPr lang="en-US" b="1" dirty="0" smtClean="0"/>
              <a:t>Don’t show ads to a high jacked browser</a:t>
            </a:r>
          </a:p>
          <a:p>
            <a:pPr marL="177800" indent="-177800">
              <a:buFont typeface="Arial" panose="020B0604020202020204" pitchFamily="34" charset="0"/>
              <a:buChar char="•"/>
            </a:pPr>
            <a:endParaRPr lang="en-US" b="1" dirty="0" smtClean="0"/>
          </a:p>
          <a:p>
            <a:pPr marL="177800" indent="-177800">
              <a:buFont typeface="Arial" panose="020B0604020202020204" pitchFamily="34" charset="0"/>
              <a:buChar char="•"/>
            </a:pPr>
            <a:r>
              <a:rPr lang="en-US" b="1" dirty="0" smtClean="0">
                <a:solidFill>
                  <a:srgbClr val="FF0000"/>
                </a:solidFill>
              </a:rPr>
              <a:t>Need to remove the visits to the fraud sites</a:t>
            </a:r>
          </a:p>
          <a:p>
            <a:pPr marL="177800" indent="-177800">
              <a:buFont typeface="Arial" panose="020B0604020202020204" pitchFamily="34" charset="0"/>
              <a:buChar char="•"/>
            </a:pPr>
            <a:r>
              <a:rPr lang="en-US" b="1" dirty="0" smtClean="0">
                <a:solidFill>
                  <a:srgbClr val="FF0000"/>
                </a:solidFill>
              </a:rPr>
              <a:t>Need to remove the fraudulent brand visits </a:t>
            </a:r>
          </a:p>
        </p:txBody>
      </p:sp>
      <p:sp>
        <p:nvSpPr>
          <p:cNvPr id="75" name="Content Placeholder 2"/>
          <p:cNvSpPr txBox="1">
            <a:spLocks/>
          </p:cNvSpPr>
          <p:nvPr/>
        </p:nvSpPr>
        <p:spPr>
          <a:xfrm>
            <a:off x="672535" y="4690535"/>
            <a:ext cx="5804466" cy="1591021"/>
          </a:xfrm>
          <a:prstGeom prst="rect">
            <a:avLst/>
          </a:prstGeom>
        </p:spPr>
        <p:txBody>
          <a:bodyPr>
            <a:normAutofit/>
          </a:bodyPr>
          <a:lstStyle>
            <a:lvl1pPr marL="342900" indent="-342900" algn="l" defTabSz="457200" rtl="0" eaLnBrk="1" latinLnBrk="0" hangingPunct="1">
              <a:spcBef>
                <a:spcPct val="20000"/>
              </a:spcBef>
              <a:buFont typeface="Arial"/>
              <a:buNone/>
              <a:defRPr sz="1800" kern="1200">
                <a:solidFill>
                  <a:schemeClr val="tx1">
                    <a:lumMod val="75000"/>
                    <a:lumOff val="25000"/>
                  </a:schemeClr>
                </a:solidFill>
                <a:latin typeface="Century Gothic"/>
                <a:ea typeface="+mn-ea"/>
                <a:cs typeface="Century Gothic"/>
              </a:defRPr>
            </a:lvl1pPr>
            <a:lvl2pPr marL="177800" indent="-177800" algn="l" defTabSz="457200" rtl="0" eaLnBrk="1" latinLnBrk="0" hangingPunct="1">
              <a:spcBef>
                <a:spcPct val="20000"/>
              </a:spcBef>
              <a:buFont typeface="Arial"/>
              <a:buChar char="•"/>
              <a:defRPr sz="1800" kern="1200">
                <a:solidFill>
                  <a:schemeClr val="tx1">
                    <a:lumMod val="75000"/>
                    <a:lumOff val="25000"/>
                  </a:schemeClr>
                </a:solidFill>
                <a:latin typeface="Century Gothic"/>
                <a:ea typeface="+mn-ea"/>
                <a:cs typeface="Century Gothic"/>
              </a:defRPr>
            </a:lvl2pPr>
            <a:lvl3pPr marL="406400" indent="-228600" algn="l" defTabSz="457200" rtl="0" eaLnBrk="1" latinLnBrk="0" hangingPunct="1">
              <a:spcBef>
                <a:spcPct val="20000"/>
              </a:spcBef>
              <a:buFont typeface="Lucida Grande"/>
              <a:buChar char="-"/>
              <a:defRPr sz="1800" kern="1200">
                <a:solidFill>
                  <a:schemeClr val="tx1">
                    <a:lumMod val="75000"/>
                    <a:lumOff val="25000"/>
                  </a:schemeClr>
                </a:solidFill>
                <a:latin typeface="Century Gothic"/>
                <a:ea typeface="+mn-ea"/>
                <a:cs typeface="Century Gothic"/>
              </a:defRPr>
            </a:lvl3pPr>
            <a:lvl4pPr marL="635000" indent="-228600" algn="l" defTabSz="457200" rtl="0" eaLnBrk="1" latinLnBrk="0" hangingPunct="1">
              <a:spcBef>
                <a:spcPct val="20000"/>
              </a:spcBef>
              <a:buFont typeface="Wingdings" charset="2"/>
              <a:buChar char="§"/>
              <a:defRPr sz="1800" kern="1200">
                <a:solidFill>
                  <a:schemeClr val="tx1">
                    <a:lumMod val="75000"/>
                    <a:lumOff val="25000"/>
                  </a:schemeClr>
                </a:solidFill>
                <a:latin typeface="Century Gothic"/>
                <a:ea typeface="+mn-ea"/>
                <a:cs typeface="Century Gothic"/>
              </a:defRPr>
            </a:lvl4pPr>
            <a:lvl5pPr marL="914400" indent="-279400" algn="l" defTabSz="457200" rtl="0" eaLnBrk="1" latinLnBrk="0" hangingPunct="1">
              <a:spcBef>
                <a:spcPct val="20000"/>
              </a:spcBef>
              <a:buFont typeface="Arial"/>
              <a:buChar char="»"/>
              <a:defRPr sz="1800" kern="1200">
                <a:solidFill>
                  <a:schemeClr val="tx1">
                    <a:lumMod val="75000"/>
                    <a:lumOff val="2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b="1" dirty="0" smtClean="0"/>
              <a:t>When we see a browser on caught up in fraudulent activity: send him to the penalty box where we ignore all his actions</a:t>
            </a:r>
          </a:p>
        </p:txBody>
      </p:sp>
      <p:sp>
        <p:nvSpPr>
          <p:cNvPr id="3" name="AutoShape 4" descr="Spyder Robot">
            <a:hlinkClick r:id="rId2" tooltip="click for view this wallpaper in high quality"/>
          </p:cNvPr>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636957"/>
            <a:ext cx="1960309" cy="196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s://encrypted-tbn1.gstatic.com/images?q=tbn:ANd9GcTIyN9odsV0Y1Mm061f6OmKE8gglwpyN2mj7aXsY6R1xHf9h1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592" y="4270195"/>
            <a:ext cx="1761432" cy="261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369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19201" y="1600200"/>
            <a:ext cx="6324601" cy="44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p:txBody>
          <a:bodyPr/>
          <a:lstStyle/>
          <a:p>
            <a:r>
              <a:rPr lang="en-US" sz="3600" dirty="0" smtClean="0"/>
              <a:t>Using the penalty box: all back to normal</a:t>
            </a:r>
            <a:endParaRPr lang="en-US" sz="3600" dirty="0"/>
          </a:p>
        </p:txBody>
      </p:sp>
      <p:sp>
        <p:nvSpPr>
          <p:cNvPr id="4" name="Slide Number Placeholder 3"/>
          <p:cNvSpPr>
            <a:spLocks noGrp="1"/>
          </p:cNvSpPr>
          <p:nvPr>
            <p:ph type="sldNum" sz="quarter" idx="4294967295"/>
          </p:nvPr>
        </p:nvSpPr>
        <p:spPr>
          <a:xfrm>
            <a:off x="8686800" y="6416676"/>
            <a:ext cx="457200" cy="365125"/>
          </a:xfrm>
          <a:prstGeom prst="rect">
            <a:avLst/>
          </a:prstGeom>
        </p:spPr>
        <p:txBody>
          <a:bodyPr/>
          <a:lstStyle/>
          <a:p>
            <a:fld id="{3E6481FB-C2D1-4568-85EE-8376DE17CFBC}" type="slidenum">
              <a:rPr lang="en-US" smtClean="0"/>
              <a:pPr/>
              <a:t>56</a:t>
            </a:fld>
            <a:endParaRPr lang="en-US" dirty="0"/>
          </a:p>
        </p:txBody>
      </p:sp>
      <p:sp>
        <p:nvSpPr>
          <p:cNvPr id="8" name="TextBox 7"/>
          <p:cNvSpPr txBox="1"/>
          <p:nvPr/>
        </p:nvSpPr>
        <p:spPr>
          <a:xfrm>
            <a:off x="1896997" y="5486401"/>
            <a:ext cx="5113403" cy="461665"/>
          </a:xfrm>
          <a:prstGeom prst="rect">
            <a:avLst/>
          </a:prstGeom>
          <a:noFill/>
        </p:spPr>
        <p:txBody>
          <a:bodyPr wrap="square" rtlCol="0">
            <a:spAutoFit/>
          </a:bodyPr>
          <a:lstStyle/>
          <a:p>
            <a:r>
              <a:rPr lang="en-US" sz="2400" b="1" dirty="0">
                <a:latin typeface="Century Gothic"/>
                <a:cs typeface="Century Gothic"/>
              </a:rPr>
              <a:t>3</a:t>
            </a:r>
            <a:r>
              <a:rPr lang="en-US" sz="2400" b="1" dirty="0" smtClean="0">
                <a:latin typeface="Century Gothic"/>
                <a:cs typeface="Century Gothic"/>
              </a:rPr>
              <a:t> more weeks in spring 2012</a:t>
            </a:r>
            <a:endParaRPr lang="en-US" sz="2400" b="1" dirty="0">
              <a:latin typeface="Century Gothic"/>
              <a:cs typeface="Century Gothic"/>
            </a:endParaRPr>
          </a:p>
        </p:txBody>
      </p:sp>
      <p:graphicFrame>
        <p:nvGraphicFramePr>
          <p:cNvPr id="12" name="Chart 11"/>
          <p:cNvGraphicFramePr/>
          <p:nvPr>
            <p:extLst>
              <p:ext uri="{D42A27DB-BD31-4B8C-83A1-F6EECF244321}">
                <p14:modId xmlns:p14="http://schemas.microsoft.com/office/powerpoint/2010/main" val="233852273"/>
              </p:ext>
            </p:extLst>
          </p:nvPr>
        </p:nvGraphicFramePr>
        <p:xfrm>
          <a:off x="1724593" y="1784969"/>
          <a:ext cx="5313815" cy="353209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rot="16200000">
            <a:off x="-372972" y="3344772"/>
            <a:ext cx="3036409" cy="461665"/>
          </a:xfrm>
          <a:prstGeom prst="rect">
            <a:avLst/>
          </a:prstGeom>
          <a:noFill/>
        </p:spPr>
        <p:txBody>
          <a:bodyPr wrap="none" rtlCol="0">
            <a:spAutoFit/>
          </a:bodyPr>
          <a:lstStyle/>
          <a:p>
            <a:r>
              <a:rPr lang="en-US" sz="2400" b="1" dirty="0" smtClean="0">
                <a:latin typeface="Century Gothic"/>
                <a:cs typeface="Century Gothic"/>
              </a:rPr>
              <a:t>Performance Index</a:t>
            </a:r>
            <a:endParaRPr lang="en-US" sz="2400" b="1" dirty="0">
              <a:latin typeface="Century Gothic"/>
              <a:cs typeface="Century Gothic"/>
            </a:endParaRPr>
          </a:p>
        </p:txBody>
      </p:sp>
    </p:spTree>
    <p:extLst>
      <p:ext uri="{BB962C8B-B14F-4D97-AF65-F5344CB8AC3E}">
        <p14:creationId xmlns:p14="http://schemas.microsoft.com/office/powerpoint/2010/main" val="259821558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17003" y="457200"/>
            <a:ext cx="8001000" cy="533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200" b="1" dirty="0" smtClean="0">
                <a:solidFill>
                  <a:prstClr val="white"/>
                </a:solidFill>
              </a:rPr>
              <a:t>website 1</a:t>
            </a:r>
            <a:endParaRPr lang="en-US" sz="3200" b="1" dirty="0">
              <a:solidFill>
                <a:prstClr val="white"/>
              </a:solidFill>
            </a:endParaRPr>
          </a:p>
        </p:txBody>
      </p:sp>
      <p:sp>
        <p:nvSpPr>
          <p:cNvPr id="10" name="TextBox 9"/>
          <p:cNvSpPr txBox="1"/>
          <p:nvPr/>
        </p:nvSpPr>
        <p:spPr>
          <a:xfrm>
            <a:off x="4114802" y="2971802"/>
            <a:ext cx="1005403" cy="584775"/>
          </a:xfrm>
          <a:prstGeom prst="rect">
            <a:avLst/>
          </a:prstGeom>
          <a:noFill/>
        </p:spPr>
        <p:txBody>
          <a:bodyPr wrap="none" rtlCol="0">
            <a:spAutoFit/>
          </a:bodyPr>
          <a:lstStyle/>
          <a:p>
            <a:pPr fontAlgn="base">
              <a:spcBef>
                <a:spcPct val="0"/>
              </a:spcBef>
              <a:spcAft>
                <a:spcPct val="0"/>
              </a:spcAft>
            </a:pPr>
            <a:r>
              <a:rPr lang="en-US" sz="3200" dirty="0" smtClean="0">
                <a:solidFill>
                  <a:prstClr val="white"/>
                </a:solidFill>
                <a:latin typeface="Arial" charset="0"/>
                <a:cs typeface="Arial" charset="0"/>
              </a:rPr>
              <a:t>50%</a:t>
            </a:r>
            <a:endParaRPr lang="en-US" sz="3200" dirty="0">
              <a:solidFill>
                <a:prstClr val="white"/>
              </a:solidFill>
              <a:latin typeface="Arial" charset="0"/>
              <a:cs typeface="Arial" charset="0"/>
            </a:endParaRPr>
          </a:p>
        </p:txBody>
      </p:sp>
      <p:pic>
        <p:nvPicPr>
          <p:cNvPr id="11" name="Picture 10"/>
          <p:cNvPicPr>
            <a:picLocks noChangeAspect="1" noChangeArrowheads="1"/>
          </p:cNvPicPr>
          <p:nvPr/>
        </p:nvPicPr>
        <p:blipFill rotWithShape="1">
          <a:blip r:embed="rId3" cstate="print"/>
          <a:srcRect t="13147" r="30667" b="39225"/>
          <a:stretch/>
        </p:blipFill>
        <p:spPr bwMode="auto">
          <a:xfrm>
            <a:off x="1600200" y="1862201"/>
            <a:ext cx="6134100" cy="2633599"/>
          </a:xfrm>
          <a:prstGeom prst="rect">
            <a:avLst/>
          </a:prstGeom>
          <a:noFill/>
          <a:ln w="9525">
            <a:noFill/>
            <a:miter lim="800000"/>
            <a:headEnd/>
            <a:tailEnd/>
          </a:ln>
        </p:spPr>
      </p:pic>
    </p:spTree>
    <p:extLst>
      <p:ext uri="{BB962C8B-B14F-4D97-AF65-F5344CB8AC3E}">
        <p14:creationId xmlns:p14="http://schemas.microsoft.com/office/powerpoint/2010/main" val="419743006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Somebody is posing as nytimes.com</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062"/>
          <a:stretch/>
        </p:blipFill>
        <p:spPr bwMode="auto">
          <a:xfrm>
            <a:off x="1219200" y="1676400"/>
            <a:ext cx="6567311" cy="502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4401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Bottom-line</a:t>
            </a:r>
            <a:endParaRPr lang="en-US" dirty="0"/>
          </a:p>
        </p:txBody>
      </p:sp>
      <p:sp>
        <p:nvSpPr>
          <p:cNvPr id="3" name="Content Placeholder 2"/>
          <p:cNvSpPr>
            <a:spLocks noGrp="1"/>
          </p:cNvSpPr>
          <p:nvPr>
            <p:ph idx="1"/>
          </p:nvPr>
        </p:nvSpPr>
        <p:spPr>
          <a:xfrm>
            <a:off x="304800" y="960437"/>
            <a:ext cx="8686800" cy="4754563"/>
          </a:xfrm>
        </p:spPr>
        <p:txBody>
          <a:bodyPr/>
          <a:lstStyle/>
          <a:p>
            <a:pPr marL="0" indent="0">
              <a:buNone/>
            </a:pPr>
            <a:r>
              <a:rPr lang="en-US" dirty="0"/>
              <a:t>It is all a question of how good you are at cheating</a:t>
            </a:r>
            <a:r>
              <a:rPr lang="en-US" dirty="0" smtClean="0"/>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And that you can catch the bad guys at cheating …</a:t>
            </a:r>
          </a:p>
          <a:p>
            <a:pPr marL="0" indent="0">
              <a:buNone/>
            </a:pPr>
            <a:endParaRPr lang="en-US" dirty="0"/>
          </a:p>
          <a:p>
            <a:pPr marL="0" indent="0">
              <a:buNone/>
            </a:pPr>
            <a:endParaRPr lang="en-US" dirty="0"/>
          </a:p>
        </p:txBody>
      </p:sp>
      <p:pic>
        <p:nvPicPr>
          <p:cNvPr id="4" name="Picture 2" descr="https://encrypted-tbn3.gstatic.com/images?q=tbn:ANd9GcRoN-stf0CJFyyATQzEdAzERY56ElAtMD_9CzrzlEoQ7rN9yUy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81200"/>
            <a:ext cx="3380174" cy="224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054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tretch>
            <a:fillRect/>
          </a:stretch>
        </p:blipFill>
        <p:spPr bwMode="auto">
          <a:xfrm>
            <a:off x="1563135" y="3848578"/>
            <a:ext cx="2203321" cy="2126817"/>
          </a:xfrm>
          <a:prstGeom prst="rect">
            <a:avLst/>
          </a:prstGeom>
          <a:noFill/>
          <a:ln>
            <a:noFill/>
          </a:ln>
        </p:spPr>
      </p:pic>
      <p:grpSp>
        <p:nvGrpSpPr>
          <p:cNvPr id="2" name="Group 23"/>
          <p:cNvGrpSpPr/>
          <p:nvPr/>
        </p:nvGrpSpPr>
        <p:grpSpPr>
          <a:xfrm>
            <a:off x="381000" y="2206823"/>
            <a:ext cx="2133600" cy="1539244"/>
            <a:chOff x="228600" y="2206823"/>
            <a:chExt cx="2133600" cy="1539244"/>
          </a:xfrm>
        </p:grpSpPr>
        <p:sp>
          <p:nvSpPr>
            <p:cNvPr id="22" name="Rectangular Callout 21"/>
            <p:cNvSpPr/>
            <p:nvPr/>
          </p:nvSpPr>
          <p:spPr>
            <a:xfrm>
              <a:off x="228600" y="2206823"/>
              <a:ext cx="2133600" cy="1539244"/>
            </a:xfrm>
            <a:prstGeom prst="wedgeRectCallout">
              <a:avLst>
                <a:gd name="adj1" fmla="val 38350"/>
                <a:gd name="adj2" fmla="val 74522"/>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0" descr="user1_matrix.png"/>
            <p:cNvPicPr>
              <a:picLocks noChangeAspect="1"/>
            </p:cNvPicPr>
            <p:nvPr/>
          </p:nvPicPr>
          <p:blipFill>
            <a:blip r:embed="rId4" cstate="print"/>
            <a:srcRect/>
            <a:stretch>
              <a:fillRect/>
            </a:stretch>
          </p:blipFill>
          <p:spPr bwMode="auto">
            <a:xfrm>
              <a:off x="719739" y="2601686"/>
              <a:ext cx="1087289" cy="971509"/>
            </a:xfrm>
            <a:prstGeom prst="rect">
              <a:avLst/>
            </a:prstGeom>
            <a:noFill/>
            <a:ln w="9525">
              <a:noFill/>
              <a:miter lim="800000"/>
              <a:headEnd/>
              <a:tailEnd/>
            </a:ln>
          </p:spPr>
        </p:pic>
        <p:sp>
          <p:nvSpPr>
            <p:cNvPr id="7" name="TextBox 6"/>
            <p:cNvSpPr txBox="1"/>
            <p:nvPr/>
          </p:nvSpPr>
          <p:spPr>
            <a:xfrm>
              <a:off x="228600" y="2272137"/>
              <a:ext cx="2129936" cy="307777"/>
            </a:xfrm>
            <a:prstGeom prst="rect">
              <a:avLst/>
            </a:prstGeom>
            <a:noFill/>
          </p:spPr>
          <p:txBody>
            <a:bodyPr wrap="square" rtlCol="0">
              <a:spAutoFit/>
            </a:bodyPr>
            <a:lstStyle/>
            <a:p>
              <a:pPr algn="ctr"/>
              <a:r>
                <a:rPr lang="en-US" sz="1400" b="1" dirty="0" smtClean="0">
                  <a:solidFill>
                    <a:schemeClr val="tx2"/>
                  </a:solidFill>
                  <a:latin typeface="Century Gothic" pitchFamily="34" charset="0"/>
                </a:rPr>
                <a:t>The Non-Branded Web</a:t>
              </a:r>
              <a:endParaRPr lang="en-US" sz="1400" b="1" dirty="0">
                <a:solidFill>
                  <a:schemeClr val="tx2"/>
                </a:solidFill>
                <a:latin typeface="Century Gothic" pitchFamily="34" charset="0"/>
              </a:endParaRPr>
            </a:p>
          </p:txBody>
        </p:sp>
      </p:grpSp>
      <p:sp>
        <p:nvSpPr>
          <p:cNvPr id="51" name="TextBox 50"/>
          <p:cNvSpPr txBox="1"/>
          <p:nvPr/>
        </p:nvSpPr>
        <p:spPr>
          <a:xfrm>
            <a:off x="477174" y="1356241"/>
            <a:ext cx="4441075" cy="369332"/>
          </a:xfrm>
          <a:prstGeom prst="rect">
            <a:avLst/>
          </a:prstGeom>
          <a:noFill/>
        </p:spPr>
        <p:txBody>
          <a:bodyPr wrap="square" rtlCol="0">
            <a:spAutoFit/>
          </a:bodyPr>
          <a:lstStyle/>
          <a:p>
            <a:pPr algn="ctr"/>
            <a:r>
              <a:rPr lang="en-US" b="1" dirty="0" smtClean="0">
                <a:solidFill>
                  <a:srgbClr val="326F8E"/>
                </a:solidFill>
                <a:latin typeface="Century Gothic" pitchFamily="34" charset="0"/>
              </a:rPr>
              <a:t>A consumer’s online/mobile activity</a:t>
            </a:r>
            <a:endParaRPr lang="en-US" b="1" dirty="0">
              <a:solidFill>
                <a:srgbClr val="326F8E"/>
              </a:solidFill>
              <a:latin typeface="Century Gothic" pitchFamily="34" charset="0"/>
            </a:endParaRPr>
          </a:p>
        </p:txBody>
      </p:sp>
      <p:grpSp>
        <p:nvGrpSpPr>
          <p:cNvPr id="3" name="Group 22"/>
          <p:cNvGrpSpPr/>
          <p:nvPr/>
        </p:nvGrpSpPr>
        <p:grpSpPr>
          <a:xfrm>
            <a:off x="2743200" y="2209800"/>
            <a:ext cx="2133600" cy="1539244"/>
            <a:chOff x="2819400" y="2206823"/>
            <a:chExt cx="2133600" cy="1539244"/>
          </a:xfrm>
          <a:effectLst/>
        </p:grpSpPr>
        <p:sp>
          <p:nvSpPr>
            <p:cNvPr id="21" name="Rectangular Callout 20"/>
            <p:cNvSpPr/>
            <p:nvPr/>
          </p:nvSpPr>
          <p:spPr>
            <a:xfrm>
              <a:off x="2819400" y="2206823"/>
              <a:ext cx="2133600" cy="1539244"/>
            </a:xfrm>
            <a:prstGeom prst="wedgeRectCallout">
              <a:avLst>
                <a:gd name="adj1" fmla="val -40221"/>
                <a:gd name="adj2" fmla="val 73815"/>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19400" y="2254177"/>
              <a:ext cx="2133600" cy="307777"/>
            </a:xfrm>
            <a:prstGeom prst="rect">
              <a:avLst/>
            </a:prstGeom>
            <a:noFill/>
          </p:spPr>
          <p:txBody>
            <a:bodyPr wrap="square" rtlCol="0">
              <a:spAutoFit/>
            </a:bodyPr>
            <a:lstStyle/>
            <a:p>
              <a:pPr algn="ctr"/>
              <a:r>
                <a:rPr lang="en-US" sz="1400" b="1" dirty="0" smtClean="0">
                  <a:solidFill>
                    <a:schemeClr val="tx2"/>
                  </a:solidFill>
                  <a:latin typeface="Century Gothic" pitchFamily="34" charset="0"/>
                </a:rPr>
                <a:t>The Branded Web</a:t>
              </a:r>
              <a:endParaRPr lang="en-US" sz="1400" b="1" dirty="0">
                <a:solidFill>
                  <a:schemeClr val="tx2"/>
                </a:solidFill>
                <a:latin typeface="Century Gothic" pitchFamily="34" charset="0"/>
              </a:endParaRPr>
            </a:p>
          </p:txBody>
        </p:sp>
        <p:pic>
          <p:nvPicPr>
            <p:cNvPr id="1026" name="Picture 2"/>
            <p:cNvPicPr>
              <a:picLocks noChangeAspect="1" noChangeArrowheads="1"/>
            </p:cNvPicPr>
            <p:nvPr/>
          </p:nvPicPr>
          <p:blipFill>
            <a:blip r:embed="rId5" cstate="print"/>
            <a:stretch>
              <a:fillRect/>
            </a:stretch>
          </p:blipFill>
          <p:spPr bwMode="auto">
            <a:xfrm>
              <a:off x="3180568" y="2590800"/>
              <a:ext cx="1408146" cy="937057"/>
            </a:xfrm>
            <a:prstGeom prst="rect">
              <a:avLst/>
            </a:prstGeom>
            <a:noFill/>
            <a:ln>
              <a:noFill/>
            </a:ln>
          </p:spPr>
        </p:pic>
      </p:grpSp>
      <p:sp>
        <p:nvSpPr>
          <p:cNvPr id="53" name="TextBox 52"/>
          <p:cNvSpPr txBox="1"/>
          <p:nvPr/>
        </p:nvSpPr>
        <p:spPr>
          <a:xfrm>
            <a:off x="4855177" y="1356241"/>
            <a:ext cx="4441075" cy="369332"/>
          </a:xfrm>
          <a:prstGeom prst="rect">
            <a:avLst/>
          </a:prstGeom>
          <a:noFill/>
        </p:spPr>
        <p:txBody>
          <a:bodyPr wrap="square" rtlCol="0">
            <a:spAutoFit/>
          </a:bodyPr>
          <a:lstStyle/>
          <a:p>
            <a:pPr algn="ctr"/>
            <a:r>
              <a:rPr lang="en-US" b="1" dirty="0" smtClean="0">
                <a:solidFill>
                  <a:srgbClr val="326F8E"/>
                </a:solidFill>
                <a:latin typeface="Century Gothic" pitchFamily="34" charset="0"/>
              </a:rPr>
              <a:t>gets recorded like this:</a:t>
            </a:r>
            <a:endParaRPr lang="en-US" b="1" dirty="0">
              <a:solidFill>
                <a:srgbClr val="326F8E"/>
              </a:solidFill>
              <a:latin typeface="Century Gothic" pitchFamily="34" charset="0"/>
            </a:endParaRPr>
          </a:p>
        </p:txBody>
      </p:sp>
      <p:sp>
        <p:nvSpPr>
          <p:cNvPr id="54" name="Title 1"/>
          <p:cNvSpPr txBox="1">
            <a:spLocks/>
          </p:cNvSpPr>
          <p:nvPr/>
        </p:nvSpPr>
        <p:spPr>
          <a:xfrm>
            <a:off x="457200" y="428626"/>
            <a:ext cx="8229600" cy="790574"/>
          </a:xfrm>
          <a:prstGeom prst="rect">
            <a:avLst/>
          </a:prstGeom>
        </p:spPr>
        <p:txBody>
          <a:bodyPr/>
          <a:lstStyle/>
          <a:p>
            <a:pPr marL="0" marR="0" lvl="0" indent="0" algn="ctr" defTabSz="457200" rtl="0" eaLnBrk="1" fontAlgn="auto" latinLnBrk="0" hangingPunct="1">
              <a:lnSpc>
                <a:spcPts val="332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326E8C"/>
              </a:solidFill>
              <a:effectLst/>
              <a:uLnTx/>
              <a:uFillTx/>
              <a:latin typeface="Century Gothic"/>
              <a:ea typeface="+mj-ea"/>
              <a:cs typeface="Century Gothic"/>
            </a:endParaRPr>
          </a:p>
        </p:txBody>
      </p:sp>
      <p:pic>
        <p:nvPicPr>
          <p:cNvPr id="18" name="Picture 22" descr="drawn_arrow_2_dark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778823" y="1295400"/>
            <a:ext cx="936177" cy="5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9"/>
          <p:cNvSpPr>
            <a:spLocks noGrp="1"/>
          </p:cNvSpPr>
          <p:nvPr>
            <p:ph type="title"/>
          </p:nvPr>
        </p:nvSpPr>
        <p:spPr>
          <a:xfrm>
            <a:off x="457200" y="304800"/>
            <a:ext cx="7772400" cy="914400"/>
          </a:xfrm>
        </p:spPr>
        <p:txBody>
          <a:bodyPr>
            <a:normAutofit/>
          </a:bodyPr>
          <a:lstStyle/>
          <a:p>
            <a:pPr lvl="0"/>
            <a:r>
              <a:rPr lang="en-US" dirty="0" smtClean="0"/>
              <a:t>Our Browser Data: Agnostic</a:t>
            </a:r>
            <a:endParaRPr lang="en-US" dirty="0"/>
          </a:p>
        </p:txBody>
      </p:sp>
      <p:sp>
        <p:nvSpPr>
          <p:cNvPr id="23" name="Title 19"/>
          <p:cNvSpPr txBox="1">
            <a:spLocks/>
          </p:cNvSpPr>
          <p:nvPr/>
        </p:nvSpPr>
        <p:spPr>
          <a:xfrm>
            <a:off x="152400" y="6096000"/>
            <a:ext cx="8458200" cy="914400"/>
          </a:xfrm>
          <a:prstGeom prst="rect">
            <a:avLst/>
          </a:prstGeom>
        </p:spPr>
        <p:txBody>
          <a:bodyPr vert="horz" anchor="t">
            <a:normAutofit fontScale="85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100" dirty="0" smtClean="0">
                <a:solidFill>
                  <a:schemeClr val="tx2">
                    <a:satMod val="200000"/>
                  </a:schemeClr>
                </a:solidFill>
                <a:ea typeface="+mj-ea"/>
                <a:cs typeface="+mj-cs"/>
              </a:rPr>
              <a:t>I do not want to ‘understand’ who you are …</a:t>
            </a:r>
            <a:endParaRPr kumimoji="0" lang="en-US" sz="4000" b="0" i="0" u="none" strike="noStrike" kern="1200" cap="none" spc="-100" normalizeH="0" baseline="0" noProof="0" dirty="0">
              <a:ln>
                <a:noFill/>
              </a:ln>
              <a:solidFill>
                <a:schemeClr val="tx2">
                  <a:satMod val="200000"/>
                </a:schemeClr>
              </a:solidFill>
              <a:effectLst/>
              <a:uLnTx/>
              <a:uFillTx/>
              <a:latin typeface="+mn-lt"/>
              <a:ea typeface="+mj-ea"/>
              <a:cs typeface="+mj-cs"/>
            </a:endParaRPr>
          </a:p>
        </p:txBody>
      </p:sp>
      <p:sp>
        <p:nvSpPr>
          <p:cNvPr id="24" name="TextBox 23"/>
          <p:cNvSpPr txBox="1"/>
          <p:nvPr/>
        </p:nvSpPr>
        <p:spPr>
          <a:xfrm>
            <a:off x="5257800" y="3182541"/>
            <a:ext cx="2057400" cy="1846659"/>
          </a:xfrm>
          <a:prstGeom prst="rect">
            <a:avLst/>
          </a:prstGeom>
          <a:solidFill>
            <a:schemeClr val="bg1">
              <a:lumMod val="85000"/>
            </a:schemeClr>
          </a:solidFill>
          <a:ln>
            <a:noFill/>
          </a:ln>
          <a:effectLst>
            <a:outerShdw blurRad="50800" dist="38100" dir="5400000" algn="t" rotWithShape="0">
              <a:prstClr val="black">
                <a:alpha val="40000"/>
              </a:prstClr>
            </a:outerShdw>
          </a:effectLst>
        </p:spPr>
        <p:txBody>
          <a:bodyPr wrap="square" rtlCol="0">
            <a:spAutoFit/>
          </a:bodyPr>
          <a:lstStyle/>
          <a:p>
            <a:r>
              <a:rPr lang="en-US" sz="1600" b="1" dirty="0" smtClean="0">
                <a:solidFill>
                  <a:srgbClr val="FF0000"/>
                </a:solidFill>
                <a:latin typeface="Century Gothic" pitchFamily="34" charset="0"/>
              </a:rPr>
              <a:t>Browsing History</a:t>
            </a:r>
          </a:p>
          <a:p>
            <a:r>
              <a:rPr lang="en-US" sz="1600" b="1" dirty="0" smtClean="0">
                <a:latin typeface="Century Gothic" pitchFamily="34" charset="0"/>
              </a:rPr>
              <a:t>Hashed URL’s:</a:t>
            </a:r>
          </a:p>
          <a:p>
            <a:r>
              <a:rPr lang="en-US" sz="1600" dirty="0" smtClean="0">
                <a:latin typeface="Century Gothic" pitchFamily="34" charset="0"/>
              </a:rPr>
              <a:t>date1 </a:t>
            </a:r>
            <a:r>
              <a:rPr lang="en-US" sz="1600" dirty="0" err="1" smtClean="0">
                <a:latin typeface="Century Gothic" pitchFamily="34" charset="0"/>
              </a:rPr>
              <a:t>abkcc</a:t>
            </a:r>
            <a:endParaRPr lang="en-US" sz="1600" dirty="0" smtClean="0">
              <a:latin typeface="Century Gothic" pitchFamily="34" charset="0"/>
            </a:endParaRPr>
          </a:p>
          <a:p>
            <a:r>
              <a:rPr lang="en-US" sz="1600" dirty="0" smtClean="0">
                <a:latin typeface="Century Gothic" pitchFamily="34" charset="0"/>
              </a:rPr>
              <a:t>date2 </a:t>
            </a:r>
            <a:r>
              <a:rPr lang="en-US" sz="1600" dirty="0" err="1" smtClean="0">
                <a:latin typeface="Century Gothic" pitchFamily="34" charset="0"/>
              </a:rPr>
              <a:t>kkllo</a:t>
            </a:r>
            <a:endParaRPr lang="en-US" sz="1600" dirty="0" smtClean="0">
              <a:latin typeface="Century Gothic" pitchFamily="34" charset="0"/>
            </a:endParaRPr>
          </a:p>
          <a:p>
            <a:r>
              <a:rPr lang="en-US" sz="1600" dirty="0" smtClean="0">
                <a:latin typeface="Century Gothic" pitchFamily="34" charset="0"/>
              </a:rPr>
              <a:t>date3 88iok</a:t>
            </a:r>
          </a:p>
          <a:p>
            <a:r>
              <a:rPr lang="en-US" sz="1600" dirty="0" smtClean="0">
                <a:latin typeface="Century Gothic" pitchFamily="34" charset="0"/>
              </a:rPr>
              <a:t>date4 7uiol</a:t>
            </a:r>
          </a:p>
          <a:p>
            <a:r>
              <a:rPr lang="en-US" dirty="0" smtClean="0">
                <a:latin typeface="Century Gothic" pitchFamily="34" charset="0"/>
              </a:rPr>
              <a:t>…</a:t>
            </a:r>
            <a:endParaRPr lang="en-US" dirty="0">
              <a:latin typeface="Century Gothic" pitchFamily="34" charset="0"/>
            </a:endParaRPr>
          </a:p>
        </p:txBody>
      </p:sp>
      <p:sp>
        <p:nvSpPr>
          <p:cNvPr id="26" name="TextBox 25"/>
          <p:cNvSpPr txBox="1"/>
          <p:nvPr/>
        </p:nvSpPr>
        <p:spPr>
          <a:xfrm>
            <a:off x="7075714" y="2016910"/>
            <a:ext cx="1677080" cy="1384995"/>
          </a:xfrm>
          <a:prstGeom prst="rect">
            <a:avLst/>
          </a:prstGeom>
          <a:solidFill>
            <a:schemeClr val="bg1">
              <a:lumMod val="85000"/>
            </a:schemeClr>
          </a:solidFill>
          <a:ln>
            <a:noFill/>
          </a:ln>
          <a:effectLst>
            <a:outerShdw blurRad="50800" dist="38100" dir="5400000" algn="t" rotWithShape="0">
              <a:prstClr val="black">
                <a:alpha val="40000"/>
              </a:prstClr>
            </a:outerShdw>
          </a:effectLst>
        </p:spPr>
        <p:txBody>
          <a:bodyPr wrap="square" rtlCol="0">
            <a:spAutoFit/>
          </a:bodyPr>
          <a:lstStyle/>
          <a:p>
            <a:r>
              <a:rPr lang="en-US" sz="1400" b="1" dirty="0" smtClean="0">
                <a:solidFill>
                  <a:srgbClr val="FF0000"/>
                </a:solidFill>
                <a:latin typeface="Century Gothic" pitchFamily="34" charset="0"/>
              </a:rPr>
              <a:t>Brand Event</a:t>
            </a:r>
          </a:p>
          <a:p>
            <a:r>
              <a:rPr lang="en-US" sz="1400" b="1" dirty="0" smtClean="0">
                <a:latin typeface="Century Gothic" pitchFamily="34" charset="0"/>
              </a:rPr>
              <a:t>Encoded</a:t>
            </a:r>
          </a:p>
          <a:p>
            <a:r>
              <a:rPr lang="en-US" sz="1400" dirty="0" smtClean="0">
                <a:latin typeface="Century Gothic" pitchFamily="34" charset="0"/>
              </a:rPr>
              <a:t>date1  3012L20</a:t>
            </a:r>
          </a:p>
          <a:p>
            <a:r>
              <a:rPr lang="en-US" sz="1400" dirty="0" smtClean="0">
                <a:latin typeface="Century Gothic" pitchFamily="34" charset="0"/>
              </a:rPr>
              <a:t>date 2 4199L30</a:t>
            </a:r>
          </a:p>
          <a:p>
            <a:r>
              <a:rPr lang="en-US" sz="1400" dirty="0" smtClean="0">
                <a:latin typeface="Century Gothic" pitchFamily="34" charset="0"/>
              </a:rPr>
              <a:t>…</a:t>
            </a:r>
          </a:p>
          <a:p>
            <a:r>
              <a:rPr lang="en-US" sz="1400" dirty="0" smtClean="0">
                <a:latin typeface="Century Gothic" pitchFamily="34" charset="0"/>
              </a:rPr>
              <a:t>date n 3075L50</a:t>
            </a:r>
            <a:endParaRPr lang="en-US" sz="1400" dirty="0">
              <a:latin typeface="Century Gothic" pitchFamily="34" charset="0"/>
            </a:endParaRPr>
          </a:p>
        </p:txBody>
      </p:sp>
    </p:spTree>
    <p:extLst>
      <p:ext uri="{BB962C8B-B14F-4D97-AF65-F5344CB8AC3E}">
        <p14:creationId xmlns:p14="http://schemas.microsoft.com/office/powerpoint/2010/main" val="2632297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t>
            </a:r>
            <a:r>
              <a:rPr lang="en-US" dirty="0" err="1" smtClean="0"/>
              <a:t>eigener</a:t>
            </a:r>
            <a:r>
              <a:rPr lang="en-US" dirty="0" smtClean="0"/>
              <a:t> </a:t>
            </a:r>
            <a:r>
              <a:rPr lang="en-US" dirty="0" err="1" smtClean="0"/>
              <a:t>Sache</a:t>
            </a:r>
            <a:endParaRPr lang="en-US" dirty="0"/>
          </a:p>
        </p:txBody>
      </p:sp>
      <p:sp>
        <p:nvSpPr>
          <p:cNvPr id="5" name="Content Placeholder 4"/>
          <p:cNvSpPr>
            <a:spLocks noGrp="1"/>
          </p:cNvSpPr>
          <p:nvPr>
            <p:ph idx="1"/>
          </p:nvPr>
        </p:nvSpPr>
        <p:spPr>
          <a:xfrm>
            <a:off x="800100" y="5181600"/>
            <a:ext cx="7772400" cy="4572000"/>
          </a:xfrm>
        </p:spPr>
        <p:txBody>
          <a:bodyPr/>
          <a:lstStyle/>
          <a:p>
            <a:pPr marL="68263" indent="0">
              <a:buNone/>
            </a:pPr>
            <a:r>
              <a:rPr lang="en-US" dirty="0" smtClean="0"/>
              <a:t>claudia.perlich@gmail.com</a:t>
            </a:r>
            <a:endParaRPr lang="en-US"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1"/>
            <a:ext cx="8283662"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235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990" y="526771"/>
            <a:ext cx="8201026" cy="5592763"/>
          </a:xfrm>
        </p:spPr>
        <p:txBody>
          <a:bodyPr>
            <a:noAutofit/>
          </a:bodyPr>
          <a:lstStyle/>
          <a:p>
            <a:pPr marL="338138" indent="-338138">
              <a:buFont typeface="+mj-lt"/>
              <a:buAutoNum type="arabicPeriod"/>
            </a:pPr>
            <a:endParaRPr lang="en-US" sz="1600" dirty="0" smtClean="0">
              <a:latin typeface="Arial"/>
            </a:endParaRPr>
          </a:p>
          <a:p>
            <a:pPr marL="338138" indent="-338138">
              <a:buFont typeface="+mj-lt"/>
              <a:buAutoNum type="arabicPeriod"/>
            </a:pPr>
            <a:endParaRPr lang="en-US" sz="1600" dirty="0" smtClean="0">
              <a:latin typeface="Arial"/>
            </a:endParaRPr>
          </a:p>
          <a:p>
            <a:pPr marL="338138" indent="-338138">
              <a:buFont typeface="+mj-lt"/>
              <a:buAutoNum type="arabicPeriod"/>
            </a:pPr>
            <a:r>
              <a:rPr lang="en-US" sz="1600" dirty="0" smtClean="0">
                <a:latin typeface="Arial"/>
              </a:rPr>
              <a:t>B. </a:t>
            </a:r>
            <a:r>
              <a:rPr lang="en-US" sz="1600" dirty="0" err="1" smtClean="0">
                <a:latin typeface="Arial"/>
              </a:rPr>
              <a:t>Dalessandro</a:t>
            </a:r>
            <a:r>
              <a:rPr lang="en-US" sz="1600" dirty="0" smtClean="0">
                <a:latin typeface="Arial"/>
              </a:rPr>
              <a:t>, F. Provost, R. Hook. Audience Selection for On-Line Brand Advertising: Privacy Friendly Social Network Targeting, KDD 2009 </a:t>
            </a:r>
          </a:p>
          <a:p>
            <a:pPr marL="338138" indent="-338138">
              <a:buFont typeface="+mj-lt"/>
              <a:buAutoNum type="arabicPeriod"/>
            </a:pPr>
            <a:r>
              <a:rPr lang="en-US" sz="1600" dirty="0" smtClean="0">
                <a:latin typeface="Arial"/>
              </a:rPr>
              <a:t>O. </a:t>
            </a:r>
            <a:r>
              <a:rPr lang="en-US" sz="1600" dirty="0" err="1" smtClean="0">
                <a:latin typeface="Arial"/>
              </a:rPr>
              <a:t>Stitelman</a:t>
            </a:r>
            <a:r>
              <a:rPr lang="en-US" sz="1600" dirty="0" smtClean="0">
                <a:latin typeface="Arial"/>
              </a:rPr>
              <a:t>, B. </a:t>
            </a:r>
            <a:r>
              <a:rPr lang="en-US" sz="1600" dirty="0" err="1" smtClean="0">
                <a:latin typeface="Arial"/>
              </a:rPr>
              <a:t>Dalessandro</a:t>
            </a:r>
            <a:r>
              <a:rPr lang="en-US" sz="1600" dirty="0" smtClean="0">
                <a:latin typeface="Arial"/>
              </a:rPr>
              <a:t>, C. </a:t>
            </a:r>
            <a:r>
              <a:rPr lang="en-US" sz="1600" dirty="0" err="1" smtClean="0">
                <a:latin typeface="Arial"/>
              </a:rPr>
              <a:t>Perlich</a:t>
            </a:r>
            <a:r>
              <a:rPr lang="en-US" sz="1600" dirty="0" smtClean="0">
                <a:latin typeface="Arial"/>
              </a:rPr>
              <a:t>, and F. Provost. Estimating The Effect Of Online Display Advertising On Browser Conversion.  ADKDD 2011</a:t>
            </a:r>
          </a:p>
          <a:p>
            <a:pPr marL="338138" indent="-338138">
              <a:buFont typeface="+mj-lt"/>
              <a:buAutoNum type="arabicPeriod"/>
            </a:pPr>
            <a:r>
              <a:rPr lang="en-US" sz="1600" dirty="0" err="1" smtClean="0">
                <a:latin typeface="Arial"/>
              </a:rPr>
              <a:t>C.Perlich</a:t>
            </a:r>
            <a:r>
              <a:rPr lang="en-US" sz="1600" dirty="0" smtClean="0">
                <a:latin typeface="Arial"/>
              </a:rPr>
              <a:t>, O. </a:t>
            </a:r>
            <a:r>
              <a:rPr lang="en-US" sz="1600" dirty="0" err="1" smtClean="0">
                <a:latin typeface="Arial"/>
              </a:rPr>
              <a:t>Stitelman</a:t>
            </a:r>
            <a:r>
              <a:rPr lang="en-US" sz="1600" dirty="0" smtClean="0">
                <a:latin typeface="Arial"/>
              </a:rPr>
              <a:t>, B. </a:t>
            </a:r>
            <a:r>
              <a:rPr lang="en-US" sz="1600" dirty="0" err="1" smtClean="0">
                <a:latin typeface="Arial"/>
              </a:rPr>
              <a:t>Dalessandro</a:t>
            </a:r>
            <a:r>
              <a:rPr lang="en-US" sz="1600" dirty="0" smtClean="0">
                <a:latin typeface="Arial"/>
              </a:rPr>
              <a:t>, T. Raeder and F. Provost. Bid Optimizing and Inventory Scoring in Targeted Online Advertising.  KDD 2012 (Best Paper Award)</a:t>
            </a:r>
          </a:p>
          <a:p>
            <a:pPr marL="338138" indent="-338138">
              <a:buFont typeface="+mj-lt"/>
              <a:buAutoNum type="arabicPeriod"/>
            </a:pPr>
            <a:r>
              <a:rPr lang="en-US" sz="1600" dirty="0" smtClean="0">
                <a:latin typeface="Arial"/>
              </a:rPr>
              <a:t>T. Raeder, O. </a:t>
            </a:r>
            <a:r>
              <a:rPr lang="en-US" sz="1600" dirty="0" err="1" smtClean="0">
                <a:latin typeface="Arial"/>
              </a:rPr>
              <a:t>Stitelman</a:t>
            </a:r>
            <a:r>
              <a:rPr lang="en-US" sz="1600" dirty="0" smtClean="0">
                <a:latin typeface="Arial"/>
              </a:rPr>
              <a:t>, B. </a:t>
            </a:r>
            <a:r>
              <a:rPr lang="en-US" sz="1600" dirty="0" err="1" smtClean="0">
                <a:latin typeface="Arial"/>
              </a:rPr>
              <a:t>Dalessandro</a:t>
            </a:r>
            <a:r>
              <a:rPr lang="en-US" sz="1600" dirty="0" smtClean="0">
                <a:latin typeface="Arial"/>
              </a:rPr>
              <a:t>, C. </a:t>
            </a:r>
            <a:r>
              <a:rPr lang="en-US" sz="1600" dirty="0" err="1" smtClean="0">
                <a:latin typeface="Arial"/>
              </a:rPr>
              <a:t>Perlich</a:t>
            </a:r>
            <a:r>
              <a:rPr lang="en-US" sz="1600" dirty="0" smtClean="0">
                <a:latin typeface="Arial"/>
              </a:rPr>
              <a:t>, and F. Provost. Design Principles of Massive, Robust Prediction Systems. KDD 2012</a:t>
            </a:r>
          </a:p>
          <a:p>
            <a:pPr marL="338138" indent="-338138">
              <a:buFont typeface="+mj-lt"/>
              <a:buAutoNum type="arabicPeriod"/>
            </a:pPr>
            <a:r>
              <a:rPr lang="en-US" sz="1600" dirty="0" smtClean="0">
                <a:latin typeface="Arial"/>
              </a:rPr>
              <a:t>B. </a:t>
            </a:r>
            <a:r>
              <a:rPr lang="en-US" sz="1600" dirty="0" err="1" smtClean="0">
                <a:latin typeface="Arial"/>
              </a:rPr>
              <a:t>Dalessandro</a:t>
            </a:r>
            <a:r>
              <a:rPr lang="en-US" sz="1600" dirty="0" smtClean="0">
                <a:latin typeface="Arial"/>
              </a:rPr>
              <a:t>, O. </a:t>
            </a:r>
            <a:r>
              <a:rPr lang="en-US" sz="1600" dirty="0" err="1" smtClean="0">
                <a:latin typeface="Arial"/>
              </a:rPr>
              <a:t>Stitelman</a:t>
            </a:r>
            <a:r>
              <a:rPr lang="en-US" sz="1600" dirty="0" smtClean="0">
                <a:latin typeface="Arial"/>
              </a:rPr>
              <a:t>, C. </a:t>
            </a:r>
            <a:r>
              <a:rPr lang="en-US" sz="1600" dirty="0" err="1" smtClean="0">
                <a:latin typeface="Arial"/>
              </a:rPr>
              <a:t>Perlich</a:t>
            </a:r>
            <a:r>
              <a:rPr lang="en-US" sz="1600" dirty="0" smtClean="0">
                <a:latin typeface="Arial"/>
              </a:rPr>
              <a:t>, F. Provost Causally Motivated Attribution for Online Advertising. In Proceedings of KDD, ADKDD 2012</a:t>
            </a:r>
          </a:p>
          <a:p>
            <a:pPr marL="338138" indent="-338138">
              <a:buFont typeface="+mj-lt"/>
              <a:buAutoNum type="arabicPeriod"/>
            </a:pPr>
            <a:r>
              <a:rPr lang="en-US" sz="1600" dirty="0" smtClean="0">
                <a:latin typeface="Arial"/>
              </a:rPr>
              <a:t>B. </a:t>
            </a:r>
            <a:r>
              <a:rPr lang="en-US" sz="1600" dirty="0" err="1" smtClean="0">
                <a:latin typeface="Arial"/>
              </a:rPr>
              <a:t>Dalessandro</a:t>
            </a:r>
            <a:r>
              <a:rPr lang="en-US" sz="1600" dirty="0" smtClean="0">
                <a:latin typeface="Arial"/>
              </a:rPr>
              <a:t>, R. Hook. C. </a:t>
            </a:r>
            <a:r>
              <a:rPr lang="en-US" sz="1600" dirty="0" err="1" smtClean="0">
                <a:latin typeface="Arial"/>
              </a:rPr>
              <a:t>Perlich</a:t>
            </a:r>
            <a:r>
              <a:rPr lang="en-US" sz="1600" dirty="0" smtClean="0">
                <a:latin typeface="Arial"/>
              </a:rPr>
              <a:t>, F. Provost.  Transfer Learning for Display Advertising  MLJ 2014</a:t>
            </a:r>
          </a:p>
          <a:p>
            <a:pPr marL="338138" indent="-338138">
              <a:buFont typeface="+mj-lt"/>
              <a:buAutoNum type="arabicPeriod"/>
            </a:pPr>
            <a:r>
              <a:rPr lang="en-US" sz="1600" dirty="0" smtClean="0">
                <a:latin typeface="Arial"/>
              </a:rPr>
              <a:t>T</a:t>
            </a:r>
            <a:r>
              <a:rPr lang="en-US" sz="1600" dirty="0">
                <a:latin typeface="Arial"/>
              </a:rPr>
              <a:t>. Raeder, C. </a:t>
            </a:r>
            <a:r>
              <a:rPr lang="en-US" sz="1600" dirty="0" err="1">
                <a:latin typeface="Arial"/>
              </a:rPr>
              <a:t>Perlich</a:t>
            </a:r>
            <a:r>
              <a:rPr lang="en-US" sz="1600" dirty="0">
                <a:latin typeface="Arial"/>
              </a:rPr>
              <a:t>, B. </a:t>
            </a:r>
            <a:r>
              <a:rPr lang="en-US" sz="1600" dirty="0" err="1">
                <a:latin typeface="Arial"/>
              </a:rPr>
              <a:t>Dalessandro</a:t>
            </a:r>
            <a:r>
              <a:rPr lang="en-US" sz="1600" dirty="0">
                <a:latin typeface="Arial"/>
              </a:rPr>
              <a:t>, O. </a:t>
            </a:r>
            <a:r>
              <a:rPr lang="en-US" sz="1600" dirty="0" err="1">
                <a:latin typeface="Arial"/>
              </a:rPr>
              <a:t>Stitelman</a:t>
            </a:r>
            <a:r>
              <a:rPr lang="en-US" sz="1600" dirty="0">
                <a:latin typeface="Arial"/>
              </a:rPr>
              <a:t>, F. Provost. Scalable Supervised Dimensionality Reduction Using </a:t>
            </a:r>
            <a:r>
              <a:rPr lang="en-US" sz="1600" dirty="0" smtClean="0">
                <a:latin typeface="Arial"/>
              </a:rPr>
              <a:t>Clustering at KDD  2013</a:t>
            </a:r>
          </a:p>
          <a:p>
            <a:pPr marL="338138" indent="-338138">
              <a:buFont typeface="+mj-lt"/>
              <a:buAutoNum type="arabicPeriod"/>
            </a:pPr>
            <a:r>
              <a:rPr lang="en-US" sz="1600" dirty="0">
                <a:latin typeface="Arial"/>
              </a:rPr>
              <a:t>O. </a:t>
            </a:r>
            <a:r>
              <a:rPr lang="en-US" sz="1600" dirty="0" err="1">
                <a:latin typeface="Arial"/>
              </a:rPr>
              <a:t>Stitelman</a:t>
            </a:r>
            <a:r>
              <a:rPr lang="en-US" sz="1600" dirty="0">
                <a:latin typeface="Arial"/>
              </a:rPr>
              <a:t>, C. </a:t>
            </a:r>
            <a:r>
              <a:rPr lang="en-US" sz="1600" dirty="0" err="1">
                <a:latin typeface="Arial"/>
              </a:rPr>
              <a:t>Perlich</a:t>
            </a:r>
            <a:r>
              <a:rPr lang="en-US" sz="1600" dirty="0">
                <a:latin typeface="Arial"/>
              </a:rPr>
              <a:t>, B. </a:t>
            </a:r>
            <a:r>
              <a:rPr lang="en-US" sz="1600" dirty="0" err="1">
                <a:latin typeface="Arial"/>
              </a:rPr>
              <a:t>Dalessandro</a:t>
            </a:r>
            <a:r>
              <a:rPr lang="en-US" sz="1600" dirty="0">
                <a:latin typeface="Arial"/>
              </a:rPr>
              <a:t>, R. Hook, T. Raeder, F. </a:t>
            </a:r>
            <a:r>
              <a:rPr lang="en-US" sz="1600" dirty="0" smtClean="0">
                <a:latin typeface="Arial"/>
              </a:rPr>
              <a:t>Provost. Using </a:t>
            </a:r>
            <a:r>
              <a:rPr lang="en-US" sz="1600" dirty="0">
                <a:latin typeface="Arial"/>
              </a:rPr>
              <a:t>Co-visitation Networks For Classifying Non-Intentional </a:t>
            </a:r>
            <a:r>
              <a:rPr lang="en-US" sz="1600" dirty="0" smtClean="0">
                <a:latin typeface="Arial"/>
              </a:rPr>
              <a:t>Traffic‘ at KDD 2013</a:t>
            </a:r>
            <a:endParaRPr lang="en-US" sz="1600" dirty="0">
              <a:latin typeface="Arial"/>
            </a:endParaRPr>
          </a:p>
        </p:txBody>
      </p:sp>
      <p:sp>
        <p:nvSpPr>
          <p:cNvPr id="4" name="Slide Number Placeholder 3"/>
          <p:cNvSpPr>
            <a:spLocks noGrp="1"/>
          </p:cNvSpPr>
          <p:nvPr>
            <p:ph type="sldNum" sz="quarter" idx="4294967295"/>
          </p:nvPr>
        </p:nvSpPr>
        <p:spPr>
          <a:xfrm>
            <a:off x="0" y="6708780"/>
            <a:ext cx="2133600" cy="115877"/>
          </a:xfrm>
          <a:prstGeom prst="rect">
            <a:avLst/>
          </a:prstGeom>
        </p:spPr>
        <p:txBody>
          <a:bodyPr/>
          <a:lstStyle/>
          <a:p>
            <a:fld id="{BA3FD5ED-4844-8443-AF17-C10B491EE604}" type="slidenum">
              <a:rPr lang="en-US" smtClean="0"/>
              <a:pPr/>
              <a:t>61</a:t>
            </a:fld>
            <a:endParaRPr lang="en-US"/>
          </a:p>
        </p:txBody>
      </p:sp>
      <p:sp>
        <p:nvSpPr>
          <p:cNvPr id="2" name="Title 1"/>
          <p:cNvSpPr>
            <a:spLocks noGrp="1"/>
          </p:cNvSpPr>
          <p:nvPr>
            <p:ph type="title"/>
          </p:nvPr>
        </p:nvSpPr>
        <p:spPr>
          <a:xfrm>
            <a:off x="486940" y="213681"/>
            <a:ext cx="8229600" cy="721695"/>
          </a:xfrm>
        </p:spPr>
        <p:txBody>
          <a:bodyPr/>
          <a:lstStyle/>
          <a:p>
            <a:r>
              <a:rPr lang="en-US" dirty="0" smtClean="0"/>
              <a:t>Some References</a:t>
            </a:r>
            <a:endParaRPr lang="en-US" dirty="0"/>
          </a:p>
        </p:txBody>
      </p:sp>
    </p:spTree>
    <p:extLst>
      <p:ext uri="{BB962C8B-B14F-4D97-AF65-F5344CB8AC3E}">
        <p14:creationId xmlns:p14="http://schemas.microsoft.com/office/powerpoint/2010/main" val="3099248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76" y="193676"/>
            <a:ext cx="4267200" cy="914400"/>
          </a:xfrm>
        </p:spPr>
        <p:txBody>
          <a:bodyPr/>
          <a:lstStyle/>
          <a:p>
            <a:r>
              <a:rPr lang="en-US" dirty="0" smtClean="0"/>
              <a:t>The Heart and Soul</a:t>
            </a:r>
            <a:endParaRPr lang="en-US" dirty="0"/>
          </a:p>
        </p:txBody>
      </p:sp>
      <p:sp>
        <p:nvSpPr>
          <p:cNvPr id="3" name="Content Placeholder 2"/>
          <p:cNvSpPr>
            <a:spLocks noGrp="1"/>
          </p:cNvSpPr>
          <p:nvPr>
            <p:ph idx="1"/>
          </p:nvPr>
        </p:nvSpPr>
        <p:spPr>
          <a:xfrm>
            <a:off x="304800" y="4038600"/>
            <a:ext cx="8458200" cy="1524000"/>
          </a:xfrm>
        </p:spPr>
        <p:txBody>
          <a:bodyPr/>
          <a:lstStyle/>
          <a:p>
            <a:r>
              <a:rPr lang="en-US" dirty="0" smtClean="0"/>
              <a:t>Predictive modeling on hashed browsing history</a:t>
            </a:r>
          </a:p>
          <a:p>
            <a:pPr lvl="1"/>
            <a:r>
              <a:rPr lang="en-US" dirty="0" smtClean="0"/>
              <a:t>10 Million dimensions for URL’s (binary indicators)</a:t>
            </a:r>
          </a:p>
          <a:p>
            <a:pPr lvl="1"/>
            <a:r>
              <a:rPr lang="en-US" dirty="0" smtClean="0"/>
              <a:t>extremely sparse data</a:t>
            </a:r>
          </a:p>
          <a:p>
            <a:pPr lvl="1"/>
            <a:r>
              <a:rPr lang="en-US" dirty="0" smtClean="0"/>
              <a:t>positives are extremely rare</a:t>
            </a:r>
          </a:p>
          <a:p>
            <a:endParaRPr lang="en-US" dirty="0"/>
          </a:p>
        </p:txBody>
      </p:sp>
      <p:grpSp>
        <p:nvGrpSpPr>
          <p:cNvPr id="4" name="Group 3"/>
          <p:cNvGrpSpPr/>
          <p:nvPr/>
        </p:nvGrpSpPr>
        <p:grpSpPr>
          <a:xfrm>
            <a:off x="438151" y="1430833"/>
            <a:ext cx="2362200" cy="2235199"/>
            <a:chOff x="990600" y="2209800"/>
            <a:chExt cx="2143125" cy="2143126"/>
          </a:xfrm>
        </p:grpSpPr>
        <p:pic>
          <p:nvPicPr>
            <p:cNvPr id="5" name="Picture 4" descr="http://t3.gstatic.com/images?q=tbn:ANd9GcSOltJvwuzfQgE4Ecx_SZpN8melfbivxts66dx2W5EOQ9RD-uo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990600" y="2209800"/>
              <a:ext cx="2143125" cy="2143126"/>
            </a:xfrm>
            <a:prstGeom prst="rect">
              <a:avLst/>
            </a:prstGeom>
            <a:noFill/>
          </p:spPr>
        </p:pic>
        <p:sp>
          <p:nvSpPr>
            <p:cNvPr id="6" name="Oval 5"/>
            <p:cNvSpPr/>
            <p:nvPr/>
          </p:nvSpPr>
          <p:spPr>
            <a:xfrm>
              <a:off x="1219200" y="2438400"/>
              <a:ext cx="1676400" cy="1676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Targeting Model</a:t>
              </a:r>
            </a:p>
          </p:txBody>
        </p:sp>
      </p:grpSp>
      <p:pic>
        <p:nvPicPr>
          <p:cNvPr id="146434" name="Picture 2" descr="http://t2.gstatic.com/images?q=tbn:ANd9GcSSW_3luLYwWHcZGF1qo68Z3o4Jg8__UdMQxWi99Xe8gdKfhVV6"/>
          <p:cNvPicPr>
            <a:picLocks noChangeAspect="1" noChangeArrowheads="1"/>
          </p:cNvPicPr>
          <p:nvPr/>
        </p:nvPicPr>
        <p:blipFill>
          <a:blip r:embed="rId3" cstate="print"/>
          <a:srcRect/>
          <a:stretch>
            <a:fillRect/>
          </a:stretch>
        </p:blipFill>
        <p:spPr bwMode="auto">
          <a:xfrm>
            <a:off x="7000875" y="0"/>
            <a:ext cx="2143125" cy="2143126"/>
          </a:xfrm>
          <a:prstGeom prst="rect">
            <a:avLst/>
          </a:prstGeom>
          <a:noFill/>
        </p:spPr>
      </p:pic>
      <p:sp>
        <p:nvSpPr>
          <p:cNvPr id="9" name="Rectangle 8"/>
          <p:cNvSpPr/>
          <p:nvPr/>
        </p:nvSpPr>
        <p:spPr>
          <a:xfrm>
            <a:off x="4038600" y="2638455"/>
            <a:ext cx="3733800" cy="461665"/>
          </a:xfrm>
          <a:prstGeom prst="rect">
            <a:avLst/>
          </a:prstGeom>
        </p:spPr>
        <p:txBody>
          <a:bodyPr wrap="square">
            <a:spAutoFit/>
          </a:bodyPr>
          <a:lstStyle/>
          <a:p>
            <a:r>
              <a:rPr lang="en-US" sz="2400" dirty="0" smtClean="0"/>
              <a:t>P(</a:t>
            </a:r>
            <a:r>
              <a:rPr lang="en-US" sz="2400" dirty="0" err="1" smtClean="0"/>
              <a:t>Buy|URL,inventory,ad</a:t>
            </a:r>
            <a:r>
              <a:rPr lang="en-US" sz="2400" dirty="0" smtClean="0"/>
              <a:t>) </a:t>
            </a:r>
            <a:endParaRPr lang="en-US" sz="2400" dirty="0"/>
          </a:p>
        </p:txBody>
      </p:sp>
    </p:spTree>
    <p:extLst>
      <p:ext uri="{BB962C8B-B14F-4D97-AF65-F5344CB8AC3E}">
        <p14:creationId xmlns:p14="http://schemas.microsoft.com/office/powerpoint/2010/main" val="310588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can we learn from 10M features with no/few positives?</a:t>
            </a:r>
            <a:endParaRPr lang="en-US" sz="3600" dirty="0"/>
          </a:p>
        </p:txBody>
      </p:sp>
      <p:sp>
        <p:nvSpPr>
          <p:cNvPr id="3" name="Content Placeholder 2"/>
          <p:cNvSpPr>
            <a:spLocks noGrp="1"/>
          </p:cNvSpPr>
          <p:nvPr>
            <p:ph idx="1"/>
          </p:nvPr>
        </p:nvSpPr>
        <p:spPr>
          <a:xfrm>
            <a:off x="457200" y="1600200"/>
            <a:ext cx="8229600" cy="4953000"/>
          </a:xfrm>
        </p:spPr>
        <p:txBody>
          <a:bodyPr>
            <a:normAutofit/>
          </a:bodyPr>
          <a:lstStyle/>
          <a:p>
            <a:endParaRPr lang="en-US" dirty="0" smtClean="0"/>
          </a:p>
          <a:p>
            <a:endParaRPr lang="en-US" dirty="0"/>
          </a:p>
          <a:p>
            <a:endParaRPr lang="en-US" dirty="0" smtClean="0"/>
          </a:p>
          <a:p>
            <a:r>
              <a:rPr lang="en-US" dirty="0" smtClean="0"/>
              <a:t>We cheat.</a:t>
            </a:r>
          </a:p>
          <a:p>
            <a:endParaRPr lang="en-US" dirty="0"/>
          </a:p>
          <a:p>
            <a:endParaRPr lang="en-US" dirty="0" smtClean="0"/>
          </a:p>
          <a:p>
            <a:endParaRPr lang="en-US" dirty="0"/>
          </a:p>
          <a:p>
            <a:pPr marL="0" indent="0">
              <a:buNone/>
            </a:pPr>
            <a:endParaRPr lang="en-US" dirty="0" smtClean="0"/>
          </a:p>
          <a:p>
            <a:pPr marL="0" indent="0">
              <a:buNone/>
            </a:pPr>
            <a:r>
              <a:rPr lang="en-US" dirty="0" smtClean="0"/>
              <a:t>In ML, cheating is called “Transfer Learning” </a:t>
            </a:r>
            <a:endParaRPr lang="en-US" dirty="0"/>
          </a:p>
        </p:txBody>
      </p:sp>
      <p:pic>
        <p:nvPicPr>
          <p:cNvPr id="1026" name="Picture 2" descr="https://encrypted-tbn3.gstatic.com/images?q=tbn:ANd9GcRoN-stf0CJFyyATQzEdAzERY56ElAtMD_9CzrzlEoQ7rN9yUy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5285174" cy="35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4267200" cy="914400"/>
          </a:xfrm>
        </p:spPr>
        <p:txBody>
          <a:bodyPr/>
          <a:lstStyle/>
          <a:p>
            <a:r>
              <a:rPr lang="en-US" dirty="0" smtClean="0"/>
              <a:t>The heart and soul</a:t>
            </a:r>
            <a:endParaRPr lang="en-US" dirty="0"/>
          </a:p>
        </p:txBody>
      </p:sp>
      <p:sp>
        <p:nvSpPr>
          <p:cNvPr id="3" name="Content Placeholder 2"/>
          <p:cNvSpPr>
            <a:spLocks noGrp="1"/>
          </p:cNvSpPr>
          <p:nvPr>
            <p:ph idx="1"/>
          </p:nvPr>
        </p:nvSpPr>
        <p:spPr>
          <a:xfrm>
            <a:off x="1062037" y="3200400"/>
            <a:ext cx="7010400" cy="1828800"/>
          </a:xfrm>
        </p:spPr>
        <p:txBody>
          <a:bodyPr/>
          <a:lstStyle/>
          <a:p>
            <a:r>
              <a:rPr lang="en-US" dirty="0" smtClean="0"/>
              <a:t>Has to deal with the 10 Million URL’s</a:t>
            </a:r>
          </a:p>
          <a:p>
            <a:r>
              <a:rPr lang="en-US" dirty="0" smtClean="0"/>
              <a:t>Need to find more positives! </a:t>
            </a:r>
          </a:p>
          <a:p>
            <a:endParaRPr lang="en-US" dirty="0"/>
          </a:p>
        </p:txBody>
      </p:sp>
      <p:grpSp>
        <p:nvGrpSpPr>
          <p:cNvPr id="4" name="Group 3"/>
          <p:cNvGrpSpPr/>
          <p:nvPr/>
        </p:nvGrpSpPr>
        <p:grpSpPr>
          <a:xfrm>
            <a:off x="457201" y="228600"/>
            <a:ext cx="2362200" cy="2235199"/>
            <a:chOff x="990600" y="2209800"/>
            <a:chExt cx="2143125" cy="2143126"/>
          </a:xfrm>
        </p:grpSpPr>
        <p:pic>
          <p:nvPicPr>
            <p:cNvPr id="5" name="Picture 4" descr="http://t3.gstatic.com/images?q=tbn:ANd9GcSOltJvwuzfQgE4Ecx_SZpN8melfbivxts66dx2W5EOQ9RD-uo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990600" y="2209800"/>
              <a:ext cx="2143125" cy="2143126"/>
            </a:xfrm>
            <a:prstGeom prst="rect">
              <a:avLst/>
            </a:prstGeom>
            <a:noFill/>
          </p:spPr>
        </p:pic>
        <p:sp>
          <p:nvSpPr>
            <p:cNvPr id="6" name="Oval 5"/>
            <p:cNvSpPr/>
            <p:nvPr/>
          </p:nvSpPr>
          <p:spPr>
            <a:xfrm>
              <a:off x="1219200" y="2438400"/>
              <a:ext cx="1676400" cy="1676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Targeting Model</a:t>
              </a:r>
            </a:p>
          </p:txBody>
        </p:sp>
      </p:grpSp>
      <p:pic>
        <p:nvPicPr>
          <p:cNvPr id="146434" name="Picture 2" descr="http://t2.gstatic.com/images?q=tbn:ANd9GcSSW_3luLYwWHcZGF1qo68Z3o4Jg8__UdMQxWi99Xe8gdKfhVV6"/>
          <p:cNvPicPr>
            <a:picLocks noChangeAspect="1" noChangeArrowheads="1"/>
          </p:cNvPicPr>
          <p:nvPr/>
        </p:nvPicPr>
        <p:blipFill>
          <a:blip r:embed="rId3" cstate="print"/>
          <a:srcRect/>
          <a:stretch>
            <a:fillRect/>
          </a:stretch>
        </p:blipFill>
        <p:spPr bwMode="auto">
          <a:xfrm>
            <a:off x="7000875" y="0"/>
            <a:ext cx="2143125" cy="2143126"/>
          </a:xfrm>
          <a:prstGeom prst="rect">
            <a:avLst/>
          </a:prstGeom>
          <a:noFill/>
        </p:spPr>
      </p:pic>
      <p:sp>
        <p:nvSpPr>
          <p:cNvPr id="9" name="Rectangle 8"/>
          <p:cNvSpPr/>
          <p:nvPr/>
        </p:nvSpPr>
        <p:spPr>
          <a:xfrm>
            <a:off x="3190875" y="1293257"/>
            <a:ext cx="3810000" cy="461665"/>
          </a:xfrm>
          <a:prstGeom prst="rect">
            <a:avLst/>
          </a:prstGeom>
        </p:spPr>
        <p:txBody>
          <a:bodyPr wrap="square">
            <a:spAutoFit/>
          </a:bodyPr>
          <a:lstStyle/>
          <a:p>
            <a:r>
              <a:rPr lang="en-US" sz="2400" dirty="0" smtClean="0"/>
              <a:t>P(</a:t>
            </a:r>
            <a:r>
              <a:rPr lang="en-US" sz="2400" dirty="0" err="1" smtClean="0"/>
              <a:t>Buy|URL,inventory,ad</a:t>
            </a:r>
            <a:r>
              <a:rPr lang="en-US" sz="2400" dirty="0" smtClean="0"/>
              <a:t>) </a:t>
            </a:r>
            <a:endParaRPr lang="en-US" sz="2400" dirty="0"/>
          </a:p>
        </p:txBody>
      </p:sp>
    </p:spTree>
    <p:extLst>
      <p:ext uri="{BB962C8B-B14F-4D97-AF65-F5344CB8AC3E}">
        <p14:creationId xmlns:p14="http://schemas.microsoft.com/office/powerpoint/2010/main" val="16253503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9419</TotalTime>
  <Words>3080</Words>
  <Application>Microsoft Office PowerPoint</Application>
  <PresentationFormat>On-screen Show (4:3)</PresentationFormat>
  <Paragraphs>553</Paragraphs>
  <Slides>61</Slides>
  <Notes>25</Notes>
  <HiddenSlides>0</HiddenSlides>
  <MMClips>0</MMClips>
  <ScaleCrop>false</ScaleCrop>
  <HeadingPairs>
    <vt:vector size="4" baseType="variant">
      <vt:variant>
        <vt:lpstr>Theme</vt:lpstr>
      </vt:variant>
      <vt:variant>
        <vt:i4>9</vt:i4>
      </vt:variant>
      <vt:variant>
        <vt:lpstr>Slide Titles</vt:lpstr>
      </vt:variant>
      <vt:variant>
        <vt:i4>61</vt:i4>
      </vt:variant>
    </vt:vector>
  </HeadingPairs>
  <TitlesOfParts>
    <vt:vector size="70" baseType="lpstr">
      <vt:lpstr>Metro</vt:lpstr>
      <vt:lpstr>2_Office Theme</vt:lpstr>
      <vt:lpstr>1_Metro</vt:lpstr>
      <vt:lpstr>3_Office Theme</vt:lpstr>
      <vt:lpstr>2_Metro</vt:lpstr>
      <vt:lpstr>4_Office Theme</vt:lpstr>
      <vt:lpstr>Office Theme</vt:lpstr>
      <vt:lpstr>3_Metro</vt:lpstr>
      <vt:lpstr>4_Metro</vt:lpstr>
      <vt:lpstr>PowerPoint Presentation</vt:lpstr>
      <vt:lpstr>Targeted Online Display Advertising</vt:lpstr>
      <vt:lpstr>Predictive  Modeling:   Algorithms  that  Learn Functions</vt:lpstr>
      <vt:lpstr>Estimating conditional probabilities</vt:lpstr>
      <vt:lpstr>PowerPoint Presentation</vt:lpstr>
      <vt:lpstr>Our Browser Data: Agnostic</vt:lpstr>
      <vt:lpstr>The Heart and Soul</vt:lpstr>
      <vt:lpstr>How can we learn from 10M features with no/few positives?</vt:lpstr>
      <vt:lpstr>The heart and soul</vt:lpstr>
      <vt:lpstr>Experiment</vt:lpstr>
      <vt:lpstr>Predictive performance* (AUC) for purchase learning</vt:lpstr>
      <vt:lpstr>Predictive performance* (AUC) for click learning</vt:lpstr>
      <vt:lpstr>Clickers in the Dark</vt:lpstr>
      <vt:lpstr>Predictive performance* (AUC)  for Site Visit learning</vt:lpstr>
      <vt:lpstr>The heart and soul</vt:lpstr>
      <vt:lpstr>Logistic regression in 10 Million dimensions</vt:lpstr>
      <vt:lpstr>Dimensionality Reduction</vt:lpstr>
      <vt:lpstr>Algorithm: Intuition &amp; Multitasking</vt:lpstr>
      <vt:lpstr>Results</vt:lpstr>
      <vt:lpstr>Experiments</vt:lpstr>
      <vt:lpstr>Results</vt:lpstr>
      <vt:lpstr>To reduce or not to reduce?</vt:lpstr>
      <vt:lpstr>Conclusions</vt:lpstr>
      <vt:lpstr>Real-time Scoring of a User</vt:lpstr>
      <vt:lpstr>What exactly is Inventory?</vt:lpstr>
      <vt:lpstr>Example of Model Scores for Hotel Campaign</vt:lpstr>
      <vt:lpstr>Bidding Strategies</vt:lpstr>
      <vt:lpstr>Results</vt:lpstr>
      <vt:lpstr>Real-time Scoring of a User</vt:lpstr>
      <vt:lpstr>PowerPoint Presentation</vt:lpstr>
      <vt:lpstr>Relative Performance to Third Party</vt:lpstr>
      <vt:lpstr>Measuring causal effect?</vt:lpstr>
      <vt:lpstr>An important decision…</vt:lpstr>
      <vt:lpstr>PowerPoint Presentation</vt:lpstr>
      <vt:lpstr>Hardships of causality.</vt:lpstr>
      <vt:lpstr>Hardships of  causality.</vt:lpstr>
      <vt:lpstr>Observational Causal Methods: TMLE</vt:lpstr>
      <vt:lpstr>Some creatives do not work …</vt:lpstr>
      <vt:lpstr>Data Quality in Exchanges</vt:lpstr>
      <vt:lpstr>Ensure location quality before using it</vt:lpstr>
      <vt:lpstr>Unreasonable Performance Increase Spring 12</vt:lpstr>
      <vt:lpstr>Oddly predictive websites?</vt:lpstr>
      <vt:lpstr>36% traffic is Non-Intentional</vt:lpstr>
      <vt:lpstr>Traffic patterns are ‘non - human’</vt:lpstr>
      <vt:lpstr>WWW 2010</vt:lpstr>
      <vt:lpstr>Boston Herald</vt:lpstr>
      <vt:lpstr>Boston Herald</vt:lpstr>
      <vt:lpstr>womenshealthbase?</vt:lpstr>
      <vt:lpstr>PowerPoint Presentation</vt:lpstr>
      <vt:lpstr>PowerPoint Presentation</vt:lpstr>
      <vt:lpstr>PowerPoint Presentation</vt:lpstr>
      <vt:lpstr>WWW 2012</vt:lpstr>
      <vt:lpstr>Unreasonable Performance Increase Spring 12</vt:lpstr>
      <vt:lpstr>Now it is coming also to brands</vt:lpstr>
      <vt:lpstr>Fraud pollutes my models</vt:lpstr>
      <vt:lpstr>Using the penalty box: all back to normal</vt:lpstr>
      <vt:lpstr>PowerPoint Presentation</vt:lpstr>
      <vt:lpstr>Somebody is posing as nytimes.com</vt:lpstr>
      <vt:lpstr>Bottom-line</vt:lpstr>
      <vt:lpstr>In eigener Sache</vt:lpstr>
      <vt:lpstr>Some References</vt:lpstr>
    </vt:vector>
  </TitlesOfParts>
  <Company>Media6degrees.com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Data Analytics and Machine Learning in Complex, Real-world domains</dc:title>
  <dc:creator>Claudia Perlich</dc:creator>
  <cp:lastModifiedBy>Claudia Perlich</cp:lastModifiedBy>
  <cp:revision>225</cp:revision>
  <dcterms:created xsi:type="dcterms:W3CDTF">2012-10-02T15:50:51Z</dcterms:created>
  <dcterms:modified xsi:type="dcterms:W3CDTF">2014-06-12T20:06:46Z</dcterms:modified>
</cp:coreProperties>
</file>