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6" r:id="rId4"/>
    <p:sldId id="274" r:id="rId5"/>
    <p:sldId id="287" r:id="rId6"/>
    <p:sldId id="298" r:id="rId7"/>
    <p:sldId id="306" r:id="rId8"/>
    <p:sldId id="259" r:id="rId9"/>
    <p:sldId id="309" r:id="rId10"/>
    <p:sldId id="290" r:id="rId11"/>
    <p:sldId id="275" r:id="rId12"/>
    <p:sldId id="291" r:id="rId13"/>
    <p:sldId id="292" r:id="rId14"/>
    <p:sldId id="303" r:id="rId15"/>
    <p:sldId id="310" r:id="rId16"/>
    <p:sldId id="295" r:id="rId17"/>
    <p:sldId id="304" r:id="rId18"/>
    <p:sldId id="302" r:id="rId19"/>
    <p:sldId id="313" r:id="rId20"/>
    <p:sldId id="305" r:id="rId21"/>
    <p:sldId id="299" r:id="rId22"/>
    <p:sldId id="297" r:id="rId23"/>
    <p:sldId id="284" r:id="rId24"/>
    <p:sldId id="273" r:id="rId25"/>
  </p:sldIdLst>
  <p:sldSz cx="13004800" cy="9753600"/>
  <p:notesSz cx="13004800" cy="97536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Open Sans Semibold" charset="0"/>
      <p:bold r:id="rId31"/>
      <p:boldItalic r:id="rId32"/>
    </p:embeddedFont>
    <p:embeddedFont>
      <p:font typeface="Open Sans Light" charset="0"/>
      <p:regular r:id="rId33"/>
      <p:italic r:id="rId34"/>
    </p:embeddedFont>
    <p:embeddedFont>
      <p:font typeface="Open Sans Extrabold" charset="0"/>
      <p:bold r:id="rId35"/>
      <p:boldItalic r:id="rId36"/>
    </p:embeddedFont>
  </p:embeddedFontLst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78CC"/>
    <a:srgbClr val="377BCD"/>
    <a:srgbClr val="F5F5F5"/>
    <a:srgbClr val="5156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0707" autoAdjust="0"/>
  </p:normalViewPr>
  <p:slideViewPr>
    <p:cSldViewPr>
      <p:cViewPr>
        <p:scale>
          <a:sx n="96" d="100"/>
          <a:sy n="96" d="100"/>
        </p:scale>
        <p:origin x="-210" y="117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4FC4C-DEF4-4DC1-AF87-1399800D7AF6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3681E-F57A-47EF-8BED-B2BDC43AD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 project, but not challenges &amp; issues - free, like any bespoke development.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idea here is to share with you the most frequent and recurring ones and what kind of workaround/solutions we applied.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in the light of the acquisition of the IP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Luxoft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June : we turn a bespoke development into a product, i.e. addressing more clients &amp;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composition : java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objects designed by WEB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code only the composite scene graph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not canvas systematic: if no need for advanced caching, full html works well (example of supernova)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cache can be tailored to the use patterns: not everything can be cached, obviously and the statistic method can be improved by pre-loading the cache by anticipating the actions the user will make (usually click first on high values, excesses, etc)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=&gt;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allows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fields drive caching priority, ability to set thresholds, reserve space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=&gt; periodic procedures / specific dates handling allow improving performance when working with historical data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use virtualization when really meaningful (quality, availability of sources)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fast updates resulted in some flickering and animations were not always fluid : hired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game background to implement specific features like double buffering to avoid flickering, or image caching (sprite-like technique), render only visible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decision making requires simulations/what-if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usually performed by analysts, based on fixed scenario given by management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challenge is to avoid bias (model bias) =&gt; connect directly to the engines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 many cases, Excel was the chosen "engine"...opportunity to integrate specific framework in the solution: Apache POI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Still, workflow manager was put in place to perform exchanges with other engines.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Takeaways: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careful on the "Standard" way of simulating : duplicate Excel workbook, rapidly becoming disastrous (=&gt; combine simulations in a Simulated workbook, or persist somewhere else and swap)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when working with 3D graphs, for high quality, better use a specific library, don't try to do it yourself, you're going to lose lots of time, probably (we used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ThreeJS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don't pretend bringing a solution to the problematic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Usually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projects : start at the data infra layer, try to merge all models of all systems involved to get a CDM, build DQ processes =&gt; several months and conflicts about master system for specific fields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noticed that the top-down approach allows simplifying the issue, by narrowing down the set of fields to work with: start from KPIs, decompose them for all drills + dimensions and identify golden source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benefit:             - rapidly able to propose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and begin parallel run (extract from GS,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tests, etc)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                                 - get people responsible of the extract queries very familiar with the data sets, identifying the areas generating problems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                                 - eventually ultimately identify systems to be merged/made redundant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banks not up-to-date in terms of browsers (IE 7-8 still very much represented)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reluctance to deploy software on user stations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XULRunner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security considerations (especially for Mobile deployments) : local caching not accepted in lots of cases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=&gt; for IE, worst browser for HTML5, Chrome Frame was giving good results (even though obsolete now, but features will still work) - banks are kind of used to run obsolete things, so they are ok to continue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=&gt; on mobiles, native mode has been excluded, except for a simple wrapper : embeds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webkit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  runs the web app, but no native code so far : performance levels in HTML5 are sufficient so far, no need for OPENGL, etc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browser full screen mode is preferred and now gives good &amp; stable results; requires being careful with the cache management on Safari, as FS doesn't behave as browser mode - a bug in our view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allows easier support with versions upgrades of the OS, which happen quite fast in that world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quite easy to put in place, with specific meta tags; tested on Safari and Chrome - need to be in every HTML + JS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/>
              <a:t>banks can benefit a lot from technological evolutions in Visualization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it helps in critical areas like regulation and strategy/decision making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risk management is an area where it develops fast, thanks to the visibility of some awarded technologies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main challenges are still related to the outdated infrastructures and technologies, as well as agility/deployment pace of new technologies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solutions improve to cope with deployment restrictions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added value justifies some exceptions, as we notice in current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who in the audience is working on projects with the financial industry 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fragmented/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siloed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infrastructures, resulting from the evolutions of the business (mergers, acquisitions, new LOBs, etc)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duplication and dissemination are a significant issue, due to the critical need for Visibility and Transparency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crisis highlighted how critical visibility and transparency were, potentially threatening the survival of an institution.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Pressure from regulators, becoming more and more intrusive and into the very details, only reinforce that highlight and show the weaknesses of the infrastructures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from a commercial perspective, visibility has become the priority for most banks, usually pitched as getting a customer's 360 degree view; this is critical for clients retention and commercial activities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Technology itself, with solutions gathering unstructured data on the social networks, for example, are increasing volumes dramatically (banks store every year 2x what they can indeed process) , directly challenging Visibility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volumes and frequencies of updates impose changing habits in the way data is reported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granularity of data and the multiple dimensions to analyze, impose enhancing the representation of the information; classical charts rapidly reach their limits.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Navigation becomes a key parameter in the decision making process; it must become as intuitive as possible, to ensure fast access to the required level of detail.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challenge being to give a fast access to the information, to a user who is not necessarily an analyst or a statistician.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information is more and more requested to be accessible anywhere; mobility is a must have.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How to address those requirements, do we have tools and knowledge to adequately respond to our clients</a:t>
            </a:r>
            <a:r>
              <a:rPr lang="en-US" baseline="0" dirty="0" smtClean="0"/>
              <a:t> ?</a:t>
            </a:r>
          </a:p>
          <a:p>
            <a:r>
              <a:rPr lang="en-US" baseline="0" dirty="0" smtClean="0"/>
              <a:t>Several POCs &amp; projects failed, so WHAT TO DO DIFFERENTLY 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Reinventing the way reporting was done was mandatory; it is implying significant changes, in fact.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First change : representation of data; several companies specialized in data representation, creating innovative widgets, based on psychological methodologies.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HMI / ergonomics also benefit from cross-industry collaboration;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Luxoft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case, leveraging our automotive line, is an interesting case: even though very different, core drivers &amp; paradigms apply very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came from the need &amp; vision from DB's CRO, wanting to address the issues mentioned before : silos, dissemination of data, etc.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global visibility and understanding of what happens across the group was becoming crucial for some senior guys, especially in the Risk and Audit departments.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reactivity was necessary: too much was done on paper and involving more and more analysts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compatibility was required from day 1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were conscious that a cultural change was necessary and convinced that technology could help.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is key in such change, so it was out of question to wait for the completion of transformation of the analytics layer, or any DWH program : the solution had to be flexible and agnostic enough to adapt to changes.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with DB CTO group, HTML5, CSS3 and JS imposed themselves pretty quickly.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solutions were screened, based on past projects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silverlight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Flash/Flex) but were excluded.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chosen (Felix), as considered efficient in terms of team collaboration and to impose a structure/way of working, especially regarding bundling &amp; deployment.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GWT was chosen, in order to leverage the existing Java expertise and also as DB had positive experience of it (performance wise, optimized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it was mature, with existing communities, documentation + code examples, etc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in terms of staffing, the ability to rapidly grow the team, with people already experienced on such stack was important.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solution proven efficient, rapidly adopted by more department, covering Risk (Credit, Market, Treasury/Liquidity), Audit, Clearing, Op Monitoring.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 won several awards for that work (show logo ?).</a:t>
            </a:r>
          </a:p>
          <a:p>
            <a:endParaRPr lang="en-US" dirty="0" smtClean="0"/>
          </a:p>
          <a:p>
            <a:r>
              <a:rPr lang="en-US" dirty="0" smtClean="0"/>
              <a:t>NOW, LOOKING AT SOME</a:t>
            </a:r>
            <a:r>
              <a:rPr lang="en-US" baseline="0" dirty="0" smtClean="0"/>
              <a:t> SPECIFIC ASPECTS, LIKE RENDERING, THE APPROACH WAS 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JS Canvas important, as efficient for animations, considered key for user adoption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caching was implemented in the classical way, with a single cache manager per application and a pure statistical mode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data virtualization seemed super-promising : connect to the golden sources, build a star-schema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avoiding duplication and providing super fast access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single scene graph: heavy development required, everything was programmatic, so delivery timeframe was higher than what expected (especially as demand was increasing =&gt; team as well)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virtualization showed limits due to the disparate quality of the golden sources (consistency/matching records, quality of data)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                 But it helped identifying areas of improvement, as even though people know they have some issues with DQ, they usually struggle to identify them precisely (TBC in a specific section)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 - caching is impacted by the depth of each dimension and proven not optimal in some cases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681E-F57A-47EF-8BED-B2BDC43AD5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9998" y="897997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0042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693400" y="8991600"/>
            <a:ext cx="1382319" cy="716155"/>
            <a:chOff x="10348333" y="4371818"/>
            <a:chExt cx="1955986" cy="1013362"/>
          </a:xfrm>
        </p:grpSpPr>
        <p:sp>
          <p:nvSpPr>
            <p:cNvPr id="10" name="object 7"/>
            <p:cNvSpPr/>
            <p:nvPr/>
          </p:nvSpPr>
          <p:spPr>
            <a:xfrm>
              <a:off x="11138302" y="4742465"/>
              <a:ext cx="220230" cy="276974"/>
            </a:xfrm>
            <a:custGeom>
              <a:avLst/>
              <a:gdLst/>
              <a:ahLst/>
              <a:cxnLst/>
              <a:rect l="l" t="t" r="r" b="b"/>
              <a:pathLst>
                <a:path w="220230" h="276974">
                  <a:moveTo>
                    <a:pt x="147739" y="0"/>
                  </a:moveTo>
                  <a:lnTo>
                    <a:pt x="11112" y="0"/>
                  </a:lnTo>
                  <a:lnTo>
                    <a:pt x="11112" y="23647"/>
                  </a:lnTo>
                  <a:lnTo>
                    <a:pt x="28105" y="27343"/>
                  </a:lnTo>
                  <a:lnTo>
                    <a:pt x="139979" y="136715"/>
                  </a:lnTo>
                  <a:lnTo>
                    <a:pt x="33959" y="246037"/>
                  </a:lnTo>
                  <a:lnTo>
                    <a:pt x="0" y="253301"/>
                  </a:lnTo>
                  <a:lnTo>
                    <a:pt x="0" y="276974"/>
                  </a:lnTo>
                  <a:lnTo>
                    <a:pt x="132803" y="276974"/>
                  </a:lnTo>
                  <a:lnTo>
                    <a:pt x="132803" y="253301"/>
                  </a:lnTo>
                  <a:lnTo>
                    <a:pt x="113055" y="249034"/>
                  </a:lnTo>
                  <a:lnTo>
                    <a:pt x="185661" y="173926"/>
                  </a:lnTo>
                  <a:lnTo>
                    <a:pt x="217500" y="140741"/>
                  </a:lnTo>
                  <a:lnTo>
                    <a:pt x="217749" y="140741"/>
                  </a:lnTo>
                  <a:lnTo>
                    <a:pt x="220230" y="138163"/>
                  </a:lnTo>
                  <a:lnTo>
                    <a:pt x="179755" y="97535"/>
                  </a:lnTo>
                  <a:lnTo>
                    <a:pt x="179933" y="97345"/>
                  </a:lnTo>
                  <a:lnTo>
                    <a:pt x="113918" y="31064"/>
                  </a:lnTo>
                  <a:lnTo>
                    <a:pt x="147739" y="23647"/>
                  </a:lnTo>
                  <a:lnTo>
                    <a:pt x="147739" y="0"/>
                  </a:lnTo>
                  <a:close/>
                </a:path>
                <a:path w="220230" h="276974">
                  <a:moveTo>
                    <a:pt x="217749" y="140741"/>
                  </a:moveTo>
                  <a:lnTo>
                    <a:pt x="217500" y="140741"/>
                  </a:lnTo>
                  <a:lnTo>
                    <a:pt x="217627" y="140868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1318053" y="4742464"/>
              <a:ext cx="176415" cy="276974"/>
            </a:xfrm>
            <a:custGeom>
              <a:avLst/>
              <a:gdLst/>
              <a:ahLst/>
              <a:cxnLst/>
              <a:rect l="l" t="t" r="r" b="b"/>
              <a:pathLst>
                <a:path w="176415" h="276974">
                  <a:moveTo>
                    <a:pt x="37744" y="140741"/>
                  </a:moveTo>
                  <a:lnTo>
                    <a:pt x="5791" y="173799"/>
                  </a:lnTo>
                  <a:lnTo>
                    <a:pt x="6235" y="174256"/>
                  </a:lnTo>
                  <a:lnTo>
                    <a:pt x="1219" y="179451"/>
                  </a:lnTo>
                  <a:lnTo>
                    <a:pt x="67538" y="247040"/>
                  </a:lnTo>
                  <a:lnTo>
                    <a:pt x="38506" y="253301"/>
                  </a:lnTo>
                  <a:lnTo>
                    <a:pt x="38506" y="276974"/>
                  </a:lnTo>
                  <a:lnTo>
                    <a:pt x="176415" y="276974"/>
                  </a:lnTo>
                  <a:lnTo>
                    <a:pt x="176415" y="253301"/>
                  </a:lnTo>
                  <a:lnTo>
                    <a:pt x="148958" y="247434"/>
                  </a:lnTo>
                  <a:lnTo>
                    <a:pt x="42284" y="141198"/>
                  </a:lnTo>
                  <a:lnTo>
                    <a:pt x="38214" y="141198"/>
                  </a:lnTo>
                  <a:lnTo>
                    <a:pt x="37744" y="140741"/>
                  </a:lnTo>
                  <a:close/>
                </a:path>
                <a:path w="176415" h="276974">
                  <a:moveTo>
                    <a:pt x="162737" y="0"/>
                  </a:moveTo>
                  <a:lnTo>
                    <a:pt x="36283" y="0"/>
                  </a:lnTo>
                  <a:lnTo>
                    <a:pt x="36283" y="23647"/>
                  </a:lnTo>
                  <a:lnTo>
                    <a:pt x="65963" y="30340"/>
                  </a:lnTo>
                  <a:lnTo>
                    <a:pt x="0" y="97536"/>
                  </a:lnTo>
                  <a:lnTo>
                    <a:pt x="40817" y="138506"/>
                  </a:lnTo>
                  <a:lnTo>
                    <a:pt x="38214" y="141198"/>
                  </a:lnTo>
                  <a:lnTo>
                    <a:pt x="42284" y="141198"/>
                  </a:lnTo>
                  <a:lnTo>
                    <a:pt x="40843" y="139763"/>
                  </a:lnTo>
                  <a:lnTo>
                    <a:pt x="153073" y="25755"/>
                  </a:lnTo>
                  <a:lnTo>
                    <a:pt x="162737" y="23647"/>
                  </a:lnTo>
                  <a:lnTo>
                    <a:pt x="162737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12071554" y="4744425"/>
              <a:ext cx="232765" cy="270713"/>
            </a:xfrm>
            <a:custGeom>
              <a:avLst/>
              <a:gdLst/>
              <a:ahLst/>
              <a:cxnLst/>
              <a:rect l="l" t="t" r="r" b="b"/>
              <a:pathLst>
                <a:path w="232765" h="270713">
                  <a:moveTo>
                    <a:pt x="146151" y="31610"/>
                  </a:moveTo>
                  <a:lnTo>
                    <a:pt x="87033" y="31610"/>
                  </a:lnTo>
                  <a:lnTo>
                    <a:pt x="87033" y="236689"/>
                  </a:lnTo>
                  <a:lnTo>
                    <a:pt x="54102" y="244767"/>
                  </a:lnTo>
                  <a:lnTo>
                    <a:pt x="54102" y="270713"/>
                  </a:lnTo>
                  <a:lnTo>
                    <a:pt x="179108" y="270713"/>
                  </a:lnTo>
                  <a:lnTo>
                    <a:pt x="179108" y="244767"/>
                  </a:lnTo>
                  <a:lnTo>
                    <a:pt x="146151" y="236689"/>
                  </a:lnTo>
                  <a:lnTo>
                    <a:pt x="146151" y="31610"/>
                  </a:lnTo>
                  <a:close/>
                </a:path>
                <a:path w="232765" h="270713">
                  <a:moveTo>
                    <a:pt x="232765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43840" y="64769"/>
                  </a:lnTo>
                  <a:lnTo>
                    <a:pt x="58013" y="31610"/>
                  </a:lnTo>
                  <a:lnTo>
                    <a:pt x="232765" y="31610"/>
                  </a:lnTo>
                  <a:lnTo>
                    <a:pt x="232765" y="0"/>
                  </a:lnTo>
                  <a:close/>
                </a:path>
                <a:path w="232765" h="270713">
                  <a:moveTo>
                    <a:pt x="232765" y="31610"/>
                  </a:moveTo>
                  <a:lnTo>
                    <a:pt x="175158" y="31610"/>
                  </a:lnTo>
                  <a:lnTo>
                    <a:pt x="189357" y="64769"/>
                  </a:lnTo>
                  <a:lnTo>
                    <a:pt x="232765" y="64769"/>
                  </a:lnTo>
                  <a:lnTo>
                    <a:pt x="232765" y="316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11818260" y="4744423"/>
              <a:ext cx="201358" cy="270725"/>
            </a:xfrm>
            <a:custGeom>
              <a:avLst/>
              <a:gdLst/>
              <a:ahLst/>
              <a:cxnLst/>
              <a:rect l="l" t="t" r="r" b="b"/>
              <a:pathLst>
                <a:path w="201358" h="270725">
                  <a:moveTo>
                    <a:pt x="201358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26822" y="34023"/>
                  </a:lnTo>
                  <a:lnTo>
                    <a:pt x="26822" y="236689"/>
                  </a:lnTo>
                  <a:lnTo>
                    <a:pt x="0" y="244767"/>
                  </a:lnTo>
                  <a:lnTo>
                    <a:pt x="0" y="270725"/>
                  </a:lnTo>
                  <a:lnTo>
                    <a:pt x="119329" y="270725"/>
                  </a:lnTo>
                  <a:lnTo>
                    <a:pt x="119329" y="244767"/>
                  </a:lnTo>
                  <a:lnTo>
                    <a:pt x="85750" y="238658"/>
                  </a:lnTo>
                  <a:lnTo>
                    <a:pt x="85750" y="147472"/>
                  </a:lnTo>
                  <a:lnTo>
                    <a:pt x="180428" y="147472"/>
                  </a:lnTo>
                  <a:lnTo>
                    <a:pt x="180428" y="115176"/>
                  </a:lnTo>
                  <a:lnTo>
                    <a:pt x="85750" y="115176"/>
                  </a:lnTo>
                  <a:lnTo>
                    <a:pt x="85750" y="31623"/>
                  </a:lnTo>
                  <a:lnTo>
                    <a:pt x="201358" y="31623"/>
                  </a:lnTo>
                  <a:lnTo>
                    <a:pt x="201358" y="0"/>
                  </a:lnTo>
                  <a:close/>
                </a:path>
                <a:path w="201358" h="270725">
                  <a:moveTo>
                    <a:pt x="180428" y="147472"/>
                  </a:moveTo>
                  <a:lnTo>
                    <a:pt x="131330" y="147472"/>
                  </a:lnTo>
                  <a:lnTo>
                    <a:pt x="142455" y="174307"/>
                  </a:lnTo>
                  <a:lnTo>
                    <a:pt x="180428" y="174307"/>
                  </a:lnTo>
                  <a:lnTo>
                    <a:pt x="180428" y="147472"/>
                  </a:lnTo>
                  <a:close/>
                </a:path>
                <a:path w="201358" h="270725">
                  <a:moveTo>
                    <a:pt x="180428" y="87922"/>
                  </a:moveTo>
                  <a:lnTo>
                    <a:pt x="142455" y="87922"/>
                  </a:lnTo>
                  <a:lnTo>
                    <a:pt x="131330" y="115176"/>
                  </a:lnTo>
                  <a:lnTo>
                    <a:pt x="180428" y="115176"/>
                  </a:lnTo>
                  <a:lnTo>
                    <a:pt x="180428" y="87922"/>
                  </a:lnTo>
                  <a:close/>
                </a:path>
                <a:path w="201358" h="270725">
                  <a:moveTo>
                    <a:pt x="201358" y="31623"/>
                  </a:moveTo>
                  <a:lnTo>
                    <a:pt x="141147" y="31623"/>
                  </a:lnTo>
                  <a:lnTo>
                    <a:pt x="156413" y="64782"/>
                  </a:lnTo>
                  <a:lnTo>
                    <a:pt x="201358" y="64782"/>
                  </a:lnTo>
                  <a:lnTo>
                    <a:pt x="201358" y="31623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11514572" y="4738973"/>
              <a:ext cx="250908" cy="281635"/>
            </a:xfrm>
            <a:custGeom>
              <a:avLst/>
              <a:gdLst/>
              <a:ahLst/>
              <a:cxnLst/>
              <a:rect l="l" t="t" r="r" b="b"/>
              <a:pathLst>
                <a:path w="250908" h="281635">
                  <a:moveTo>
                    <a:pt x="129603" y="0"/>
                  </a:moveTo>
                  <a:lnTo>
                    <a:pt x="88994" y="5507"/>
                  </a:lnTo>
                  <a:lnTo>
                    <a:pt x="44978" y="29987"/>
                  </a:lnTo>
                  <a:lnTo>
                    <a:pt x="15537" y="69534"/>
                  </a:lnTo>
                  <a:lnTo>
                    <a:pt x="1315" y="118941"/>
                  </a:lnTo>
                  <a:lnTo>
                    <a:pt x="0" y="132932"/>
                  </a:lnTo>
                  <a:lnTo>
                    <a:pt x="264" y="150308"/>
                  </a:lnTo>
                  <a:lnTo>
                    <a:pt x="5877" y="193730"/>
                  </a:lnTo>
                  <a:lnTo>
                    <a:pt x="24494" y="235382"/>
                  </a:lnTo>
                  <a:lnTo>
                    <a:pt x="61362" y="267086"/>
                  </a:lnTo>
                  <a:lnTo>
                    <a:pt x="97569" y="279348"/>
                  </a:lnTo>
                  <a:lnTo>
                    <a:pt x="125330" y="281635"/>
                  </a:lnTo>
                  <a:lnTo>
                    <a:pt x="139564" y="280988"/>
                  </a:lnTo>
                  <a:lnTo>
                    <a:pt x="177714" y="271282"/>
                  </a:lnTo>
                  <a:lnTo>
                    <a:pt x="212094" y="246214"/>
                  </a:lnTo>
                  <a:lnTo>
                    <a:pt x="129036" y="246214"/>
                  </a:lnTo>
                  <a:lnTo>
                    <a:pt x="114071" y="244936"/>
                  </a:lnTo>
                  <a:lnTo>
                    <a:pt x="76711" y="214686"/>
                  </a:lnTo>
                  <a:lnTo>
                    <a:pt x="64240" y="166893"/>
                  </a:lnTo>
                  <a:lnTo>
                    <a:pt x="63287" y="152895"/>
                  </a:lnTo>
                  <a:lnTo>
                    <a:pt x="63506" y="134804"/>
                  </a:lnTo>
                  <a:lnTo>
                    <a:pt x="67912" y="92528"/>
                  </a:lnTo>
                  <a:lnTo>
                    <a:pt x="86450" y="52206"/>
                  </a:lnTo>
                  <a:lnTo>
                    <a:pt x="120193" y="35510"/>
                  </a:lnTo>
                  <a:lnTo>
                    <a:pt x="216500" y="35510"/>
                  </a:lnTo>
                  <a:lnTo>
                    <a:pt x="213904" y="32835"/>
                  </a:lnTo>
                  <a:lnTo>
                    <a:pt x="181451" y="10474"/>
                  </a:lnTo>
                  <a:lnTo>
                    <a:pt x="132303" y="21"/>
                  </a:lnTo>
                  <a:lnTo>
                    <a:pt x="129603" y="0"/>
                  </a:lnTo>
                  <a:close/>
                </a:path>
                <a:path w="250908" h="281635">
                  <a:moveTo>
                    <a:pt x="216500" y="35510"/>
                  </a:moveTo>
                  <a:lnTo>
                    <a:pt x="120193" y="35510"/>
                  </a:lnTo>
                  <a:lnTo>
                    <a:pt x="135513" y="36679"/>
                  </a:lnTo>
                  <a:lnTo>
                    <a:pt x="148332" y="40413"/>
                  </a:lnTo>
                  <a:lnTo>
                    <a:pt x="178424" y="77449"/>
                  </a:lnTo>
                  <a:lnTo>
                    <a:pt x="187734" y="127188"/>
                  </a:lnTo>
                  <a:lnTo>
                    <a:pt x="187698" y="134804"/>
                  </a:lnTo>
                  <a:lnTo>
                    <a:pt x="185411" y="176597"/>
                  </a:lnTo>
                  <a:lnTo>
                    <a:pt x="173986" y="217191"/>
                  </a:lnTo>
                  <a:lnTo>
                    <a:pt x="142527" y="244028"/>
                  </a:lnTo>
                  <a:lnTo>
                    <a:pt x="129036" y="246214"/>
                  </a:lnTo>
                  <a:lnTo>
                    <a:pt x="212094" y="246214"/>
                  </a:lnTo>
                  <a:lnTo>
                    <a:pt x="237652" y="205555"/>
                  </a:lnTo>
                  <a:lnTo>
                    <a:pt x="249980" y="156951"/>
                  </a:lnTo>
                  <a:lnTo>
                    <a:pt x="250908" y="143724"/>
                  </a:lnTo>
                  <a:lnTo>
                    <a:pt x="250548" y="127188"/>
                  </a:lnTo>
                  <a:lnTo>
                    <a:pt x="244357" y="85134"/>
                  </a:lnTo>
                  <a:lnTo>
                    <a:pt x="224233" y="43477"/>
                  </a:lnTo>
                  <a:lnTo>
                    <a:pt x="216500" y="355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10836929" y="4744420"/>
              <a:ext cx="267246" cy="276186"/>
            </a:xfrm>
            <a:custGeom>
              <a:avLst/>
              <a:gdLst/>
              <a:ahLst/>
              <a:cxnLst/>
              <a:rect l="l" t="t" r="r" b="b"/>
              <a:pathLst>
                <a:path w="267246" h="276186">
                  <a:moveTo>
                    <a:pt x="113017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50" y="175666"/>
                  </a:lnTo>
                  <a:lnTo>
                    <a:pt x="32202" y="219953"/>
                  </a:lnTo>
                  <a:lnTo>
                    <a:pt x="57080" y="257445"/>
                  </a:lnTo>
                  <a:lnTo>
                    <a:pt x="103064" y="274231"/>
                  </a:lnTo>
                  <a:lnTo>
                    <a:pt x="133242" y="276186"/>
                  </a:lnTo>
                  <a:lnTo>
                    <a:pt x="147439" y="275729"/>
                  </a:lnTo>
                  <a:lnTo>
                    <a:pt x="197766" y="262861"/>
                  </a:lnTo>
                  <a:lnTo>
                    <a:pt x="226098" y="238678"/>
                  </a:lnTo>
                  <a:lnTo>
                    <a:pt x="151630" y="238678"/>
                  </a:lnTo>
                  <a:lnTo>
                    <a:pt x="132903" y="238345"/>
                  </a:lnTo>
                  <a:lnTo>
                    <a:pt x="94330" y="217219"/>
                  </a:lnTo>
                  <a:lnTo>
                    <a:pt x="85837" y="179111"/>
                  </a:lnTo>
                  <a:lnTo>
                    <a:pt x="85750" y="34023"/>
                  </a:lnTo>
                  <a:lnTo>
                    <a:pt x="113017" y="25526"/>
                  </a:lnTo>
                  <a:lnTo>
                    <a:pt x="113017" y="0"/>
                  </a:lnTo>
                  <a:close/>
                </a:path>
                <a:path w="267246" h="276186">
                  <a:moveTo>
                    <a:pt x="267246" y="0"/>
                  </a:moveTo>
                  <a:lnTo>
                    <a:pt x="164058" y="0"/>
                  </a:lnTo>
                  <a:lnTo>
                    <a:pt x="164058" y="25526"/>
                  </a:lnTo>
                  <a:lnTo>
                    <a:pt x="190893" y="34023"/>
                  </a:lnTo>
                  <a:lnTo>
                    <a:pt x="190791" y="179111"/>
                  </a:lnTo>
                  <a:lnTo>
                    <a:pt x="184033" y="217642"/>
                  </a:lnTo>
                  <a:lnTo>
                    <a:pt x="151630" y="238678"/>
                  </a:lnTo>
                  <a:lnTo>
                    <a:pt x="226098" y="238678"/>
                  </a:lnTo>
                  <a:lnTo>
                    <a:pt x="238898" y="201048"/>
                  </a:lnTo>
                  <a:lnTo>
                    <a:pt x="240411" y="34023"/>
                  </a:lnTo>
                  <a:lnTo>
                    <a:pt x="267246" y="25526"/>
                  </a:lnTo>
                  <a:lnTo>
                    <a:pt x="267246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10607682" y="4744415"/>
              <a:ext cx="198310" cy="270725"/>
            </a:xfrm>
            <a:custGeom>
              <a:avLst/>
              <a:gdLst/>
              <a:ahLst/>
              <a:cxnLst/>
              <a:rect l="l" t="t" r="r" b="b"/>
              <a:pathLst>
                <a:path w="198310" h="270725">
                  <a:moveTo>
                    <a:pt x="112572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47" y="236702"/>
                  </a:lnTo>
                  <a:lnTo>
                    <a:pt x="0" y="244779"/>
                  </a:lnTo>
                  <a:lnTo>
                    <a:pt x="0" y="270725"/>
                  </a:lnTo>
                  <a:lnTo>
                    <a:pt x="198310" y="270725"/>
                  </a:lnTo>
                  <a:lnTo>
                    <a:pt x="198310" y="236702"/>
                  </a:lnTo>
                  <a:lnTo>
                    <a:pt x="85750" y="236702"/>
                  </a:lnTo>
                  <a:lnTo>
                    <a:pt x="85750" y="34023"/>
                  </a:lnTo>
                  <a:lnTo>
                    <a:pt x="112572" y="25526"/>
                  </a:lnTo>
                  <a:lnTo>
                    <a:pt x="112572" y="0"/>
                  </a:lnTo>
                  <a:close/>
                </a:path>
                <a:path w="198310" h="270725">
                  <a:moveTo>
                    <a:pt x="198310" y="201561"/>
                  </a:moveTo>
                  <a:lnTo>
                    <a:pt x="152285" y="201561"/>
                  </a:lnTo>
                  <a:lnTo>
                    <a:pt x="137668" y="236702"/>
                  </a:lnTo>
                  <a:lnTo>
                    <a:pt x="198310" y="236702"/>
                  </a:lnTo>
                  <a:lnTo>
                    <a:pt x="198310" y="201561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10348333" y="4747484"/>
              <a:ext cx="220472" cy="273977"/>
            </a:xfrm>
            <a:custGeom>
              <a:avLst/>
              <a:gdLst/>
              <a:ahLst/>
              <a:cxnLst/>
              <a:rect l="l" t="t" r="r" b="b"/>
              <a:pathLst>
                <a:path w="220472" h="273977">
                  <a:moveTo>
                    <a:pt x="220129" y="0"/>
                  </a:moveTo>
                  <a:lnTo>
                    <a:pt x="138252" y="0"/>
                  </a:lnTo>
                  <a:lnTo>
                    <a:pt x="0" y="135648"/>
                  </a:lnTo>
                  <a:lnTo>
                    <a:pt x="138252" y="273977"/>
                  </a:lnTo>
                  <a:lnTo>
                    <a:pt x="220471" y="273977"/>
                  </a:lnTo>
                  <a:lnTo>
                    <a:pt x="80987" y="135458"/>
                  </a:lnTo>
                  <a:lnTo>
                    <a:pt x="220129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10717190" y="5164886"/>
              <a:ext cx="135826" cy="220294"/>
            </a:xfrm>
            <a:custGeom>
              <a:avLst/>
              <a:gdLst/>
              <a:ahLst/>
              <a:cxnLst/>
              <a:rect l="l" t="t" r="r" b="b"/>
              <a:pathLst>
                <a:path w="135826" h="220294">
                  <a:moveTo>
                    <a:pt x="0" y="0"/>
                  </a:moveTo>
                  <a:lnTo>
                    <a:pt x="0" y="82029"/>
                  </a:lnTo>
                  <a:lnTo>
                    <a:pt x="135826" y="220294"/>
                  </a:lnTo>
                  <a:lnTo>
                    <a:pt x="135470" y="139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10852659" y="5164886"/>
              <a:ext cx="138684" cy="220294"/>
            </a:xfrm>
            <a:custGeom>
              <a:avLst/>
              <a:gdLst/>
              <a:ahLst/>
              <a:cxnLst/>
              <a:rect l="l" t="t" r="r" b="b"/>
              <a:pathLst>
                <a:path w="138684" h="220294">
                  <a:moveTo>
                    <a:pt x="138684" y="0"/>
                  </a:moveTo>
                  <a:lnTo>
                    <a:pt x="0" y="139293"/>
                  </a:lnTo>
                  <a:lnTo>
                    <a:pt x="355" y="220294"/>
                  </a:lnTo>
                  <a:lnTo>
                    <a:pt x="138684" y="82029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10717192" y="4371818"/>
              <a:ext cx="138595" cy="220306"/>
            </a:xfrm>
            <a:custGeom>
              <a:avLst/>
              <a:gdLst/>
              <a:ahLst/>
              <a:cxnLst/>
              <a:rect l="l" t="t" r="r" b="b"/>
              <a:pathLst>
                <a:path w="138595" h="220306">
                  <a:moveTo>
                    <a:pt x="138087" y="0"/>
                  </a:moveTo>
                  <a:lnTo>
                    <a:pt x="0" y="138087"/>
                  </a:lnTo>
                  <a:lnTo>
                    <a:pt x="0" y="220306"/>
                  </a:lnTo>
                  <a:lnTo>
                    <a:pt x="138595" y="81000"/>
                  </a:lnTo>
                  <a:lnTo>
                    <a:pt x="138087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10855277" y="4371821"/>
              <a:ext cx="136067" cy="220129"/>
            </a:xfrm>
            <a:custGeom>
              <a:avLst/>
              <a:gdLst/>
              <a:ahLst/>
              <a:cxnLst/>
              <a:rect l="l" t="t" r="r" b="b"/>
              <a:pathLst>
                <a:path w="136067" h="220129">
                  <a:moveTo>
                    <a:pt x="0" y="0"/>
                  </a:moveTo>
                  <a:lnTo>
                    <a:pt x="520" y="80987"/>
                  </a:lnTo>
                  <a:lnTo>
                    <a:pt x="136067" y="220129"/>
                  </a:lnTo>
                  <a:lnTo>
                    <a:pt x="136067" y="138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4" name="bk object 17"/>
          <p:cNvSpPr/>
          <p:nvPr userDrawn="1"/>
        </p:nvSpPr>
        <p:spPr>
          <a:xfrm>
            <a:off x="899998" y="8915400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6350">
            <a:solidFill>
              <a:srgbClr val="0042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9998" y="897997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0042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grpSp>
        <p:nvGrpSpPr>
          <p:cNvPr id="7" name="Group 8"/>
          <p:cNvGrpSpPr/>
          <p:nvPr userDrawn="1"/>
        </p:nvGrpSpPr>
        <p:grpSpPr>
          <a:xfrm>
            <a:off x="10693400" y="8991600"/>
            <a:ext cx="1382319" cy="716155"/>
            <a:chOff x="10348333" y="4371818"/>
            <a:chExt cx="1955986" cy="1013362"/>
          </a:xfrm>
        </p:grpSpPr>
        <p:sp>
          <p:nvSpPr>
            <p:cNvPr id="10" name="object 7"/>
            <p:cNvSpPr/>
            <p:nvPr/>
          </p:nvSpPr>
          <p:spPr>
            <a:xfrm>
              <a:off x="11138302" y="4742465"/>
              <a:ext cx="220230" cy="276974"/>
            </a:xfrm>
            <a:custGeom>
              <a:avLst/>
              <a:gdLst/>
              <a:ahLst/>
              <a:cxnLst/>
              <a:rect l="l" t="t" r="r" b="b"/>
              <a:pathLst>
                <a:path w="220230" h="276974">
                  <a:moveTo>
                    <a:pt x="147739" y="0"/>
                  </a:moveTo>
                  <a:lnTo>
                    <a:pt x="11112" y="0"/>
                  </a:lnTo>
                  <a:lnTo>
                    <a:pt x="11112" y="23647"/>
                  </a:lnTo>
                  <a:lnTo>
                    <a:pt x="28105" y="27343"/>
                  </a:lnTo>
                  <a:lnTo>
                    <a:pt x="139979" y="136715"/>
                  </a:lnTo>
                  <a:lnTo>
                    <a:pt x="33959" y="246037"/>
                  </a:lnTo>
                  <a:lnTo>
                    <a:pt x="0" y="253301"/>
                  </a:lnTo>
                  <a:lnTo>
                    <a:pt x="0" y="276974"/>
                  </a:lnTo>
                  <a:lnTo>
                    <a:pt x="132803" y="276974"/>
                  </a:lnTo>
                  <a:lnTo>
                    <a:pt x="132803" y="253301"/>
                  </a:lnTo>
                  <a:lnTo>
                    <a:pt x="113055" y="249034"/>
                  </a:lnTo>
                  <a:lnTo>
                    <a:pt x="185661" y="173926"/>
                  </a:lnTo>
                  <a:lnTo>
                    <a:pt x="217500" y="140741"/>
                  </a:lnTo>
                  <a:lnTo>
                    <a:pt x="217749" y="140741"/>
                  </a:lnTo>
                  <a:lnTo>
                    <a:pt x="220230" y="138163"/>
                  </a:lnTo>
                  <a:lnTo>
                    <a:pt x="179755" y="97535"/>
                  </a:lnTo>
                  <a:lnTo>
                    <a:pt x="179933" y="97345"/>
                  </a:lnTo>
                  <a:lnTo>
                    <a:pt x="113918" y="31064"/>
                  </a:lnTo>
                  <a:lnTo>
                    <a:pt x="147739" y="23647"/>
                  </a:lnTo>
                  <a:lnTo>
                    <a:pt x="147739" y="0"/>
                  </a:lnTo>
                  <a:close/>
                </a:path>
                <a:path w="220230" h="276974">
                  <a:moveTo>
                    <a:pt x="217749" y="140741"/>
                  </a:moveTo>
                  <a:lnTo>
                    <a:pt x="217500" y="140741"/>
                  </a:lnTo>
                  <a:lnTo>
                    <a:pt x="217627" y="140868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1318053" y="4742464"/>
              <a:ext cx="176415" cy="276974"/>
            </a:xfrm>
            <a:custGeom>
              <a:avLst/>
              <a:gdLst/>
              <a:ahLst/>
              <a:cxnLst/>
              <a:rect l="l" t="t" r="r" b="b"/>
              <a:pathLst>
                <a:path w="176415" h="276974">
                  <a:moveTo>
                    <a:pt x="37744" y="140741"/>
                  </a:moveTo>
                  <a:lnTo>
                    <a:pt x="5791" y="173799"/>
                  </a:lnTo>
                  <a:lnTo>
                    <a:pt x="6235" y="174256"/>
                  </a:lnTo>
                  <a:lnTo>
                    <a:pt x="1219" y="179451"/>
                  </a:lnTo>
                  <a:lnTo>
                    <a:pt x="67538" y="247040"/>
                  </a:lnTo>
                  <a:lnTo>
                    <a:pt x="38506" y="253301"/>
                  </a:lnTo>
                  <a:lnTo>
                    <a:pt x="38506" y="276974"/>
                  </a:lnTo>
                  <a:lnTo>
                    <a:pt x="176415" y="276974"/>
                  </a:lnTo>
                  <a:lnTo>
                    <a:pt x="176415" y="253301"/>
                  </a:lnTo>
                  <a:lnTo>
                    <a:pt x="148958" y="247434"/>
                  </a:lnTo>
                  <a:lnTo>
                    <a:pt x="42284" y="141198"/>
                  </a:lnTo>
                  <a:lnTo>
                    <a:pt x="38214" y="141198"/>
                  </a:lnTo>
                  <a:lnTo>
                    <a:pt x="37744" y="140741"/>
                  </a:lnTo>
                  <a:close/>
                </a:path>
                <a:path w="176415" h="276974">
                  <a:moveTo>
                    <a:pt x="162737" y="0"/>
                  </a:moveTo>
                  <a:lnTo>
                    <a:pt x="36283" y="0"/>
                  </a:lnTo>
                  <a:lnTo>
                    <a:pt x="36283" y="23647"/>
                  </a:lnTo>
                  <a:lnTo>
                    <a:pt x="65963" y="30340"/>
                  </a:lnTo>
                  <a:lnTo>
                    <a:pt x="0" y="97536"/>
                  </a:lnTo>
                  <a:lnTo>
                    <a:pt x="40817" y="138506"/>
                  </a:lnTo>
                  <a:lnTo>
                    <a:pt x="38214" y="141198"/>
                  </a:lnTo>
                  <a:lnTo>
                    <a:pt x="42284" y="141198"/>
                  </a:lnTo>
                  <a:lnTo>
                    <a:pt x="40843" y="139763"/>
                  </a:lnTo>
                  <a:lnTo>
                    <a:pt x="153073" y="25755"/>
                  </a:lnTo>
                  <a:lnTo>
                    <a:pt x="162737" y="23647"/>
                  </a:lnTo>
                  <a:lnTo>
                    <a:pt x="162737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12071554" y="4744425"/>
              <a:ext cx="232765" cy="270713"/>
            </a:xfrm>
            <a:custGeom>
              <a:avLst/>
              <a:gdLst/>
              <a:ahLst/>
              <a:cxnLst/>
              <a:rect l="l" t="t" r="r" b="b"/>
              <a:pathLst>
                <a:path w="232765" h="270713">
                  <a:moveTo>
                    <a:pt x="146151" y="31610"/>
                  </a:moveTo>
                  <a:lnTo>
                    <a:pt x="87033" y="31610"/>
                  </a:lnTo>
                  <a:lnTo>
                    <a:pt x="87033" y="236689"/>
                  </a:lnTo>
                  <a:lnTo>
                    <a:pt x="54102" y="244767"/>
                  </a:lnTo>
                  <a:lnTo>
                    <a:pt x="54102" y="270713"/>
                  </a:lnTo>
                  <a:lnTo>
                    <a:pt x="179108" y="270713"/>
                  </a:lnTo>
                  <a:lnTo>
                    <a:pt x="179108" y="244767"/>
                  </a:lnTo>
                  <a:lnTo>
                    <a:pt x="146151" y="236689"/>
                  </a:lnTo>
                  <a:lnTo>
                    <a:pt x="146151" y="31610"/>
                  </a:lnTo>
                  <a:close/>
                </a:path>
                <a:path w="232765" h="270713">
                  <a:moveTo>
                    <a:pt x="232765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43840" y="64769"/>
                  </a:lnTo>
                  <a:lnTo>
                    <a:pt x="58013" y="31610"/>
                  </a:lnTo>
                  <a:lnTo>
                    <a:pt x="232765" y="31610"/>
                  </a:lnTo>
                  <a:lnTo>
                    <a:pt x="232765" y="0"/>
                  </a:lnTo>
                  <a:close/>
                </a:path>
                <a:path w="232765" h="270713">
                  <a:moveTo>
                    <a:pt x="232765" y="31610"/>
                  </a:moveTo>
                  <a:lnTo>
                    <a:pt x="175158" y="31610"/>
                  </a:lnTo>
                  <a:lnTo>
                    <a:pt x="189357" y="64769"/>
                  </a:lnTo>
                  <a:lnTo>
                    <a:pt x="232765" y="64769"/>
                  </a:lnTo>
                  <a:lnTo>
                    <a:pt x="232765" y="316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11818260" y="4744423"/>
              <a:ext cx="201358" cy="270725"/>
            </a:xfrm>
            <a:custGeom>
              <a:avLst/>
              <a:gdLst/>
              <a:ahLst/>
              <a:cxnLst/>
              <a:rect l="l" t="t" r="r" b="b"/>
              <a:pathLst>
                <a:path w="201358" h="270725">
                  <a:moveTo>
                    <a:pt x="201358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26822" y="34023"/>
                  </a:lnTo>
                  <a:lnTo>
                    <a:pt x="26822" y="236689"/>
                  </a:lnTo>
                  <a:lnTo>
                    <a:pt x="0" y="244767"/>
                  </a:lnTo>
                  <a:lnTo>
                    <a:pt x="0" y="270725"/>
                  </a:lnTo>
                  <a:lnTo>
                    <a:pt x="119329" y="270725"/>
                  </a:lnTo>
                  <a:lnTo>
                    <a:pt x="119329" y="244767"/>
                  </a:lnTo>
                  <a:lnTo>
                    <a:pt x="85750" y="238658"/>
                  </a:lnTo>
                  <a:lnTo>
                    <a:pt x="85750" y="147472"/>
                  </a:lnTo>
                  <a:lnTo>
                    <a:pt x="180428" y="147472"/>
                  </a:lnTo>
                  <a:lnTo>
                    <a:pt x="180428" y="115176"/>
                  </a:lnTo>
                  <a:lnTo>
                    <a:pt x="85750" y="115176"/>
                  </a:lnTo>
                  <a:lnTo>
                    <a:pt x="85750" y="31623"/>
                  </a:lnTo>
                  <a:lnTo>
                    <a:pt x="201358" y="31623"/>
                  </a:lnTo>
                  <a:lnTo>
                    <a:pt x="201358" y="0"/>
                  </a:lnTo>
                  <a:close/>
                </a:path>
                <a:path w="201358" h="270725">
                  <a:moveTo>
                    <a:pt x="180428" y="147472"/>
                  </a:moveTo>
                  <a:lnTo>
                    <a:pt x="131330" y="147472"/>
                  </a:lnTo>
                  <a:lnTo>
                    <a:pt x="142455" y="174307"/>
                  </a:lnTo>
                  <a:lnTo>
                    <a:pt x="180428" y="174307"/>
                  </a:lnTo>
                  <a:lnTo>
                    <a:pt x="180428" y="147472"/>
                  </a:lnTo>
                  <a:close/>
                </a:path>
                <a:path w="201358" h="270725">
                  <a:moveTo>
                    <a:pt x="180428" y="87922"/>
                  </a:moveTo>
                  <a:lnTo>
                    <a:pt x="142455" y="87922"/>
                  </a:lnTo>
                  <a:lnTo>
                    <a:pt x="131330" y="115176"/>
                  </a:lnTo>
                  <a:lnTo>
                    <a:pt x="180428" y="115176"/>
                  </a:lnTo>
                  <a:lnTo>
                    <a:pt x="180428" y="87922"/>
                  </a:lnTo>
                  <a:close/>
                </a:path>
                <a:path w="201358" h="270725">
                  <a:moveTo>
                    <a:pt x="201358" y="31623"/>
                  </a:moveTo>
                  <a:lnTo>
                    <a:pt x="141147" y="31623"/>
                  </a:lnTo>
                  <a:lnTo>
                    <a:pt x="156413" y="64782"/>
                  </a:lnTo>
                  <a:lnTo>
                    <a:pt x="201358" y="64782"/>
                  </a:lnTo>
                  <a:lnTo>
                    <a:pt x="201358" y="31623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11514572" y="4738973"/>
              <a:ext cx="250908" cy="281635"/>
            </a:xfrm>
            <a:custGeom>
              <a:avLst/>
              <a:gdLst/>
              <a:ahLst/>
              <a:cxnLst/>
              <a:rect l="l" t="t" r="r" b="b"/>
              <a:pathLst>
                <a:path w="250908" h="281635">
                  <a:moveTo>
                    <a:pt x="129603" y="0"/>
                  </a:moveTo>
                  <a:lnTo>
                    <a:pt x="88994" y="5507"/>
                  </a:lnTo>
                  <a:lnTo>
                    <a:pt x="44978" y="29987"/>
                  </a:lnTo>
                  <a:lnTo>
                    <a:pt x="15537" y="69534"/>
                  </a:lnTo>
                  <a:lnTo>
                    <a:pt x="1315" y="118941"/>
                  </a:lnTo>
                  <a:lnTo>
                    <a:pt x="0" y="132932"/>
                  </a:lnTo>
                  <a:lnTo>
                    <a:pt x="264" y="150308"/>
                  </a:lnTo>
                  <a:lnTo>
                    <a:pt x="5877" y="193730"/>
                  </a:lnTo>
                  <a:lnTo>
                    <a:pt x="24494" y="235382"/>
                  </a:lnTo>
                  <a:lnTo>
                    <a:pt x="61362" y="267086"/>
                  </a:lnTo>
                  <a:lnTo>
                    <a:pt x="97569" y="279348"/>
                  </a:lnTo>
                  <a:lnTo>
                    <a:pt x="125330" y="281635"/>
                  </a:lnTo>
                  <a:lnTo>
                    <a:pt x="139564" y="280988"/>
                  </a:lnTo>
                  <a:lnTo>
                    <a:pt x="177714" y="271282"/>
                  </a:lnTo>
                  <a:lnTo>
                    <a:pt x="212094" y="246214"/>
                  </a:lnTo>
                  <a:lnTo>
                    <a:pt x="129036" y="246214"/>
                  </a:lnTo>
                  <a:lnTo>
                    <a:pt x="114071" y="244936"/>
                  </a:lnTo>
                  <a:lnTo>
                    <a:pt x="76711" y="214686"/>
                  </a:lnTo>
                  <a:lnTo>
                    <a:pt x="64240" y="166893"/>
                  </a:lnTo>
                  <a:lnTo>
                    <a:pt x="63287" y="152895"/>
                  </a:lnTo>
                  <a:lnTo>
                    <a:pt x="63506" y="134804"/>
                  </a:lnTo>
                  <a:lnTo>
                    <a:pt x="67912" y="92528"/>
                  </a:lnTo>
                  <a:lnTo>
                    <a:pt x="86450" y="52206"/>
                  </a:lnTo>
                  <a:lnTo>
                    <a:pt x="120193" y="35510"/>
                  </a:lnTo>
                  <a:lnTo>
                    <a:pt x="216500" y="35510"/>
                  </a:lnTo>
                  <a:lnTo>
                    <a:pt x="213904" y="32835"/>
                  </a:lnTo>
                  <a:lnTo>
                    <a:pt x="181451" y="10474"/>
                  </a:lnTo>
                  <a:lnTo>
                    <a:pt x="132303" y="21"/>
                  </a:lnTo>
                  <a:lnTo>
                    <a:pt x="129603" y="0"/>
                  </a:lnTo>
                  <a:close/>
                </a:path>
                <a:path w="250908" h="281635">
                  <a:moveTo>
                    <a:pt x="216500" y="35510"/>
                  </a:moveTo>
                  <a:lnTo>
                    <a:pt x="120193" y="35510"/>
                  </a:lnTo>
                  <a:lnTo>
                    <a:pt x="135513" y="36679"/>
                  </a:lnTo>
                  <a:lnTo>
                    <a:pt x="148332" y="40413"/>
                  </a:lnTo>
                  <a:lnTo>
                    <a:pt x="178424" y="77449"/>
                  </a:lnTo>
                  <a:lnTo>
                    <a:pt x="187734" y="127188"/>
                  </a:lnTo>
                  <a:lnTo>
                    <a:pt x="187698" y="134804"/>
                  </a:lnTo>
                  <a:lnTo>
                    <a:pt x="185411" y="176597"/>
                  </a:lnTo>
                  <a:lnTo>
                    <a:pt x="173986" y="217191"/>
                  </a:lnTo>
                  <a:lnTo>
                    <a:pt x="142527" y="244028"/>
                  </a:lnTo>
                  <a:lnTo>
                    <a:pt x="129036" y="246214"/>
                  </a:lnTo>
                  <a:lnTo>
                    <a:pt x="212094" y="246214"/>
                  </a:lnTo>
                  <a:lnTo>
                    <a:pt x="237652" y="205555"/>
                  </a:lnTo>
                  <a:lnTo>
                    <a:pt x="249980" y="156951"/>
                  </a:lnTo>
                  <a:lnTo>
                    <a:pt x="250908" y="143724"/>
                  </a:lnTo>
                  <a:lnTo>
                    <a:pt x="250548" y="127188"/>
                  </a:lnTo>
                  <a:lnTo>
                    <a:pt x="244357" y="85134"/>
                  </a:lnTo>
                  <a:lnTo>
                    <a:pt x="224233" y="43477"/>
                  </a:lnTo>
                  <a:lnTo>
                    <a:pt x="216500" y="355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10836929" y="4744420"/>
              <a:ext cx="267246" cy="276186"/>
            </a:xfrm>
            <a:custGeom>
              <a:avLst/>
              <a:gdLst/>
              <a:ahLst/>
              <a:cxnLst/>
              <a:rect l="l" t="t" r="r" b="b"/>
              <a:pathLst>
                <a:path w="267246" h="276186">
                  <a:moveTo>
                    <a:pt x="113017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50" y="175666"/>
                  </a:lnTo>
                  <a:lnTo>
                    <a:pt x="32202" y="219953"/>
                  </a:lnTo>
                  <a:lnTo>
                    <a:pt x="57080" y="257445"/>
                  </a:lnTo>
                  <a:lnTo>
                    <a:pt x="103064" y="274231"/>
                  </a:lnTo>
                  <a:lnTo>
                    <a:pt x="133242" y="276186"/>
                  </a:lnTo>
                  <a:lnTo>
                    <a:pt x="147439" y="275729"/>
                  </a:lnTo>
                  <a:lnTo>
                    <a:pt x="197766" y="262861"/>
                  </a:lnTo>
                  <a:lnTo>
                    <a:pt x="226098" y="238678"/>
                  </a:lnTo>
                  <a:lnTo>
                    <a:pt x="151630" y="238678"/>
                  </a:lnTo>
                  <a:lnTo>
                    <a:pt x="132903" y="238345"/>
                  </a:lnTo>
                  <a:lnTo>
                    <a:pt x="94330" y="217219"/>
                  </a:lnTo>
                  <a:lnTo>
                    <a:pt x="85837" y="179111"/>
                  </a:lnTo>
                  <a:lnTo>
                    <a:pt x="85750" y="34023"/>
                  </a:lnTo>
                  <a:lnTo>
                    <a:pt x="113017" y="25526"/>
                  </a:lnTo>
                  <a:lnTo>
                    <a:pt x="113017" y="0"/>
                  </a:lnTo>
                  <a:close/>
                </a:path>
                <a:path w="267246" h="276186">
                  <a:moveTo>
                    <a:pt x="267246" y="0"/>
                  </a:moveTo>
                  <a:lnTo>
                    <a:pt x="164058" y="0"/>
                  </a:lnTo>
                  <a:lnTo>
                    <a:pt x="164058" y="25526"/>
                  </a:lnTo>
                  <a:lnTo>
                    <a:pt x="190893" y="34023"/>
                  </a:lnTo>
                  <a:lnTo>
                    <a:pt x="190791" y="179111"/>
                  </a:lnTo>
                  <a:lnTo>
                    <a:pt x="184033" y="217642"/>
                  </a:lnTo>
                  <a:lnTo>
                    <a:pt x="151630" y="238678"/>
                  </a:lnTo>
                  <a:lnTo>
                    <a:pt x="226098" y="238678"/>
                  </a:lnTo>
                  <a:lnTo>
                    <a:pt x="238898" y="201048"/>
                  </a:lnTo>
                  <a:lnTo>
                    <a:pt x="240411" y="34023"/>
                  </a:lnTo>
                  <a:lnTo>
                    <a:pt x="267246" y="25526"/>
                  </a:lnTo>
                  <a:lnTo>
                    <a:pt x="267246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10607682" y="4744415"/>
              <a:ext cx="198310" cy="270725"/>
            </a:xfrm>
            <a:custGeom>
              <a:avLst/>
              <a:gdLst/>
              <a:ahLst/>
              <a:cxnLst/>
              <a:rect l="l" t="t" r="r" b="b"/>
              <a:pathLst>
                <a:path w="198310" h="270725">
                  <a:moveTo>
                    <a:pt x="112572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47" y="236702"/>
                  </a:lnTo>
                  <a:lnTo>
                    <a:pt x="0" y="244779"/>
                  </a:lnTo>
                  <a:lnTo>
                    <a:pt x="0" y="270725"/>
                  </a:lnTo>
                  <a:lnTo>
                    <a:pt x="198310" y="270725"/>
                  </a:lnTo>
                  <a:lnTo>
                    <a:pt x="198310" y="236702"/>
                  </a:lnTo>
                  <a:lnTo>
                    <a:pt x="85750" y="236702"/>
                  </a:lnTo>
                  <a:lnTo>
                    <a:pt x="85750" y="34023"/>
                  </a:lnTo>
                  <a:lnTo>
                    <a:pt x="112572" y="25526"/>
                  </a:lnTo>
                  <a:lnTo>
                    <a:pt x="112572" y="0"/>
                  </a:lnTo>
                  <a:close/>
                </a:path>
                <a:path w="198310" h="270725">
                  <a:moveTo>
                    <a:pt x="198310" y="201561"/>
                  </a:moveTo>
                  <a:lnTo>
                    <a:pt x="152285" y="201561"/>
                  </a:lnTo>
                  <a:lnTo>
                    <a:pt x="137668" y="236702"/>
                  </a:lnTo>
                  <a:lnTo>
                    <a:pt x="198310" y="236702"/>
                  </a:lnTo>
                  <a:lnTo>
                    <a:pt x="198310" y="201561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10348333" y="4747484"/>
              <a:ext cx="220472" cy="273977"/>
            </a:xfrm>
            <a:custGeom>
              <a:avLst/>
              <a:gdLst/>
              <a:ahLst/>
              <a:cxnLst/>
              <a:rect l="l" t="t" r="r" b="b"/>
              <a:pathLst>
                <a:path w="220472" h="273977">
                  <a:moveTo>
                    <a:pt x="220129" y="0"/>
                  </a:moveTo>
                  <a:lnTo>
                    <a:pt x="138252" y="0"/>
                  </a:lnTo>
                  <a:lnTo>
                    <a:pt x="0" y="135648"/>
                  </a:lnTo>
                  <a:lnTo>
                    <a:pt x="138252" y="273977"/>
                  </a:lnTo>
                  <a:lnTo>
                    <a:pt x="220471" y="273977"/>
                  </a:lnTo>
                  <a:lnTo>
                    <a:pt x="80987" y="135458"/>
                  </a:lnTo>
                  <a:lnTo>
                    <a:pt x="220129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10717190" y="5164886"/>
              <a:ext cx="135826" cy="220294"/>
            </a:xfrm>
            <a:custGeom>
              <a:avLst/>
              <a:gdLst/>
              <a:ahLst/>
              <a:cxnLst/>
              <a:rect l="l" t="t" r="r" b="b"/>
              <a:pathLst>
                <a:path w="135826" h="220294">
                  <a:moveTo>
                    <a:pt x="0" y="0"/>
                  </a:moveTo>
                  <a:lnTo>
                    <a:pt x="0" y="82029"/>
                  </a:lnTo>
                  <a:lnTo>
                    <a:pt x="135826" y="220294"/>
                  </a:lnTo>
                  <a:lnTo>
                    <a:pt x="135470" y="139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10852659" y="5164886"/>
              <a:ext cx="138684" cy="220294"/>
            </a:xfrm>
            <a:custGeom>
              <a:avLst/>
              <a:gdLst/>
              <a:ahLst/>
              <a:cxnLst/>
              <a:rect l="l" t="t" r="r" b="b"/>
              <a:pathLst>
                <a:path w="138684" h="220294">
                  <a:moveTo>
                    <a:pt x="138684" y="0"/>
                  </a:moveTo>
                  <a:lnTo>
                    <a:pt x="0" y="139293"/>
                  </a:lnTo>
                  <a:lnTo>
                    <a:pt x="355" y="220294"/>
                  </a:lnTo>
                  <a:lnTo>
                    <a:pt x="138684" y="82029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10717192" y="4371818"/>
              <a:ext cx="138595" cy="220306"/>
            </a:xfrm>
            <a:custGeom>
              <a:avLst/>
              <a:gdLst/>
              <a:ahLst/>
              <a:cxnLst/>
              <a:rect l="l" t="t" r="r" b="b"/>
              <a:pathLst>
                <a:path w="138595" h="220306">
                  <a:moveTo>
                    <a:pt x="138087" y="0"/>
                  </a:moveTo>
                  <a:lnTo>
                    <a:pt x="0" y="138087"/>
                  </a:lnTo>
                  <a:lnTo>
                    <a:pt x="0" y="220306"/>
                  </a:lnTo>
                  <a:lnTo>
                    <a:pt x="138595" y="81000"/>
                  </a:lnTo>
                  <a:lnTo>
                    <a:pt x="138087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10855277" y="4371821"/>
              <a:ext cx="136067" cy="220129"/>
            </a:xfrm>
            <a:custGeom>
              <a:avLst/>
              <a:gdLst/>
              <a:ahLst/>
              <a:cxnLst/>
              <a:rect l="l" t="t" r="r" b="b"/>
              <a:pathLst>
                <a:path w="136067" h="220129">
                  <a:moveTo>
                    <a:pt x="0" y="0"/>
                  </a:moveTo>
                  <a:lnTo>
                    <a:pt x="520" y="80987"/>
                  </a:lnTo>
                  <a:lnTo>
                    <a:pt x="136067" y="220129"/>
                  </a:lnTo>
                  <a:lnTo>
                    <a:pt x="136067" y="138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9998" y="897997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0042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300" y="2006600"/>
            <a:ext cx="5509599" cy="62505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65900" y="2006600"/>
            <a:ext cx="5485787" cy="53462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672" y="939800"/>
            <a:ext cx="11223454" cy="5955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9041" y="2560320"/>
            <a:ext cx="11226716" cy="5341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FAresu@luxoft.com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824098" y="1810800"/>
            <a:ext cx="2180701" cy="4361400"/>
          </a:xfrm>
          <a:custGeom>
            <a:avLst/>
            <a:gdLst/>
            <a:ahLst/>
            <a:cxnLst/>
            <a:rect l="l" t="t" r="r" b="b"/>
            <a:pathLst>
              <a:path w="3066003" h="6132004">
                <a:moveTo>
                  <a:pt x="3066003" y="5"/>
                </a:moveTo>
                <a:lnTo>
                  <a:pt x="0" y="3065995"/>
                </a:lnTo>
                <a:lnTo>
                  <a:pt x="3066003" y="6131999"/>
                </a:lnTo>
                <a:lnTo>
                  <a:pt x="3066003" y="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5206" y="4994489"/>
            <a:ext cx="5905" cy="24955"/>
          </a:xfrm>
          <a:custGeom>
            <a:avLst/>
            <a:gdLst/>
            <a:ahLst/>
            <a:cxnLst/>
            <a:rect l="l" t="t" r="r" b="b"/>
            <a:pathLst>
              <a:path w="5905" h="24955">
                <a:moveTo>
                  <a:pt x="0" y="0"/>
                </a:moveTo>
                <a:lnTo>
                  <a:pt x="5892" y="1270"/>
                </a:lnTo>
                <a:lnTo>
                  <a:pt x="5905" y="24955"/>
                </a:lnTo>
                <a:lnTo>
                  <a:pt x="5905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8E9B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1" name="Group 20"/>
          <p:cNvGrpSpPr/>
          <p:nvPr/>
        </p:nvGrpSpPr>
        <p:grpSpPr>
          <a:xfrm>
            <a:off x="11379200" y="3627245"/>
            <a:ext cx="1382319" cy="716155"/>
            <a:chOff x="10348333" y="4371818"/>
            <a:chExt cx="1955986" cy="1013362"/>
          </a:xfrm>
        </p:grpSpPr>
        <p:sp>
          <p:nvSpPr>
            <p:cNvPr id="7" name="object 7"/>
            <p:cNvSpPr/>
            <p:nvPr/>
          </p:nvSpPr>
          <p:spPr>
            <a:xfrm>
              <a:off x="11138302" y="4742465"/>
              <a:ext cx="220230" cy="276974"/>
            </a:xfrm>
            <a:custGeom>
              <a:avLst/>
              <a:gdLst/>
              <a:ahLst/>
              <a:cxnLst/>
              <a:rect l="l" t="t" r="r" b="b"/>
              <a:pathLst>
                <a:path w="220230" h="276974">
                  <a:moveTo>
                    <a:pt x="147739" y="0"/>
                  </a:moveTo>
                  <a:lnTo>
                    <a:pt x="11112" y="0"/>
                  </a:lnTo>
                  <a:lnTo>
                    <a:pt x="11112" y="23647"/>
                  </a:lnTo>
                  <a:lnTo>
                    <a:pt x="28105" y="27343"/>
                  </a:lnTo>
                  <a:lnTo>
                    <a:pt x="139979" y="136715"/>
                  </a:lnTo>
                  <a:lnTo>
                    <a:pt x="33959" y="246037"/>
                  </a:lnTo>
                  <a:lnTo>
                    <a:pt x="0" y="253301"/>
                  </a:lnTo>
                  <a:lnTo>
                    <a:pt x="0" y="276974"/>
                  </a:lnTo>
                  <a:lnTo>
                    <a:pt x="132803" y="276974"/>
                  </a:lnTo>
                  <a:lnTo>
                    <a:pt x="132803" y="253301"/>
                  </a:lnTo>
                  <a:lnTo>
                    <a:pt x="113055" y="249034"/>
                  </a:lnTo>
                  <a:lnTo>
                    <a:pt x="185661" y="173926"/>
                  </a:lnTo>
                  <a:lnTo>
                    <a:pt x="217500" y="140741"/>
                  </a:lnTo>
                  <a:lnTo>
                    <a:pt x="217749" y="140741"/>
                  </a:lnTo>
                  <a:lnTo>
                    <a:pt x="220230" y="138163"/>
                  </a:lnTo>
                  <a:lnTo>
                    <a:pt x="179755" y="97535"/>
                  </a:lnTo>
                  <a:lnTo>
                    <a:pt x="179933" y="97345"/>
                  </a:lnTo>
                  <a:lnTo>
                    <a:pt x="113918" y="31064"/>
                  </a:lnTo>
                  <a:lnTo>
                    <a:pt x="147739" y="23647"/>
                  </a:lnTo>
                  <a:lnTo>
                    <a:pt x="147739" y="0"/>
                  </a:lnTo>
                  <a:close/>
                </a:path>
                <a:path w="220230" h="276974">
                  <a:moveTo>
                    <a:pt x="217749" y="140741"/>
                  </a:moveTo>
                  <a:lnTo>
                    <a:pt x="217500" y="140741"/>
                  </a:lnTo>
                  <a:lnTo>
                    <a:pt x="217627" y="140868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18053" y="4742464"/>
              <a:ext cx="176415" cy="276974"/>
            </a:xfrm>
            <a:custGeom>
              <a:avLst/>
              <a:gdLst/>
              <a:ahLst/>
              <a:cxnLst/>
              <a:rect l="l" t="t" r="r" b="b"/>
              <a:pathLst>
                <a:path w="176415" h="276974">
                  <a:moveTo>
                    <a:pt x="37744" y="140741"/>
                  </a:moveTo>
                  <a:lnTo>
                    <a:pt x="5791" y="173799"/>
                  </a:lnTo>
                  <a:lnTo>
                    <a:pt x="6235" y="174256"/>
                  </a:lnTo>
                  <a:lnTo>
                    <a:pt x="1219" y="179451"/>
                  </a:lnTo>
                  <a:lnTo>
                    <a:pt x="67538" y="247040"/>
                  </a:lnTo>
                  <a:lnTo>
                    <a:pt x="38506" y="253301"/>
                  </a:lnTo>
                  <a:lnTo>
                    <a:pt x="38506" y="276974"/>
                  </a:lnTo>
                  <a:lnTo>
                    <a:pt x="176415" y="276974"/>
                  </a:lnTo>
                  <a:lnTo>
                    <a:pt x="176415" y="253301"/>
                  </a:lnTo>
                  <a:lnTo>
                    <a:pt x="148958" y="247434"/>
                  </a:lnTo>
                  <a:lnTo>
                    <a:pt x="42284" y="141198"/>
                  </a:lnTo>
                  <a:lnTo>
                    <a:pt x="38214" y="141198"/>
                  </a:lnTo>
                  <a:lnTo>
                    <a:pt x="37744" y="140741"/>
                  </a:lnTo>
                  <a:close/>
                </a:path>
                <a:path w="176415" h="276974">
                  <a:moveTo>
                    <a:pt x="162737" y="0"/>
                  </a:moveTo>
                  <a:lnTo>
                    <a:pt x="36283" y="0"/>
                  </a:lnTo>
                  <a:lnTo>
                    <a:pt x="36283" y="23647"/>
                  </a:lnTo>
                  <a:lnTo>
                    <a:pt x="65963" y="30340"/>
                  </a:lnTo>
                  <a:lnTo>
                    <a:pt x="0" y="97536"/>
                  </a:lnTo>
                  <a:lnTo>
                    <a:pt x="40817" y="138506"/>
                  </a:lnTo>
                  <a:lnTo>
                    <a:pt x="38214" y="141198"/>
                  </a:lnTo>
                  <a:lnTo>
                    <a:pt x="42284" y="141198"/>
                  </a:lnTo>
                  <a:lnTo>
                    <a:pt x="40843" y="139763"/>
                  </a:lnTo>
                  <a:lnTo>
                    <a:pt x="153073" y="25755"/>
                  </a:lnTo>
                  <a:lnTo>
                    <a:pt x="162737" y="23647"/>
                  </a:lnTo>
                  <a:lnTo>
                    <a:pt x="162737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71554" y="4744425"/>
              <a:ext cx="232765" cy="270713"/>
            </a:xfrm>
            <a:custGeom>
              <a:avLst/>
              <a:gdLst/>
              <a:ahLst/>
              <a:cxnLst/>
              <a:rect l="l" t="t" r="r" b="b"/>
              <a:pathLst>
                <a:path w="232765" h="270713">
                  <a:moveTo>
                    <a:pt x="146151" y="31610"/>
                  </a:moveTo>
                  <a:lnTo>
                    <a:pt x="87033" y="31610"/>
                  </a:lnTo>
                  <a:lnTo>
                    <a:pt x="87033" y="236689"/>
                  </a:lnTo>
                  <a:lnTo>
                    <a:pt x="54102" y="244767"/>
                  </a:lnTo>
                  <a:lnTo>
                    <a:pt x="54102" y="270713"/>
                  </a:lnTo>
                  <a:lnTo>
                    <a:pt x="179108" y="270713"/>
                  </a:lnTo>
                  <a:lnTo>
                    <a:pt x="179108" y="244767"/>
                  </a:lnTo>
                  <a:lnTo>
                    <a:pt x="146151" y="236689"/>
                  </a:lnTo>
                  <a:lnTo>
                    <a:pt x="146151" y="31610"/>
                  </a:lnTo>
                  <a:close/>
                </a:path>
                <a:path w="232765" h="270713">
                  <a:moveTo>
                    <a:pt x="232765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43840" y="64769"/>
                  </a:lnTo>
                  <a:lnTo>
                    <a:pt x="58013" y="31610"/>
                  </a:lnTo>
                  <a:lnTo>
                    <a:pt x="232765" y="31610"/>
                  </a:lnTo>
                  <a:lnTo>
                    <a:pt x="232765" y="0"/>
                  </a:lnTo>
                  <a:close/>
                </a:path>
                <a:path w="232765" h="270713">
                  <a:moveTo>
                    <a:pt x="232765" y="31610"/>
                  </a:moveTo>
                  <a:lnTo>
                    <a:pt x="175158" y="31610"/>
                  </a:lnTo>
                  <a:lnTo>
                    <a:pt x="189357" y="64769"/>
                  </a:lnTo>
                  <a:lnTo>
                    <a:pt x="232765" y="64769"/>
                  </a:lnTo>
                  <a:lnTo>
                    <a:pt x="232765" y="316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18260" y="4744423"/>
              <a:ext cx="201358" cy="270725"/>
            </a:xfrm>
            <a:custGeom>
              <a:avLst/>
              <a:gdLst/>
              <a:ahLst/>
              <a:cxnLst/>
              <a:rect l="l" t="t" r="r" b="b"/>
              <a:pathLst>
                <a:path w="201358" h="270725">
                  <a:moveTo>
                    <a:pt x="201358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26822" y="34023"/>
                  </a:lnTo>
                  <a:lnTo>
                    <a:pt x="26822" y="236689"/>
                  </a:lnTo>
                  <a:lnTo>
                    <a:pt x="0" y="244767"/>
                  </a:lnTo>
                  <a:lnTo>
                    <a:pt x="0" y="270725"/>
                  </a:lnTo>
                  <a:lnTo>
                    <a:pt x="119329" y="270725"/>
                  </a:lnTo>
                  <a:lnTo>
                    <a:pt x="119329" y="244767"/>
                  </a:lnTo>
                  <a:lnTo>
                    <a:pt x="85750" y="238658"/>
                  </a:lnTo>
                  <a:lnTo>
                    <a:pt x="85750" y="147472"/>
                  </a:lnTo>
                  <a:lnTo>
                    <a:pt x="180428" y="147472"/>
                  </a:lnTo>
                  <a:lnTo>
                    <a:pt x="180428" y="115176"/>
                  </a:lnTo>
                  <a:lnTo>
                    <a:pt x="85750" y="115176"/>
                  </a:lnTo>
                  <a:lnTo>
                    <a:pt x="85750" y="31623"/>
                  </a:lnTo>
                  <a:lnTo>
                    <a:pt x="201358" y="31623"/>
                  </a:lnTo>
                  <a:lnTo>
                    <a:pt x="201358" y="0"/>
                  </a:lnTo>
                  <a:close/>
                </a:path>
                <a:path w="201358" h="270725">
                  <a:moveTo>
                    <a:pt x="180428" y="147472"/>
                  </a:moveTo>
                  <a:lnTo>
                    <a:pt x="131330" y="147472"/>
                  </a:lnTo>
                  <a:lnTo>
                    <a:pt x="142455" y="174307"/>
                  </a:lnTo>
                  <a:lnTo>
                    <a:pt x="180428" y="174307"/>
                  </a:lnTo>
                  <a:lnTo>
                    <a:pt x="180428" y="147472"/>
                  </a:lnTo>
                  <a:close/>
                </a:path>
                <a:path w="201358" h="270725">
                  <a:moveTo>
                    <a:pt x="180428" y="87922"/>
                  </a:moveTo>
                  <a:lnTo>
                    <a:pt x="142455" y="87922"/>
                  </a:lnTo>
                  <a:lnTo>
                    <a:pt x="131330" y="115176"/>
                  </a:lnTo>
                  <a:lnTo>
                    <a:pt x="180428" y="115176"/>
                  </a:lnTo>
                  <a:lnTo>
                    <a:pt x="180428" y="87922"/>
                  </a:lnTo>
                  <a:close/>
                </a:path>
                <a:path w="201358" h="270725">
                  <a:moveTo>
                    <a:pt x="201358" y="31623"/>
                  </a:moveTo>
                  <a:lnTo>
                    <a:pt x="141147" y="31623"/>
                  </a:lnTo>
                  <a:lnTo>
                    <a:pt x="156413" y="64782"/>
                  </a:lnTo>
                  <a:lnTo>
                    <a:pt x="201358" y="64782"/>
                  </a:lnTo>
                  <a:lnTo>
                    <a:pt x="201358" y="31623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14572" y="4738973"/>
              <a:ext cx="250908" cy="281635"/>
            </a:xfrm>
            <a:custGeom>
              <a:avLst/>
              <a:gdLst/>
              <a:ahLst/>
              <a:cxnLst/>
              <a:rect l="l" t="t" r="r" b="b"/>
              <a:pathLst>
                <a:path w="250908" h="281635">
                  <a:moveTo>
                    <a:pt x="129603" y="0"/>
                  </a:moveTo>
                  <a:lnTo>
                    <a:pt x="88994" y="5507"/>
                  </a:lnTo>
                  <a:lnTo>
                    <a:pt x="44978" y="29987"/>
                  </a:lnTo>
                  <a:lnTo>
                    <a:pt x="15537" y="69534"/>
                  </a:lnTo>
                  <a:lnTo>
                    <a:pt x="1315" y="118941"/>
                  </a:lnTo>
                  <a:lnTo>
                    <a:pt x="0" y="132932"/>
                  </a:lnTo>
                  <a:lnTo>
                    <a:pt x="264" y="150308"/>
                  </a:lnTo>
                  <a:lnTo>
                    <a:pt x="5877" y="193730"/>
                  </a:lnTo>
                  <a:lnTo>
                    <a:pt x="24494" y="235382"/>
                  </a:lnTo>
                  <a:lnTo>
                    <a:pt x="61362" y="267086"/>
                  </a:lnTo>
                  <a:lnTo>
                    <a:pt x="97569" y="279348"/>
                  </a:lnTo>
                  <a:lnTo>
                    <a:pt x="125330" y="281635"/>
                  </a:lnTo>
                  <a:lnTo>
                    <a:pt x="139564" y="280988"/>
                  </a:lnTo>
                  <a:lnTo>
                    <a:pt x="177714" y="271282"/>
                  </a:lnTo>
                  <a:lnTo>
                    <a:pt x="212094" y="246214"/>
                  </a:lnTo>
                  <a:lnTo>
                    <a:pt x="129036" y="246214"/>
                  </a:lnTo>
                  <a:lnTo>
                    <a:pt x="114071" y="244936"/>
                  </a:lnTo>
                  <a:lnTo>
                    <a:pt x="76711" y="214686"/>
                  </a:lnTo>
                  <a:lnTo>
                    <a:pt x="64240" y="166893"/>
                  </a:lnTo>
                  <a:lnTo>
                    <a:pt x="63287" y="152895"/>
                  </a:lnTo>
                  <a:lnTo>
                    <a:pt x="63506" y="134804"/>
                  </a:lnTo>
                  <a:lnTo>
                    <a:pt x="67912" y="92528"/>
                  </a:lnTo>
                  <a:lnTo>
                    <a:pt x="86450" y="52206"/>
                  </a:lnTo>
                  <a:lnTo>
                    <a:pt x="120193" y="35510"/>
                  </a:lnTo>
                  <a:lnTo>
                    <a:pt x="216500" y="35510"/>
                  </a:lnTo>
                  <a:lnTo>
                    <a:pt x="213904" y="32835"/>
                  </a:lnTo>
                  <a:lnTo>
                    <a:pt x="181451" y="10474"/>
                  </a:lnTo>
                  <a:lnTo>
                    <a:pt x="132303" y="21"/>
                  </a:lnTo>
                  <a:lnTo>
                    <a:pt x="129603" y="0"/>
                  </a:lnTo>
                  <a:close/>
                </a:path>
                <a:path w="250908" h="281635">
                  <a:moveTo>
                    <a:pt x="216500" y="35510"/>
                  </a:moveTo>
                  <a:lnTo>
                    <a:pt x="120193" y="35510"/>
                  </a:lnTo>
                  <a:lnTo>
                    <a:pt x="135513" y="36679"/>
                  </a:lnTo>
                  <a:lnTo>
                    <a:pt x="148332" y="40413"/>
                  </a:lnTo>
                  <a:lnTo>
                    <a:pt x="178424" y="77449"/>
                  </a:lnTo>
                  <a:lnTo>
                    <a:pt x="187734" y="127188"/>
                  </a:lnTo>
                  <a:lnTo>
                    <a:pt x="187698" y="134804"/>
                  </a:lnTo>
                  <a:lnTo>
                    <a:pt x="185411" y="176597"/>
                  </a:lnTo>
                  <a:lnTo>
                    <a:pt x="173986" y="217191"/>
                  </a:lnTo>
                  <a:lnTo>
                    <a:pt x="142527" y="244028"/>
                  </a:lnTo>
                  <a:lnTo>
                    <a:pt x="129036" y="246214"/>
                  </a:lnTo>
                  <a:lnTo>
                    <a:pt x="212094" y="246214"/>
                  </a:lnTo>
                  <a:lnTo>
                    <a:pt x="237652" y="205555"/>
                  </a:lnTo>
                  <a:lnTo>
                    <a:pt x="249980" y="156951"/>
                  </a:lnTo>
                  <a:lnTo>
                    <a:pt x="250908" y="143724"/>
                  </a:lnTo>
                  <a:lnTo>
                    <a:pt x="250548" y="127188"/>
                  </a:lnTo>
                  <a:lnTo>
                    <a:pt x="244357" y="85134"/>
                  </a:lnTo>
                  <a:lnTo>
                    <a:pt x="224233" y="43477"/>
                  </a:lnTo>
                  <a:lnTo>
                    <a:pt x="216500" y="3551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36929" y="4744420"/>
              <a:ext cx="267246" cy="276186"/>
            </a:xfrm>
            <a:custGeom>
              <a:avLst/>
              <a:gdLst/>
              <a:ahLst/>
              <a:cxnLst/>
              <a:rect l="l" t="t" r="r" b="b"/>
              <a:pathLst>
                <a:path w="267246" h="276186">
                  <a:moveTo>
                    <a:pt x="113017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50" y="175666"/>
                  </a:lnTo>
                  <a:lnTo>
                    <a:pt x="32202" y="219953"/>
                  </a:lnTo>
                  <a:lnTo>
                    <a:pt x="57080" y="257445"/>
                  </a:lnTo>
                  <a:lnTo>
                    <a:pt x="103064" y="274231"/>
                  </a:lnTo>
                  <a:lnTo>
                    <a:pt x="133242" y="276186"/>
                  </a:lnTo>
                  <a:lnTo>
                    <a:pt x="147439" y="275729"/>
                  </a:lnTo>
                  <a:lnTo>
                    <a:pt x="197766" y="262861"/>
                  </a:lnTo>
                  <a:lnTo>
                    <a:pt x="226098" y="238678"/>
                  </a:lnTo>
                  <a:lnTo>
                    <a:pt x="151630" y="238678"/>
                  </a:lnTo>
                  <a:lnTo>
                    <a:pt x="132903" y="238345"/>
                  </a:lnTo>
                  <a:lnTo>
                    <a:pt x="94330" y="217219"/>
                  </a:lnTo>
                  <a:lnTo>
                    <a:pt x="85837" y="179111"/>
                  </a:lnTo>
                  <a:lnTo>
                    <a:pt x="85750" y="34023"/>
                  </a:lnTo>
                  <a:lnTo>
                    <a:pt x="113017" y="25526"/>
                  </a:lnTo>
                  <a:lnTo>
                    <a:pt x="113017" y="0"/>
                  </a:lnTo>
                  <a:close/>
                </a:path>
                <a:path w="267246" h="276186">
                  <a:moveTo>
                    <a:pt x="267246" y="0"/>
                  </a:moveTo>
                  <a:lnTo>
                    <a:pt x="164058" y="0"/>
                  </a:lnTo>
                  <a:lnTo>
                    <a:pt x="164058" y="25526"/>
                  </a:lnTo>
                  <a:lnTo>
                    <a:pt x="190893" y="34023"/>
                  </a:lnTo>
                  <a:lnTo>
                    <a:pt x="190791" y="179111"/>
                  </a:lnTo>
                  <a:lnTo>
                    <a:pt x="184033" y="217642"/>
                  </a:lnTo>
                  <a:lnTo>
                    <a:pt x="151630" y="238678"/>
                  </a:lnTo>
                  <a:lnTo>
                    <a:pt x="226098" y="238678"/>
                  </a:lnTo>
                  <a:lnTo>
                    <a:pt x="238898" y="201048"/>
                  </a:lnTo>
                  <a:lnTo>
                    <a:pt x="240411" y="34023"/>
                  </a:lnTo>
                  <a:lnTo>
                    <a:pt x="267246" y="25526"/>
                  </a:lnTo>
                  <a:lnTo>
                    <a:pt x="267246" y="0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682" y="4744415"/>
              <a:ext cx="198310" cy="270725"/>
            </a:xfrm>
            <a:custGeom>
              <a:avLst/>
              <a:gdLst/>
              <a:ahLst/>
              <a:cxnLst/>
              <a:rect l="l" t="t" r="r" b="b"/>
              <a:pathLst>
                <a:path w="198310" h="270725">
                  <a:moveTo>
                    <a:pt x="112572" y="0"/>
                  </a:moveTo>
                  <a:lnTo>
                    <a:pt x="0" y="0"/>
                  </a:lnTo>
                  <a:lnTo>
                    <a:pt x="0" y="25526"/>
                  </a:lnTo>
                  <a:lnTo>
                    <a:pt x="26847" y="34023"/>
                  </a:lnTo>
                  <a:lnTo>
                    <a:pt x="26847" y="236702"/>
                  </a:lnTo>
                  <a:lnTo>
                    <a:pt x="0" y="244779"/>
                  </a:lnTo>
                  <a:lnTo>
                    <a:pt x="0" y="270725"/>
                  </a:lnTo>
                  <a:lnTo>
                    <a:pt x="198310" y="270725"/>
                  </a:lnTo>
                  <a:lnTo>
                    <a:pt x="198310" y="236702"/>
                  </a:lnTo>
                  <a:lnTo>
                    <a:pt x="85750" y="236702"/>
                  </a:lnTo>
                  <a:lnTo>
                    <a:pt x="85750" y="34023"/>
                  </a:lnTo>
                  <a:lnTo>
                    <a:pt x="112572" y="25526"/>
                  </a:lnTo>
                  <a:lnTo>
                    <a:pt x="112572" y="0"/>
                  </a:lnTo>
                  <a:close/>
                </a:path>
                <a:path w="198310" h="270725">
                  <a:moveTo>
                    <a:pt x="198310" y="201561"/>
                  </a:moveTo>
                  <a:lnTo>
                    <a:pt x="152285" y="201561"/>
                  </a:lnTo>
                  <a:lnTo>
                    <a:pt x="137668" y="236702"/>
                  </a:lnTo>
                  <a:lnTo>
                    <a:pt x="198310" y="236702"/>
                  </a:lnTo>
                  <a:lnTo>
                    <a:pt x="198310" y="201561"/>
                  </a:lnTo>
                  <a:close/>
                </a:path>
              </a:pathLst>
            </a:custGeom>
            <a:solidFill>
              <a:srgbClr val="8E9B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48333" y="4747484"/>
              <a:ext cx="220472" cy="273977"/>
            </a:xfrm>
            <a:custGeom>
              <a:avLst/>
              <a:gdLst/>
              <a:ahLst/>
              <a:cxnLst/>
              <a:rect l="l" t="t" r="r" b="b"/>
              <a:pathLst>
                <a:path w="220472" h="273977">
                  <a:moveTo>
                    <a:pt x="220129" y="0"/>
                  </a:moveTo>
                  <a:lnTo>
                    <a:pt x="138252" y="0"/>
                  </a:lnTo>
                  <a:lnTo>
                    <a:pt x="0" y="135648"/>
                  </a:lnTo>
                  <a:lnTo>
                    <a:pt x="138252" y="273977"/>
                  </a:lnTo>
                  <a:lnTo>
                    <a:pt x="220471" y="273977"/>
                  </a:lnTo>
                  <a:lnTo>
                    <a:pt x="80987" y="135458"/>
                  </a:lnTo>
                  <a:lnTo>
                    <a:pt x="220129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7190" y="5164886"/>
              <a:ext cx="135826" cy="220294"/>
            </a:xfrm>
            <a:custGeom>
              <a:avLst/>
              <a:gdLst/>
              <a:ahLst/>
              <a:cxnLst/>
              <a:rect l="l" t="t" r="r" b="b"/>
              <a:pathLst>
                <a:path w="135826" h="220294">
                  <a:moveTo>
                    <a:pt x="0" y="0"/>
                  </a:moveTo>
                  <a:lnTo>
                    <a:pt x="0" y="82029"/>
                  </a:lnTo>
                  <a:lnTo>
                    <a:pt x="135826" y="220294"/>
                  </a:lnTo>
                  <a:lnTo>
                    <a:pt x="135470" y="139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52659" y="5164886"/>
              <a:ext cx="138684" cy="220294"/>
            </a:xfrm>
            <a:custGeom>
              <a:avLst/>
              <a:gdLst/>
              <a:ahLst/>
              <a:cxnLst/>
              <a:rect l="l" t="t" r="r" b="b"/>
              <a:pathLst>
                <a:path w="138684" h="220294">
                  <a:moveTo>
                    <a:pt x="138684" y="0"/>
                  </a:moveTo>
                  <a:lnTo>
                    <a:pt x="0" y="139293"/>
                  </a:lnTo>
                  <a:lnTo>
                    <a:pt x="355" y="220294"/>
                  </a:lnTo>
                  <a:lnTo>
                    <a:pt x="138684" y="82029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17192" y="4371818"/>
              <a:ext cx="138595" cy="220306"/>
            </a:xfrm>
            <a:custGeom>
              <a:avLst/>
              <a:gdLst/>
              <a:ahLst/>
              <a:cxnLst/>
              <a:rect l="l" t="t" r="r" b="b"/>
              <a:pathLst>
                <a:path w="138595" h="220306">
                  <a:moveTo>
                    <a:pt x="138087" y="0"/>
                  </a:moveTo>
                  <a:lnTo>
                    <a:pt x="0" y="138087"/>
                  </a:lnTo>
                  <a:lnTo>
                    <a:pt x="0" y="220306"/>
                  </a:lnTo>
                  <a:lnTo>
                    <a:pt x="138595" y="81000"/>
                  </a:lnTo>
                  <a:lnTo>
                    <a:pt x="138087" y="0"/>
                  </a:lnTo>
                  <a:close/>
                </a:path>
              </a:pathLst>
            </a:custGeom>
            <a:solidFill>
              <a:srgbClr val="326DA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55277" y="4371821"/>
              <a:ext cx="136067" cy="220129"/>
            </a:xfrm>
            <a:custGeom>
              <a:avLst/>
              <a:gdLst/>
              <a:ahLst/>
              <a:cxnLst/>
              <a:rect l="l" t="t" r="r" b="b"/>
              <a:pathLst>
                <a:path w="136067" h="220129">
                  <a:moveTo>
                    <a:pt x="0" y="0"/>
                  </a:moveTo>
                  <a:lnTo>
                    <a:pt x="520" y="80987"/>
                  </a:lnTo>
                  <a:lnTo>
                    <a:pt x="136067" y="220129"/>
                  </a:lnTo>
                  <a:lnTo>
                    <a:pt x="136067" y="138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pic>
        <p:nvPicPr>
          <p:cNvPr id="68" name="Obraz 6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7600" y="8991600"/>
            <a:ext cx="2735872" cy="563268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69600" y="7696200"/>
            <a:ext cx="1143000" cy="1143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82800" y="3063895"/>
            <a:ext cx="85760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ADVANCED DATA VISUALIZATION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HTML5 AND RISK ANALYSIS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9600" y="8845659"/>
            <a:ext cx="3800079" cy="907941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sz="3200" dirty="0" smtClean="0">
                <a:solidFill>
                  <a:srgbClr val="377BCD"/>
                </a:solidFill>
              </a:rPr>
              <a:t>CON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New York 2014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CANVAS, PERFORMANCE &amp; DATA QUALITY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7524" y="1524000"/>
            <a:ext cx="5014121" cy="3456167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harsh" dir="t"/>
          </a:scene3d>
          <a:sp3d prstMaterial="clear">
            <a:bevelT/>
            <a:bevelB/>
          </a:sp3d>
        </p:spPr>
      </p:pic>
      <p:sp>
        <p:nvSpPr>
          <p:cNvPr id="12" name="TextBox 11"/>
          <p:cNvSpPr txBox="1"/>
          <p:nvPr/>
        </p:nvSpPr>
        <p:spPr>
          <a:xfrm>
            <a:off x="2436245" y="3178076"/>
            <a:ext cx="5334000" cy="3070324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freezing" dir="t"/>
          </a:scene3d>
          <a:sp3d prstMaterial="powder">
            <a:bevelT/>
            <a:bevelB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101010110101010101010101011110101</a:t>
            </a:r>
          </a:p>
          <a:p>
            <a:pPr algn="ctr"/>
            <a:r>
              <a:rPr lang="en-US" dirty="0" smtClean="0"/>
              <a:t>101010101000101010101010100100100</a:t>
            </a:r>
          </a:p>
          <a:p>
            <a:pPr algn="ctr"/>
            <a:r>
              <a:rPr lang="en-US" dirty="0" smtClean="0"/>
              <a:t>001010101001010101010101010010100</a:t>
            </a:r>
          </a:p>
          <a:p>
            <a:pPr algn="ctr"/>
            <a:r>
              <a:rPr lang="en-US" dirty="0" smtClean="0"/>
              <a:t>101011101010101010101010101101010</a:t>
            </a:r>
          </a:p>
          <a:p>
            <a:pPr algn="ctr"/>
            <a:r>
              <a:rPr lang="en-US" dirty="0" smtClean="0"/>
              <a:t>001010101010101010101010100010101</a:t>
            </a:r>
          </a:p>
          <a:p>
            <a:pPr algn="ctr"/>
            <a:r>
              <a:rPr lang="en-US" dirty="0" smtClean="0"/>
              <a:t>110101010010101010101010101111101</a:t>
            </a:r>
          </a:p>
          <a:p>
            <a:pPr algn="ctr"/>
            <a:r>
              <a:rPr lang="en-US" dirty="0" smtClean="0"/>
              <a:t>010100101010101010101010100010101</a:t>
            </a:r>
          </a:p>
          <a:p>
            <a:pPr algn="ctr"/>
            <a:r>
              <a:rPr lang="en-US" dirty="0" smtClean="0"/>
              <a:t>110101010101010100101010011010101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11" y="304800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SCENE GRAPH</a:t>
            </a:r>
          </a:p>
          <a:p>
            <a:pPr algn="r"/>
            <a:r>
              <a:rPr lang="en-US" sz="1400" dirty="0" smtClean="0"/>
              <a:t>Direct Draw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" y="4507468"/>
            <a:ext cx="196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CACHING</a:t>
            </a:r>
          </a:p>
          <a:p>
            <a:pPr algn="r"/>
            <a:r>
              <a:rPr lang="en-US" sz="1400" dirty="0" smtClean="0"/>
              <a:t>Single Cache &amp; Manager</a:t>
            </a:r>
            <a:endParaRPr lang="en-US" sz="1400" dirty="0"/>
          </a:p>
        </p:txBody>
      </p:sp>
      <p:sp>
        <p:nvSpPr>
          <p:cNvPr id="8" name="Can 7"/>
          <p:cNvSpPr/>
          <p:nvPr/>
        </p:nvSpPr>
        <p:spPr>
          <a:xfrm>
            <a:off x="3426845" y="7620000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722245" y="7620000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017645" y="7620000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97012" y="5638800"/>
            <a:ext cx="5867400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cxnSp>
        <p:nvCxnSpPr>
          <p:cNvPr id="15" name="Elbow Connector 14"/>
          <p:cNvCxnSpPr>
            <a:endCxn id="8" idx="1"/>
          </p:cNvCxnSpPr>
          <p:nvPr/>
        </p:nvCxnSpPr>
        <p:spPr>
          <a:xfrm rot="16200000" flipH="1">
            <a:off x="3179195" y="6953250"/>
            <a:ext cx="1219200" cy="114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rot="16200000" flipH="1">
            <a:off x="4470785" y="6949440"/>
            <a:ext cx="1219200" cy="1219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1"/>
          </p:cNvCxnSpPr>
          <p:nvPr/>
        </p:nvCxnSpPr>
        <p:spPr>
          <a:xfrm rot="16200000" flipH="1">
            <a:off x="5769995" y="6953250"/>
            <a:ext cx="1219200" cy="114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12200" y="5562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TEIID Performs well, but…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quality of data is crucial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dependency on sources availability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2200" y="2743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Canvas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heavy developer workload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DOM </a:t>
            </a:r>
            <a:r>
              <a:rPr lang="en-US" dirty="0" smtClean="0"/>
              <a:t>size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7"/>
          <p:cNvSpPr txBox="1"/>
          <p:nvPr/>
        </p:nvSpPr>
        <p:spPr>
          <a:xfrm>
            <a:off x="3606800" y="3962400"/>
            <a:ext cx="6553200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FULLY (JAVA) PROGRAMATIC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PERFORMANCE / FLUIDITY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Open Sans Light"/>
                <a:cs typeface="Open Sans Light"/>
              </a:rPr>
              <a:t> </a:t>
            </a: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DATA CONSOLIDATION &amp; QUALITY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CONSISTENCY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endParaRPr lang="en-US" sz="24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CHALLENGES &amp; ISSUES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68800" y="2209800"/>
            <a:ext cx="313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LEVERAGE WEB/UI DEV BETTER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38" idx="2"/>
          </p:cNvCxnSpPr>
          <p:nvPr/>
        </p:nvCxnSpPr>
        <p:spPr>
          <a:xfrm flipV="1">
            <a:off x="5283200" y="2579132"/>
            <a:ext cx="654235" cy="130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79000" y="4298746"/>
            <a:ext cx="20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CACHING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493000" y="44958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2200" y="6629400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METHODOLOGY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2372743" y="4876800"/>
            <a:ext cx="115787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249" y="7239000"/>
            <a:ext cx="200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ANALYTICS LINK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588000" y="5410200"/>
            <a:ext cx="1056325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CANVAS, PERFORMANCE &amp; DATA QUALITY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11" y="263983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SCENE GRAPH</a:t>
            </a:r>
          </a:p>
          <a:p>
            <a:pPr algn="r"/>
            <a:r>
              <a:rPr lang="en-US" sz="1400" dirty="0" smtClean="0"/>
              <a:t>Composite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3060" y="5090216"/>
            <a:ext cx="14118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CACHING</a:t>
            </a:r>
          </a:p>
          <a:p>
            <a:pPr algn="r"/>
            <a:r>
              <a:rPr lang="en-US" sz="1400" dirty="0" smtClean="0"/>
              <a:t>Multiple Layers</a:t>
            </a:r>
          </a:p>
          <a:p>
            <a:pPr algn="r"/>
            <a:r>
              <a:rPr lang="en-US" sz="1400" dirty="0" smtClean="0"/>
              <a:t>Widget Manager</a:t>
            </a:r>
            <a:endParaRPr lang="en-US" sz="1400" dirty="0"/>
          </a:p>
        </p:txBody>
      </p:sp>
      <p:sp>
        <p:nvSpPr>
          <p:cNvPr id="8" name="Can 7"/>
          <p:cNvSpPr/>
          <p:nvPr/>
        </p:nvSpPr>
        <p:spPr>
          <a:xfrm>
            <a:off x="51308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1976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2644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78400" y="6400800"/>
            <a:ext cx="3086012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cxnSp>
        <p:nvCxnSpPr>
          <p:cNvPr id="15" name="Elbow Connector 14"/>
          <p:cNvCxnSpPr>
            <a:endCxn id="8" idx="1"/>
          </p:cNvCxnSpPr>
          <p:nvPr/>
        </p:nvCxnSpPr>
        <p:spPr>
          <a:xfrm rot="16200000" flipH="1">
            <a:off x="51552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rot="16200000" flipH="1">
            <a:off x="62220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1"/>
          </p:cNvCxnSpPr>
          <p:nvPr/>
        </p:nvCxnSpPr>
        <p:spPr>
          <a:xfrm rot="16200000" flipH="1">
            <a:off x="72888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12200" y="448687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Widget-level cache manager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specific logic / </a:t>
            </a:r>
            <a:r>
              <a:rPr lang="en-US" dirty="0" smtClean="0"/>
              <a:t>context</a:t>
            </a:r>
            <a:r>
              <a:rPr lang="en-US" dirty="0" smtClean="0"/>
              <a:t>-aware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optimize strategy for each source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image cache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2200" y="233503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 Canvas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developer assembles layers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reuse components for multiple widgets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7524" y="1115833"/>
            <a:ext cx="5014121" cy="3456167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harsh" dir="t"/>
          </a:scene3d>
          <a:sp3d prstMaterial="clear">
            <a:bevelT/>
            <a:bevelB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3911758"/>
            <a:ext cx="1828800" cy="17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827" y="3200400"/>
            <a:ext cx="2228173" cy="26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0" y="4671235"/>
            <a:ext cx="2895600" cy="157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1113" y="4747435"/>
            <a:ext cx="1411287" cy="14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4000" y="4366435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Top"/>
            <a:lightRig rig="contrasting" dir="t"/>
          </a:scene3d>
          <a:sp3d prstMaterial="metal"/>
        </p:spPr>
      </p:pic>
      <p:sp>
        <p:nvSpPr>
          <p:cNvPr id="39" name="TextBox 38"/>
          <p:cNvSpPr txBox="1"/>
          <p:nvPr/>
        </p:nvSpPr>
        <p:spPr>
          <a:xfrm>
            <a:off x="709015" y="431506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COMPONENTS</a:t>
            </a:r>
          </a:p>
          <a:p>
            <a:pPr algn="r"/>
            <a:r>
              <a:rPr lang="en-US" sz="1400" dirty="0" smtClean="0"/>
              <a:t>Canvas</a:t>
            </a:r>
            <a:endParaRPr lang="en-US" sz="1400" dirty="0"/>
          </a:p>
        </p:txBody>
      </p:sp>
      <p:cxnSp>
        <p:nvCxnSpPr>
          <p:cNvPr id="51" name="Shape 50"/>
          <p:cNvCxnSpPr>
            <a:stCxn id="13" idx="0"/>
          </p:cNvCxnSpPr>
          <p:nvPr/>
        </p:nvCxnSpPr>
        <p:spPr>
          <a:xfrm rot="16200000" flipV="1">
            <a:off x="5902303" y="5781697"/>
            <a:ext cx="609600" cy="6286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n 52"/>
          <p:cNvSpPr/>
          <p:nvPr/>
        </p:nvSpPr>
        <p:spPr>
          <a:xfrm>
            <a:off x="32258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Elbow Connector 54"/>
          <p:cNvCxnSpPr>
            <a:stCxn id="53" idx="1"/>
          </p:cNvCxnSpPr>
          <p:nvPr/>
        </p:nvCxnSpPr>
        <p:spPr>
          <a:xfrm rot="16200000" flipV="1">
            <a:off x="2450193" y="6566807"/>
            <a:ext cx="1894114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CANVAS, PERFORMANCE &amp; DATA QUALITY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11" y="263983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SCENE GRAPH</a:t>
            </a:r>
          </a:p>
          <a:p>
            <a:pPr algn="r"/>
            <a:r>
              <a:rPr lang="en-US" sz="1400" dirty="0" smtClean="0"/>
              <a:t>Composite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3060" y="5090216"/>
            <a:ext cx="14118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CACHING</a:t>
            </a:r>
          </a:p>
          <a:p>
            <a:pPr algn="r"/>
            <a:r>
              <a:rPr lang="en-US" sz="1400" dirty="0" smtClean="0"/>
              <a:t>Multiple Layers</a:t>
            </a:r>
          </a:p>
          <a:p>
            <a:pPr algn="r"/>
            <a:r>
              <a:rPr lang="en-US" sz="1400" dirty="0" smtClean="0"/>
              <a:t>Widget Manager</a:t>
            </a:r>
            <a:endParaRPr lang="en-US" sz="1400" dirty="0"/>
          </a:p>
        </p:txBody>
      </p:sp>
      <p:sp>
        <p:nvSpPr>
          <p:cNvPr id="8" name="Can 7"/>
          <p:cNvSpPr/>
          <p:nvPr/>
        </p:nvSpPr>
        <p:spPr>
          <a:xfrm>
            <a:off x="51308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1976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2644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78400" y="6400800"/>
            <a:ext cx="3086012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cxnSp>
        <p:nvCxnSpPr>
          <p:cNvPr id="15" name="Elbow Connector 14"/>
          <p:cNvCxnSpPr>
            <a:endCxn id="8" idx="1"/>
          </p:cNvCxnSpPr>
          <p:nvPr/>
        </p:nvCxnSpPr>
        <p:spPr>
          <a:xfrm rot="16200000" flipH="1">
            <a:off x="51552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rot="16200000" flipH="1">
            <a:off x="62220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1"/>
          </p:cNvCxnSpPr>
          <p:nvPr/>
        </p:nvCxnSpPr>
        <p:spPr>
          <a:xfrm rot="16200000" flipH="1">
            <a:off x="7288893" y="7366907"/>
            <a:ext cx="598714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31200" y="2335032"/>
            <a:ext cx="4495800" cy="5894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Specific efforts / outcome: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higher involvement of Web/UI </a:t>
            </a:r>
            <a:r>
              <a:rPr lang="en-US" dirty="0" err="1" smtClean="0"/>
              <a:t>devs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dashboard delivery time -40%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costs decrease </a:t>
            </a:r>
            <a:r>
              <a:rPr lang="en-US" dirty="0" smtClean="0"/>
              <a:t>in line</a:t>
            </a:r>
            <a:r>
              <a:rPr lang="en-US" dirty="0" smtClean="0"/>
              <a:t> </a:t>
            </a:r>
            <a:r>
              <a:rPr lang="en-US" dirty="0" smtClean="0"/>
              <a:t>(UI dev </a:t>
            </a:r>
            <a:r>
              <a:rPr lang="en-US" dirty="0" err="1" smtClean="0"/>
              <a:t>vs</a:t>
            </a:r>
            <a:r>
              <a:rPr lang="en-US" dirty="0" smtClean="0"/>
              <a:t> Java)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increased number of composite widgets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extended caching strategies…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…when meaningful : canvas not systematic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game dev techniques </a:t>
            </a:r>
            <a:r>
              <a:rPr lang="en-US" dirty="0" smtClean="0"/>
              <a:t>useful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7524" y="1115833"/>
            <a:ext cx="5014121" cy="3456167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harsh" dir="t"/>
          </a:scene3d>
          <a:sp3d prstMaterial="clear">
            <a:bevelT/>
            <a:bevelB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3911758"/>
            <a:ext cx="1828800" cy="17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827" y="3200400"/>
            <a:ext cx="2228173" cy="26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0" y="4671235"/>
            <a:ext cx="2895600" cy="157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1113" y="4747435"/>
            <a:ext cx="1411287" cy="14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965200" dir="5400000" sx="88000" sy="88000" algn="ctr" rotWithShape="0">
              <a:schemeClr val="bg1">
                <a:lumMod val="75000"/>
                <a:alpha val="80000"/>
              </a:schemeClr>
            </a:outerShdw>
          </a:effectLst>
          <a:scene3d>
            <a:camera prst="isometricOffAxis2Top"/>
            <a:lightRig rig="contrasting" dir="t"/>
          </a:scene3d>
          <a:sp3d prstMaterial="metal"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4000" y="4366435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Top"/>
            <a:lightRig rig="contrasting" dir="t"/>
          </a:scene3d>
          <a:sp3d prstMaterial="metal"/>
        </p:spPr>
      </p:pic>
      <p:sp>
        <p:nvSpPr>
          <p:cNvPr id="39" name="TextBox 38"/>
          <p:cNvSpPr txBox="1"/>
          <p:nvPr/>
        </p:nvSpPr>
        <p:spPr>
          <a:xfrm>
            <a:off x="709015" y="431506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COMPONENTS</a:t>
            </a:r>
          </a:p>
          <a:p>
            <a:pPr algn="r"/>
            <a:r>
              <a:rPr lang="en-US" sz="1400" dirty="0" smtClean="0"/>
              <a:t>Canvas</a:t>
            </a:r>
            <a:endParaRPr lang="en-US" sz="1400" dirty="0"/>
          </a:p>
        </p:txBody>
      </p:sp>
      <p:cxnSp>
        <p:nvCxnSpPr>
          <p:cNvPr id="51" name="Shape 50"/>
          <p:cNvCxnSpPr>
            <a:stCxn id="13" idx="0"/>
          </p:cNvCxnSpPr>
          <p:nvPr/>
        </p:nvCxnSpPr>
        <p:spPr>
          <a:xfrm rot="16200000" flipV="1">
            <a:off x="5902303" y="5781697"/>
            <a:ext cx="609600" cy="6286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n 52"/>
          <p:cNvSpPr/>
          <p:nvPr/>
        </p:nvSpPr>
        <p:spPr>
          <a:xfrm>
            <a:off x="3225800" y="7761514"/>
            <a:ext cx="838200" cy="10776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Elbow Connector 54"/>
          <p:cNvCxnSpPr>
            <a:stCxn id="53" idx="1"/>
          </p:cNvCxnSpPr>
          <p:nvPr/>
        </p:nvCxnSpPr>
        <p:spPr>
          <a:xfrm rot="16200000" flipV="1">
            <a:off x="2450193" y="6566807"/>
            <a:ext cx="1894114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584300" y="347980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ANALYTICS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2940" y="5638800"/>
            <a:ext cx="479298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delta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0740" y="7915870"/>
            <a:ext cx="290624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engines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1728689" y="7359008"/>
            <a:ext cx="884858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audit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6838" y="8504872"/>
            <a:ext cx="2462213" cy="14773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bias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2110990" y="8758283"/>
            <a:ext cx="1154162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7340" y="5715000"/>
            <a:ext cx="31967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3278CC"/>
                </a:solidFill>
                <a:latin typeface="Arial" pitchFamily="34" charset="0"/>
                <a:cs typeface="Arial" pitchFamily="34" charset="0"/>
              </a:rPr>
              <a:t>custom</a:t>
            </a:r>
            <a:endParaRPr lang="en-US" sz="6600" b="1" dirty="0">
              <a:solidFill>
                <a:srgbClr val="3278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911859" y="6440954"/>
            <a:ext cx="1074012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user friendly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7940" y="694438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2340" y="769620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266763" y="6041421"/>
            <a:ext cx="3965829" cy="14773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what-if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98270" y="8088868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6940" y="7310735"/>
            <a:ext cx="141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Real-time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16940" y="7696200"/>
            <a:ext cx="112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technique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5940" y="6594157"/>
            <a:ext cx="2276264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simulations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093088" y="5604301"/>
            <a:ext cx="615553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shocks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739887" y="5561547"/>
            <a:ext cx="365485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fast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4603" y="8698468"/>
            <a:ext cx="60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cache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4340" y="8839200"/>
            <a:ext cx="1030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accelerated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5940" y="5835134"/>
            <a:ext cx="29815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iPad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35940" y="5668089"/>
            <a:ext cx="376706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android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40234" y="5486400"/>
            <a:ext cx="72136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600" b="1" dirty="0" smtClean="0">
                <a:latin typeface="Arial" pitchFamily="34" charset="0"/>
                <a:cs typeface="Arial" pitchFamily="34" charset="0"/>
              </a:rPr>
              <a:t>IE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8340" y="7086600"/>
            <a:ext cx="564257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err="1" smtClean="0">
                <a:latin typeface="Arial" pitchFamily="34" charset="0"/>
                <a:cs typeface="Arial" pitchFamily="34" charset="0"/>
              </a:rPr>
              <a:t>XULRunner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12470" y="6811089"/>
            <a:ext cx="32541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10730" y="5744289"/>
            <a:ext cx="25808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err="1" smtClean="0">
                <a:latin typeface="Arial" pitchFamily="34" charset="0"/>
                <a:cs typeface="Arial" pitchFamily="34" charset="0"/>
              </a:rPr>
              <a:t>OSGi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0686919" y="8898833"/>
            <a:ext cx="35426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POI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0266436" y="8327720"/>
            <a:ext cx="189154" cy="1077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SVG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31340" y="7312968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 smtClean="0">
                <a:solidFill>
                  <a:srgbClr val="002060"/>
                </a:solidFill>
              </a:rPr>
              <a:t>kiev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24600" y="5562600"/>
            <a:ext cx="4491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 smtClean="0">
                <a:solidFill>
                  <a:srgbClr val="002060"/>
                </a:solidFill>
              </a:rPr>
              <a:t>dnepro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01378" y="8991600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 smtClean="0">
                <a:solidFill>
                  <a:srgbClr val="002060"/>
                </a:solidFill>
              </a:rPr>
              <a:t>krakov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68575" y="7641266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Luxembourg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1609145" y="7176415"/>
            <a:ext cx="60753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Magic Circle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8721928" y="7711875"/>
            <a:ext cx="532197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Supernova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271152" y="8511546"/>
            <a:ext cx="291747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Radar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1180422" y="7328815"/>
            <a:ext cx="644407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Bubble Chart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41000" y="7467600"/>
            <a:ext cx="878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heat map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12470" y="92202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security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11791464" y="6355206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workflow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61959" y="6920957"/>
            <a:ext cx="211596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JMS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7061" y="7192089"/>
            <a:ext cx="205184" cy="1077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Felix</a:t>
            </a:r>
            <a:endParaRPr lang="en-US" sz="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7844" y="7315200"/>
            <a:ext cx="8900756" cy="1143000"/>
          </a:xfrm>
          <a:prstGeom prst="roundRect">
            <a:avLst>
              <a:gd name="adj" fmla="val 40563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854200" y="7620000"/>
            <a:ext cx="6858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JDBC</a:t>
            </a:r>
            <a:endParaRPr lang="en-US" sz="1600" dirty="0"/>
          </a:p>
        </p:txBody>
      </p:sp>
      <p:sp>
        <p:nvSpPr>
          <p:cNvPr id="6" name="Can 5"/>
          <p:cNvSpPr/>
          <p:nvPr/>
        </p:nvSpPr>
        <p:spPr>
          <a:xfrm>
            <a:off x="2844800" y="7620000"/>
            <a:ext cx="6858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vDB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487844" y="3317175"/>
            <a:ext cx="6781800" cy="3810000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34446" y="4887533"/>
            <a:ext cx="11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794" y="5755575"/>
            <a:ext cx="6019800" cy="11430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9994" y="5679375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3044" y="4841175"/>
            <a:ext cx="259575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REGISTRY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45044" y="4841175"/>
            <a:ext cx="259575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5394" y="3850575"/>
            <a:ext cx="12600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LOGGING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9994" y="3850575"/>
            <a:ext cx="12600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12044" y="3698175"/>
            <a:ext cx="3429000" cy="9144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31294" y="3850575"/>
            <a:ext cx="10668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88244" y="3850575"/>
            <a:ext cx="9906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GWT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3719" y="3850575"/>
            <a:ext cx="1136075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7844" y="1981200"/>
            <a:ext cx="6781800" cy="1143000"/>
          </a:xfrm>
          <a:prstGeom prst="roundRect">
            <a:avLst>
              <a:gd name="adj" fmla="val 40563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83444" y="2297875"/>
            <a:ext cx="9906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GWT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</p:cNvCxnSpPr>
          <p:nvPr/>
        </p:nvCxnSpPr>
        <p:spPr>
          <a:xfrm flipH="1" flipV="1">
            <a:off x="2575409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850044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188200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1"/>
          </p:cNvCxnSpPr>
          <p:nvPr/>
        </p:nvCxnSpPr>
        <p:spPr>
          <a:xfrm flipV="1">
            <a:off x="2554644" y="2602675"/>
            <a:ext cx="1828800" cy="9787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2"/>
          </p:cNvCxnSpPr>
          <p:nvPr/>
        </p:nvCxnSpPr>
        <p:spPr>
          <a:xfrm flipV="1">
            <a:off x="3850044" y="2907475"/>
            <a:ext cx="1028700" cy="673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7" idx="3"/>
          </p:cNvCxnSpPr>
          <p:nvPr/>
        </p:nvCxnSpPr>
        <p:spPr>
          <a:xfrm flipH="1" flipV="1">
            <a:off x="5348177" y="2817715"/>
            <a:ext cx="1811895" cy="765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006600" y="6096000"/>
            <a:ext cx="14478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HIBERNATE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159000" y="6705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97200" y="67056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n 29"/>
          <p:cNvSpPr/>
          <p:nvPr/>
        </p:nvSpPr>
        <p:spPr>
          <a:xfrm>
            <a:off x="3911600" y="7543800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3911600" y="8001000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>
            <a:off x="4140200" y="7837714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endCxn id="30" idx="2"/>
          </p:cNvCxnSpPr>
          <p:nvPr/>
        </p:nvCxnSpPr>
        <p:spPr>
          <a:xfrm flipV="1">
            <a:off x="3530600" y="7739743"/>
            <a:ext cx="381000" cy="1850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4"/>
            <a:endCxn id="31" idx="2"/>
          </p:cNvCxnSpPr>
          <p:nvPr/>
        </p:nvCxnSpPr>
        <p:spPr>
          <a:xfrm>
            <a:off x="3530600" y="7962900"/>
            <a:ext cx="381000" cy="2340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" idx="4"/>
            <a:endCxn id="32" idx="2"/>
          </p:cNvCxnSpPr>
          <p:nvPr/>
        </p:nvCxnSpPr>
        <p:spPr>
          <a:xfrm>
            <a:off x="3530600" y="7962900"/>
            <a:ext cx="609600" cy="707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326784" y="7445074"/>
            <a:ext cx="177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93484" y="2175117"/>
            <a:ext cx="124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ANALYTICS LINK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9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54303" y="5867400"/>
            <a:ext cx="1524000" cy="609600"/>
          </a:xfrm>
          <a:prstGeom prst="roundRect">
            <a:avLst>
              <a:gd name="adj" fmla="val 17706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 INTEGRATION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53835" y="6096000"/>
            <a:ext cx="990600" cy="609600"/>
          </a:xfrm>
          <a:prstGeom prst="roundRect">
            <a:avLst>
              <a:gd name="adj" fmla="val 17706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OLAP4J</a:t>
            </a:r>
          </a:p>
        </p:txBody>
      </p:sp>
      <p:pic>
        <p:nvPicPr>
          <p:cNvPr id="44" name="Picture 2" descr="http://png-4.findicons.com/files/icons/1765/windows_icons_v2/256/exc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7620000"/>
            <a:ext cx="762000" cy="762000"/>
          </a:xfrm>
          <a:prstGeom prst="rect">
            <a:avLst/>
          </a:prstGeom>
          <a:noFill/>
        </p:spPr>
      </p:pic>
      <p:sp>
        <p:nvSpPr>
          <p:cNvPr id="45" name="Rounded Rectangle 44"/>
          <p:cNvSpPr/>
          <p:nvPr/>
        </p:nvSpPr>
        <p:spPr>
          <a:xfrm>
            <a:off x="3759200" y="6376737"/>
            <a:ext cx="1143000" cy="481263"/>
          </a:xfrm>
          <a:prstGeom prst="roundRect">
            <a:avLst>
              <a:gd name="adj" fmla="val 17706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APACHE POI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06800" y="5943600"/>
            <a:ext cx="1447800" cy="609600"/>
          </a:xfrm>
          <a:prstGeom prst="roundRect">
            <a:avLst>
              <a:gd name="adj" fmla="val 17706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 DATA</a:t>
            </a:r>
          </a:p>
        </p:txBody>
      </p:sp>
      <p:cxnSp>
        <p:nvCxnSpPr>
          <p:cNvPr id="47" name="Straight Arrow Connector 46"/>
          <p:cNvCxnSpPr>
            <a:stCxn id="45" idx="2"/>
            <a:endCxn id="44" idx="0"/>
          </p:cNvCxnSpPr>
          <p:nvPr/>
        </p:nvCxnSpPr>
        <p:spPr>
          <a:xfrm>
            <a:off x="4330700" y="6858000"/>
            <a:ext cx="800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be 50"/>
          <p:cNvSpPr/>
          <p:nvPr/>
        </p:nvSpPr>
        <p:spPr>
          <a:xfrm>
            <a:off x="5740400" y="7696200"/>
            <a:ext cx="609600" cy="60960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cxnSp>
        <p:nvCxnSpPr>
          <p:cNvPr id="53" name="Straight Arrow Connector 52"/>
          <p:cNvCxnSpPr>
            <a:stCxn id="43" idx="2"/>
          </p:cNvCxnSpPr>
          <p:nvPr/>
        </p:nvCxnSpPr>
        <p:spPr>
          <a:xfrm>
            <a:off x="5649135" y="6705600"/>
            <a:ext cx="30923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n 53"/>
          <p:cNvSpPr/>
          <p:nvPr/>
        </p:nvSpPr>
        <p:spPr>
          <a:xfrm rot="5400000">
            <a:off x="7900504" y="6884505"/>
            <a:ext cx="327991" cy="25146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ESB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8178800" y="76962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8559800" y="76962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88468" y="3429000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RPC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9200" y="7586246"/>
            <a:ext cx="63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SOAP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1790" y="7586246"/>
            <a:ext cx="58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7569200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34570" y="3352800"/>
            <a:ext cx="1177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WEBSOCKETS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5358809" y="2806995"/>
            <a:ext cx="2158411" cy="7655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 rot="5400000">
            <a:off x="6528905" y="6274905"/>
            <a:ext cx="327991" cy="838199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JMS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416800" y="6477000"/>
            <a:ext cx="1142409" cy="1210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416800" y="6477000"/>
            <a:ext cx="727740" cy="1146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4"/>
          </p:cNvCxnSpPr>
          <p:nvPr/>
        </p:nvCxnSpPr>
        <p:spPr>
          <a:xfrm>
            <a:off x="6692900" y="6858000"/>
            <a:ext cx="4953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9590567" y="2658140"/>
            <a:ext cx="417035" cy="886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10007600" y="1981200"/>
            <a:ext cx="1995844" cy="1143000"/>
          </a:xfrm>
          <a:prstGeom prst="roundRect">
            <a:avLst>
              <a:gd name="adj" fmla="val 40563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SYSTEM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6" name="Straight Connector 85"/>
          <p:cNvCxnSpPr>
            <a:endCxn id="20" idx="3"/>
          </p:cNvCxnSpPr>
          <p:nvPr/>
        </p:nvCxnSpPr>
        <p:spPr>
          <a:xfrm flipH="1">
            <a:off x="5374044" y="2445488"/>
            <a:ext cx="4237789" cy="157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20" idx="3"/>
          </p:cNvCxnSpPr>
          <p:nvPr/>
        </p:nvCxnSpPr>
        <p:spPr>
          <a:xfrm flipH="1" flipV="1">
            <a:off x="5374044" y="2602675"/>
            <a:ext cx="4216523" cy="554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093200" y="2743200"/>
            <a:ext cx="9845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(JSON/JSONP)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093200" y="2176790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WEBSOCKETS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9590565" y="2438400"/>
            <a:ext cx="417035" cy="886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ANALYTICS LINK – integration with Excel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3600" y="3733800"/>
            <a:ext cx="4267200" cy="252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200" y="1676400"/>
            <a:ext cx="4445000" cy="21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200" y="6172200"/>
            <a:ext cx="4495800" cy="221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png-4.findicons.com/files/icons/1765/windows_icons_v2/256/exc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200" y="5105400"/>
            <a:ext cx="990600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40600" y="3962400"/>
            <a:ext cx="513410" cy="20647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5256" y="3962400"/>
            <a:ext cx="513410" cy="1078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POI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 rot="5400000">
            <a:off x="6959600" y="1143000"/>
            <a:ext cx="1143000" cy="3581400"/>
          </a:xfrm>
          <a:prstGeom prst="bentArrow">
            <a:avLst>
              <a:gd name="adj1" fmla="val 12209"/>
              <a:gd name="adj2" fmla="val 25000"/>
              <a:gd name="adj3" fmla="val 18023"/>
              <a:gd name="adj4" fmla="val 44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892800" y="6476999"/>
            <a:ext cx="3200401" cy="990600"/>
          </a:xfrm>
          <a:prstGeom prst="bentArrow">
            <a:avLst>
              <a:gd name="adj1" fmla="val 13376"/>
              <a:gd name="adj2" fmla="val 20488"/>
              <a:gd name="adj3" fmla="val 16145"/>
              <a:gd name="adj4" fmla="val 44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000" y="4267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Performance drops with big sheets/formulas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Preferred native (COM) approach for updates &amp; </a:t>
            </a:r>
            <a:r>
              <a:rPr lang="en-US" dirty="0" err="1" smtClean="0"/>
              <a:t>recalc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Runtime pool of processors (pre-open workbook)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584300" y="347980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DATA CONSOLIDATION</a:t>
            </a:r>
            <a:endParaRPr lang="pl-PL" sz="2600" dirty="0">
              <a:latin typeface="Open Sans Light"/>
              <a:cs typeface="Open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93001" y="4495800"/>
            <a:ext cx="5566005" cy="5230606"/>
            <a:chOff x="4140201" y="2465594"/>
            <a:chExt cx="5566005" cy="5230606"/>
          </a:xfrm>
        </p:grpSpPr>
        <p:sp>
          <p:nvSpPr>
            <p:cNvPr id="5" name="TextBox 4"/>
            <p:cNvSpPr txBox="1"/>
            <p:nvPr/>
          </p:nvSpPr>
          <p:spPr>
            <a:xfrm>
              <a:off x="7783470" y="3352800"/>
              <a:ext cx="455253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MDX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08671" y="5629870"/>
              <a:ext cx="2951129" cy="92333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0" b="1" dirty="0" smtClean="0">
                  <a:latin typeface="Arial" pitchFamily="34" charset="0"/>
                  <a:cs typeface="Arial" pitchFamily="34" charset="0"/>
                </a:rPr>
                <a:t>sources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8009219" y="5073008"/>
              <a:ext cx="884858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audit</a:t>
              </a:r>
              <a:endParaRPr lang="en-US" sz="4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5000" y="6218872"/>
              <a:ext cx="2872581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gaps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8384221" y="4922807"/>
              <a:ext cx="1333698" cy="553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speed</a:t>
              </a:r>
              <a:endPara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3200" y="3429000"/>
              <a:ext cx="442300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3278CC"/>
                  </a:solidFill>
                  <a:latin typeface="Arial" pitchFamily="34" charset="0"/>
                  <a:cs typeface="Arial" pitchFamily="34" charset="0"/>
                </a:rPr>
                <a:t>consistent</a:t>
              </a:r>
              <a:endParaRPr lang="en-US" sz="6600" b="1" dirty="0">
                <a:solidFill>
                  <a:srgbClr val="3278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8380743" y="5029396"/>
              <a:ext cx="697307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OLAP4J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3668" y="4658380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join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2870" y="5410200"/>
              <a:ext cx="1196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controls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895950" y="3709845"/>
              <a:ext cx="3965829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quality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1670" y="6564868"/>
              <a:ext cx="1081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approach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7470" y="5024735"/>
              <a:ext cx="1015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design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7470" y="5410200"/>
              <a:ext cx="114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F0"/>
                  </a:solidFill>
                </a:rPr>
                <a:t>datamarts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2800" y="4308157"/>
              <a:ext cx="1115690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query</a:t>
              </a:r>
              <a:endParaRPr lang="en-US" sz="4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279041" y="3250918"/>
              <a:ext cx="804707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hibernate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020417" y="3275547"/>
              <a:ext cx="365485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fast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5133" y="6412468"/>
              <a:ext cx="604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cache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4870" y="6553200"/>
              <a:ext cx="931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consistent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6000" y="5970794"/>
              <a:ext cx="290144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SQL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6600" y="3500872"/>
              <a:ext cx="278923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HDFS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20894" y="3319183"/>
              <a:ext cx="155492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b="1" dirty="0" smtClean="0">
                  <a:latin typeface="Arial" pitchFamily="34" charset="0"/>
                  <a:cs typeface="Arial" pitchFamily="34" charset="0"/>
                </a:rPr>
                <a:t>DB2</a:t>
              </a:r>
              <a:endParaRPr lang="en-US" sz="9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5200" y="4800600"/>
              <a:ext cx="278923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JDBC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5413" y="4525089"/>
              <a:ext cx="32541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Spring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91260" y="3458289"/>
              <a:ext cx="432811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ORACLE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864490" y="5446904"/>
              <a:ext cx="5700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TEIID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624717" y="6041720"/>
              <a:ext cx="189154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SVG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1870" y="5026968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kiev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05130" y="3276600"/>
              <a:ext cx="42992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sybase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81908" y="6705600"/>
              <a:ext cx="4283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krakov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7889675" y="4890415"/>
              <a:ext cx="607539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Magic Circle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5623163" y="4727537"/>
              <a:ext cx="205184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vDB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9038171" y="6225546"/>
              <a:ext cx="29174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Radar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60952" y="5042815"/>
              <a:ext cx="64440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Bubble Chart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5182" y="5181600"/>
              <a:ext cx="966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gigaspaces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93000" y="6934200"/>
              <a:ext cx="1194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security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8910194" y="4430728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workflow</a:t>
              </a:r>
              <a:endParaRPr lang="en-US" sz="1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42489" y="4634957"/>
              <a:ext cx="211596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JMS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n 36"/>
          <p:cNvSpPr/>
          <p:nvPr/>
        </p:nvSpPr>
        <p:spPr>
          <a:xfrm>
            <a:off x="1612656" y="5802868"/>
            <a:ext cx="1430570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38" name="Can 37"/>
          <p:cNvSpPr/>
          <p:nvPr/>
        </p:nvSpPr>
        <p:spPr>
          <a:xfrm>
            <a:off x="3136656" y="5802868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39" name="Can 38"/>
          <p:cNvSpPr/>
          <p:nvPr/>
        </p:nvSpPr>
        <p:spPr>
          <a:xfrm>
            <a:off x="4660656" y="5802868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0" name="Can 39"/>
          <p:cNvSpPr/>
          <p:nvPr/>
        </p:nvSpPr>
        <p:spPr>
          <a:xfrm>
            <a:off x="6184656" y="5802868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1" name="Can 40"/>
          <p:cNvSpPr/>
          <p:nvPr/>
        </p:nvSpPr>
        <p:spPr>
          <a:xfrm>
            <a:off x="7708656" y="5802868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1078585" y="6811270"/>
            <a:ext cx="1412066" cy="31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FINANCE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2808756" y="6791980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LIQUIDITY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535535" y="6776592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RISK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715081" y="6791980"/>
            <a:ext cx="12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COMPLIANCE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7087277" y="6791979"/>
            <a:ext cx="1581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TAX / REPORTING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2332124" y="6119404"/>
            <a:ext cx="728332" cy="738529"/>
            <a:chOff x="4707268" y="2286000"/>
            <a:chExt cx="2362200" cy="2362200"/>
          </a:xfrm>
        </p:grpSpPr>
        <p:grpSp>
          <p:nvGrpSpPr>
            <p:cNvPr id="3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5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50" name="Rectangle 4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61"/>
          <p:cNvGrpSpPr/>
          <p:nvPr/>
        </p:nvGrpSpPr>
        <p:grpSpPr>
          <a:xfrm>
            <a:off x="3813592" y="6119404"/>
            <a:ext cx="728332" cy="738529"/>
            <a:chOff x="4707268" y="2286000"/>
            <a:chExt cx="2362200" cy="2362200"/>
          </a:xfrm>
        </p:grpSpPr>
        <p:grpSp>
          <p:nvGrpSpPr>
            <p:cNvPr id="6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72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65" name="Rectangle 64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76"/>
          <p:cNvGrpSpPr/>
          <p:nvPr/>
        </p:nvGrpSpPr>
        <p:grpSpPr>
          <a:xfrm>
            <a:off x="5337592" y="6119404"/>
            <a:ext cx="728332" cy="738529"/>
            <a:chOff x="4707268" y="2286000"/>
            <a:chExt cx="2362200" cy="2362200"/>
          </a:xfrm>
        </p:grpSpPr>
        <p:grpSp>
          <p:nvGrpSpPr>
            <p:cNvPr id="10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8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18734" y="2497467"/>
                <a:ext cx="1939264" cy="1939263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80" name="Rectangle 7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91"/>
          <p:cNvGrpSpPr/>
          <p:nvPr/>
        </p:nvGrpSpPr>
        <p:grpSpPr>
          <a:xfrm>
            <a:off x="6861592" y="6119404"/>
            <a:ext cx="728332" cy="738529"/>
            <a:chOff x="4707268" y="2286000"/>
            <a:chExt cx="2362200" cy="2362200"/>
          </a:xfrm>
        </p:grpSpPr>
        <p:grpSp>
          <p:nvGrpSpPr>
            <p:cNvPr id="13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02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95" name="Rectangle 94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06"/>
          <p:cNvGrpSpPr/>
          <p:nvPr/>
        </p:nvGrpSpPr>
        <p:grpSpPr>
          <a:xfrm>
            <a:off x="8385592" y="6119404"/>
            <a:ext cx="728332" cy="738529"/>
            <a:chOff x="4707268" y="2286000"/>
            <a:chExt cx="2362200" cy="2362200"/>
          </a:xfrm>
        </p:grpSpPr>
        <p:grpSp>
          <p:nvGrpSpPr>
            <p:cNvPr id="17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1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110" name="Rectangle 10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Can 121"/>
          <p:cNvSpPr/>
          <p:nvPr/>
        </p:nvSpPr>
        <p:spPr>
          <a:xfrm>
            <a:off x="2332124" y="7174468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an 122"/>
          <p:cNvSpPr/>
          <p:nvPr/>
        </p:nvSpPr>
        <p:spPr>
          <a:xfrm>
            <a:off x="3856124" y="7174468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an 123"/>
          <p:cNvSpPr/>
          <p:nvPr/>
        </p:nvSpPr>
        <p:spPr>
          <a:xfrm>
            <a:off x="5380124" y="7174468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an 124"/>
          <p:cNvSpPr/>
          <p:nvPr/>
        </p:nvSpPr>
        <p:spPr>
          <a:xfrm>
            <a:off x="6904124" y="7174468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an 125"/>
          <p:cNvSpPr/>
          <p:nvPr/>
        </p:nvSpPr>
        <p:spPr>
          <a:xfrm>
            <a:off x="8428124" y="7174468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27"/>
          <p:cNvGrpSpPr/>
          <p:nvPr/>
        </p:nvGrpSpPr>
        <p:grpSpPr>
          <a:xfrm>
            <a:off x="1570124" y="4964668"/>
            <a:ext cx="7543800" cy="762000"/>
            <a:chOff x="3759200" y="3657600"/>
            <a:chExt cx="7543800" cy="762000"/>
          </a:xfrm>
        </p:grpSpPr>
        <p:sp>
          <p:nvSpPr>
            <p:cNvPr id="28" name="Trapezoid 27"/>
            <p:cNvSpPr/>
            <p:nvPr/>
          </p:nvSpPr>
          <p:spPr>
            <a:xfrm>
              <a:off x="3759200" y="3657600"/>
              <a:ext cx="7543800" cy="762000"/>
            </a:xfrm>
            <a:prstGeom prst="trapezoid">
              <a:avLst>
                <a:gd name="adj" fmla="val 154768"/>
              </a:avLst>
            </a:prstGeom>
            <a:ln w="38100">
              <a:solidFill>
                <a:srgbClr val="5156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endParaRPr lang="en-US" sz="2000" dirty="0" smtClean="0">
                <a:solidFill>
                  <a:srgbClr val="41404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731000" y="3897868"/>
              <a:ext cx="1614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MAIN PORTAL</a:t>
              </a:r>
            </a:p>
          </p:txBody>
        </p:sp>
      </p:grpSp>
      <p:sp>
        <p:nvSpPr>
          <p:cNvPr id="129" name="object 7"/>
          <p:cNvSpPr txBox="1"/>
          <p:nvPr/>
        </p:nvSpPr>
        <p:spPr>
          <a:xfrm>
            <a:off x="7950200" y="1600200"/>
            <a:ext cx="6019800" cy="259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MERGER OF DATA MODELS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RATIONALIZE ANALYTICS &amp; PROCESSES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BUILD UNIQUE USER EXPERIENCE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endParaRPr lang="en-US" dirty="0" smtClean="0">
              <a:solidFill>
                <a:srgbClr val="414042"/>
              </a:solidFill>
              <a:latin typeface="Open Sans Light"/>
              <a:cs typeface="Open Sans Light"/>
            </a:endParaRPr>
          </a:p>
          <a:p>
            <a:pPr marL="12700" marR="1158875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TIME CONSUMING</a:t>
            </a:r>
          </a:p>
          <a:p>
            <a:pPr marL="12700" marR="1158875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LITTLE VISIBILITY / INTERMEDIATE DELIVERY</a:t>
            </a:r>
          </a:p>
          <a:p>
            <a:pPr marL="12700" marR="1158875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QUALITY CONTROLS IN PLACE AT THE END</a:t>
            </a:r>
          </a:p>
          <a:p>
            <a:pPr marL="12700" marR="1158875">
              <a:lnSpc>
                <a:spcPct val="100000"/>
              </a:lnSpc>
            </a:pPr>
            <a:endParaRPr lang="en-US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107" name="Down Arrow 106"/>
          <p:cNvSpPr/>
          <p:nvPr/>
        </p:nvSpPr>
        <p:spPr>
          <a:xfrm rot="10800000">
            <a:off x="731919" y="3059668"/>
            <a:ext cx="457201" cy="52578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an 108"/>
          <p:cNvSpPr/>
          <p:nvPr/>
        </p:nvSpPr>
        <p:spPr>
          <a:xfrm>
            <a:off x="2332124" y="7174468"/>
            <a:ext cx="6629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dirty="0" smtClean="0"/>
              <a:t>DATAWAREHOUSE / DATAMARTS</a:t>
            </a:r>
            <a:endParaRPr lang="en-US" dirty="0"/>
          </a:p>
        </p:txBody>
      </p:sp>
      <p:grpSp>
        <p:nvGrpSpPr>
          <p:cNvPr id="20" name="Group 172"/>
          <p:cNvGrpSpPr/>
          <p:nvPr/>
        </p:nvGrpSpPr>
        <p:grpSpPr>
          <a:xfrm>
            <a:off x="4922924" y="6031468"/>
            <a:ext cx="1414132" cy="1424329"/>
            <a:chOff x="8940800" y="2133600"/>
            <a:chExt cx="1414132" cy="1424329"/>
          </a:xfrm>
        </p:grpSpPr>
        <p:grpSp>
          <p:nvGrpSpPr>
            <p:cNvPr id="21" name="Group 8"/>
            <p:cNvGrpSpPr/>
            <p:nvPr/>
          </p:nvGrpSpPr>
          <p:grpSpPr>
            <a:xfrm>
              <a:off x="8940800" y="2133600"/>
              <a:ext cx="728332" cy="738529"/>
              <a:chOff x="4707268" y="2286000"/>
              <a:chExt cx="2362201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39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700000">
                <a:off x="5755168" y="2286002"/>
                <a:ext cx="266402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9"/>
            <p:cNvGrpSpPr/>
            <p:nvPr/>
          </p:nvGrpSpPr>
          <p:grpSpPr>
            <a:xfrm>
              <a:off x="9138174" y="2362200"/>
              <a:ext cx="336026" cy="235464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132" name="Rectangle 131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8"/>
            <p:cNvGrpSpPr/>
            <p:nvPr/>
          </p:nvGrpSpPr>
          <p:grpSpPr>
            <a:xfrm>
              <a:off x="9203068" y="2819400"/>
              <a:ext cx="728332" cy="738529"/>
              <a:chOff x="4707268" y="2286000"/>
              <a:chExt cx="2362201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46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700000">
                <a:off x="5755168" y="2286002"/>
                <a:ext cx="266402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8"/>
            <p:cNvGrpSpPr/>
            <p:nvPr/>
          </p:nvGrpSpPr>
          <p:grpSpPr>
            <a:xfrm>
              <a:off x="9626600" y="2209800"/>
              <a:ext cx="728332" cy="738529"/>
              <a:chOff x="4707268" y="2286000"/>
              <a:chExt cx="2362201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52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700000">
                <a:off x="5755168" y="2286002"/>
                <a:ext cx="266402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19"/>
            <p:cNvGrpSpPr/>
            <p:nvPr/>
          </p:nvGrpSpPr>
          <p:grpSpPr>
            <a:xfrm>
              <a:off x="9823974" y="2438400"/>
              <a:ext cx="336026" cy="235464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158" name="Rectangle 157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9"/>
            <p:cNvGrpSpPr/>
            <p:nvPr/>
          </p:nvGrpSpPr>
          <p:grpSpPr>
            <a:xfrm>
              <a:off x="9398000" y="3048000"/>
              <a:ext cx="336026" cy="235464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166" name="Rectangle 165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194"/>
          <p:cNvGrpSpPr/>
          <p:nvPr/>
        </p:nvGrpSpPr>
        <p:grpSpPr>
          <a:xfrm>
            <a:off x="3094124" y="3821668"/>
            <a:ext cx="4585196" cy="1189061"/>
            <a:chOff x="4064000" y="3962400"/>
            <a:chExt cx="4585196" cy="1189061"/>
          </a:xfrm>
        </p:grpSpPr>
        <p:grpSp>
          <p:nvGrpSpPr>
            <p:cNvPr id="29" name="Group 193"/>
            <p:cNvGrpSpPr/>
            <p:nvPr/>
          </p:nvGrpSpPr>
          <p:grpSpPr>
            <a:xfrm>
              <a:off x="7340600" y="4038600"/>
              <a:ext cx="1308596" cy="825989"/>
              <a:chOff x="6565404" y="5512262"/>
              <a:chExt cx="5917396" cy="3735074"/>
            </a:xfrm>
          </p:grpSpPr>
          <p:sp>
            <p:nvSpPr>
              <p:cNvPr id="186" name="object 3"/>
              <p:cNvSpPr/>
              <p:nvPr/>
            </p:nvSpPr>
            <p:spPr>
              <a:xfrm>
                <a:off x="6565404" y="5512262"/>
                <a:ext cx="5530392" cy="37350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object 5"/>
              <p:cNvSpPr/>
              <p:nvPr/>
            </p:nvSpPr>
            <p:spPr>
              <a:xfrm>
                <a:off x="9508401" y="5512262"/>
                <a:ext cx="2974399" cy="373507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roup 191"/>
            <p:cNvGrpSpPr/>
            <p:nvPr/>
          </p:nvGrpSpPr>
          <p:grpSpPr>
            <a:xfrm>
              <a:off x="4064000" y="3962400"/>
              <a:ext cx="1484401" cy="1189061"/>
              <a:chOff x="598399" y="4914967"/>
              <a:chExt cx="5530399" cy="4430060"/>
            </a:xfrm>
          </p:grpSpPr>
          <p:sp>
            <p:nvSpPr>
              <p:cNvPr id="189" name="object 6"/>
              <p:cNvSpPr/>
              <p:nvPr/>
            </p:nvSpPr>
            <p:spPr>
              <a:xfrm>
                <a:off x="598399" y="4914967"/>
                <a:ext cx="5530399" cy="443006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object 11"/>
              <p:cNvSpPr/>
              <p:nvPr/>
            </p:nvSpPr>
            <p:spPr>
              <a:xfrm>
                <a:off x="971003" y="5152796"/>
                <a:ext cx="4735720" cy="341995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" name="Group 192"/>
            <p:cNvGrpSpPr/>
            <p:nvPr/>
          </p:nvGrpSpPr>
          <p:grpSpPr>
            <a:xfrm>
              <a:off x="5740400" y="4038600"/>
              <a:ext cx="1282633" cy="809600"/>
              <a:chOff x="6565404" y="2009800"/>
              <a:chExt cx="5917396" cy="3735070"/>
            </a:xfrm>
          </p:grpSpPr>
          <p:sp>
            <p:nvSpPr>
              <p:cNvPr id="185" name="object 2"/>
              <p:cNvSpPr/>
              <p:nvPr/>
            </p:nvSpPr>
            <p:spPr>
              <a:xfrm>
                <a:off x="6565404" y="2009800"/>
                <a:ext cx="5530392" cy="373507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object 4"/>
              <p:cNvSpPr/>
              <p:nvPr/>
            </p:nvSpPr>
            <p:spPr>
              <a:xfrm>
                <a:off x="9508401" y="2009800"/>
                <a:ext cx="2974399" cy="37350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object 15"/>
              <p:cNvSpPr/>
              <p:nvPr/>
            </p:nvSpPr>
            <p:spPr>
              <a:xfrm>
                <a:off x="7033400" y="2553601"/>
                <a:ext cx="4955780" cy="266660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2" name="Group 203"/>
          <p:cNvGrpSpPr/>
          <p:nvPr/>
        </p:nvGrpSpPr>
        <p:grpSpPr>
          <a:xfrm>
            <a:off x="1112924" y="8207599"/>
            <a:ext cx="8894676" cy="1088801"/>
            <a:chOff x="2387600" y="8348331"/>
            <a:chExt cx="8894676" cy="1088801"/>
          </a:xfrm>
        </p:grpSpPr>
        <p:sp>
          <p:nvSpPr>
            <p:cNvPr id="108" name="Down Arrow 107"/>
            <p:cNvSpPr/>
            <p:nvPr/>
          </p:nvSpPr>
          <p:spPr>
            <a:xfrm rot="16200000">
              <a:off x="6426201" y="4309731"/>
              <a:ext cx="457201" cy="853440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387600" y="8716944"/>
              <a:ext cx="38862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PROTOTYPE</a:t>
              </a:r>
              <a:endParaRPr lang="en-US" dirty="0"/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6293896" y="86868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5608096" y="9067800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3 MONTHS</a:t>
              </a: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334088" y="8716943"/>
              <a:ext cx="4320000" cy="230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0126190" y="9067800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2+ YEARS</a:t>
              </a:r>
            </a:p>
          </p:txBody>
        </p:sp>
      </p:grpSp>
      <p:sp>
        <p:nvSpPr>
          <p:cNvPr id="174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DATA CONSOLIDATION &amp; QUALITY – classical approach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175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9" grpId="0" uiExpand="1" build="p"/>
      <p:bldP spid="107" grpId="0" animBg="1"/>
      <p:bldP spid="109" grpId="0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n 36"/>
          <p:cNvSpPr/>
          <p:nvPr/>
        </p:nvSpPr>
        <p:spPr>
          <a:xfrm>
            <a:off x="1439537" y="5943600"/>
            <a:ext cx="1430570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38" name="Can 37"/>
          <p:cNvSpPr/>
          <p:nvPr/>
        </p:nvSpPr>
        <p:spPr>
          <a:xfrm>
            <a:off x="2963537" y="5943600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39" name="Can 38"/>
          <p:cNvSpPr/>
          <p:nvPr/>
        </p:nvSpPr>
        <p:spPr>
          <a:xfrm>
            <a:off x="4487537" y="5943600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0" name="Can 39"/>
          <p:cNvSpPr/>
          <p:nvPr/>
        </p:nvSpPr>
        <p:spPr>
          <a:xfrm>
            <a:off x="6011537" y="5943600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1" name="Can 40"/>
          <p:cNvSpPr/>
          <p:nvPr/>
        </p:nvSpPr>
        <p:spPr>
          <a:xfrm>
            <a:off x="7535537" y="5943600"/>
            <a:ext cx="1405268" cy="2209800"/>
          </a:xfrm>
          <a:prstGeom prst="can">
            <a:avLst>
              <a:gd name="adj" fmla="val 6193"/>
            </a:avLst>
          </a:prstGeom>
          <a:ln w="38100">
            <a:solidFill>
              <a:srgbClr val="515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905466" y="6952002"/>
            <a:ext cx="1412066" cy="31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FINANCE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2635637" y="6932712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LIQUIDITY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362416" y="691732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RISK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541962" y="6932712"/>
            <a:ext cx="12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COMPLIANCE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914158" y="6932711"/>
            <a:ext cx="1581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TAX / REPORTING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2159005" y="6260136"/>
            <a:ext cx="728332" cy="738529"/>
            <a:chOff x="4707268" y="2286000"/>
            <a:chExt cx="2362200" cy="2362200"/>
          </a:xfrm>
        </p:grpSpPr>
        <p:grpSp>
          <p:nvGrpSpPr>
            <p:cNvPr id="3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5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50" name="Rectangle 4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61"/>
          <p:cNvGrpSpPr/>
          <p:nvPr/>
        </p:nvGrpSpPr>
        <p:grpSpPr>
          <a:xfrm>
            <a:off x="3640473" y="6260136"/>
            <a:ext cx="728332" cy="738529"/>
            <a:chOff x="4707268" y="2286000"/>
            <a:chExt cx="2362200" cy="2362200"/>
          </a:xfrm>
        </p:grpSpPr>
        <p:grpSp>
          <p:nvGrpSpPr>
            <p:cNvPr id="6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72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65" name="Rectangle 64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76"/>
          <p:cNvGrpSpPr/>
          <p:nvPr/>
        </p:nvGrpSpPr>
        <p:grpSpPr>
          <a:xfrm>
            <a:off x="5164473" y="6260136"/>
            <a:ext cx="728332" cy="738529"/>
            <a:chOff x="4707268" y="2286000"/>
            <a:chExt cx="2362200" cy="2362200"/>
          </a:xfrm>
        </p:grpSpPr>
        <p:grpSp>
          <p:nvGrpSpPr>
            <p:cNvPr id="10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8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18734" y="2497467"/>
                <a:ext cx="1939264" cy="1939263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80" name="Rectangle 7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91"/>
          <p:cNvGrpSpPr/>
          <p:nvPr/>
        </p:nvGrpSpPr>
        <p:grpSpPr>
          <a:xfrm>
            <a:off x="6688473" y="6260136"/>
            <a:ext cx="728332" cy="738529"/>
            <a:chOff x="4707268" y="2286000"/>
            <a:chExt cx="2362200" cy="2362200"/>
          </a:xfrm>
        </p:grpSpPr>
        <p:grpSp>
          <p:nvGrpSpPr>
            <p:cNvPr id="13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02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95" name="Rectangle 94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06"/>
          <p:cNvGrpSpPr/>
          <p:nvPr/>
        </p:nvGrpSpPr>
        <p:grpSpPr>
          <a:xfrm>
            <a:off x="8212473" y="6260136"/>
            <a:ext cx="728332" cy="738529"/>
            <a:chOff x="4707268" y="2286000"/>
            <a:chExt cx="2362200" cy="2362200"/>
          </a:xfrm>
        </p:grpSpPr>
        <p:grpSp>
          <p:nvGrpSpPr>
            <p:cNvPr id="17" name="Group 8"/>
            <p:cNvGrpSpPr/>
            <p:nvPr/>
          </p:nvGrpSpPr>
          <p:grpSpPr>
            <a:xfrm>
              <a:off x="4707268" y="2286000"/>
              <a:ext cx="2362200" cy="2362200"/>
              <a:chOff x="4707268" y="2286000"/>
              <a:chExt cx="2362200" cy="2362200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17" name="Rectangle 3"/>
              <p:cNvSpPr/>
              <p:nvPr/>
            </p:nvSpPr>
            <p:spPr>
              <a:xfrm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755018" y="2286000"/>
                <a:ext cx="2667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700000">
                <a:off x="5755168" y="2286000"/>
                <a:ext cx="26640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18900000" flipV="1">
                <a:off x="5754408" y="2286000"/>
                <a:ext cx="267920" cy="236220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918736" y="2497468"/>
                <a:ext cx="1939264" cy="1939264"/>
              </a:xfrm>
              <a:prstGeom prst="ellipse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5343451" y="3090532"/>
              <a:ext cx="1089835" cy="753136"/>
              <a:chOff x="5435600" y="5334000"/>
              <a:chExt cx="1089835" cy="753136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110" name="Rectangle 109"/>
              <p:cNvSpPr/>
              <p:nvPr/>
            </p:nvSpPr>
            <p:spPr>
              <a:xfrm>
                <a:off x="5435600" y="5477536"/>
                <a:ext cx="151200" cy="609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582683" y="5562600"/>
                <a:ext cx="151200" cy="5245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740399" y="5334000"/>
                <a:ext cx="151200" cy="7531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898115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55833" y="5477536"/>
                <a:ext cx="151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220066" y="5704367"/>
                <a:ext cx="151200" cy="382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374235" y="5334000"/>
                <a:ext cx="151200" cy="753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Can 121"/>
          <p:cNvSpPr/>
          <p:nvPr/>
        </p:nvSpPr>
        <p:spPr>
          <a:xfrm>
            <a:off x="2159005" y="7315200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an 122"/>
          <p:cNvSpPr/>
          <p:nvPr/>
        </p:nvSpPr>
        <p:spPr>
          <a:xfrm>
            <a:off x="3683005" y="7315200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an 123"/>
          <p:cNvSpPr/>
          <p:nvPr/>
        </p:nvSpPr>
        <p:spPr>
          <a:xfrm>
            <a:off x="5207005" y="7315200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an 124"/>
          <p:cNvSpPr/>
          <p:nvPr/>
        </p:nvSpPr>
        <p:spPr>
          <a:xfrm>
            <a:off x="6731005" y="7315200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an 125"/>
          <p:cNvSpPr/>
          <p:nvPr/>
        </p:nvSpPr>
        <p:spPr>
          <a:xfrm>
            <a:off x="8255005" y="7315200"/>
            <a:ext cx="5334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27"/>
          <p:cNvGrpSpPr/>
          <p:nvPr/>
        </p:nvGrpSpPr>
        <p:grpSpPr>
          <a:xfrm>
            <a:off x="1397005" y="4038600"/>
            <a:ext cx="7543800" cy="762000"/>
            <a:chOff x="3759200" y="3657600"/>
            <a:chExt cx="7543800" cy="762000"/>
          </a:xfrm>
        </p:grpSpPr>
        <p:sp>
          <p:nvSpPr>
            <p:cNvPr id="28" name="Trapezoid 27"/>
            <p:cNvSpPr/>
            <p:nvPr/>
          </p:nvSpPr>
          <p:spPr>
            <a:xfrm>
              <a:off x="3759200" y="3657600"/>
              <a:ext cx="7543800" cy="762000"/>
            </a:xfrm>
            <a:prstGeom prst="trapezoid">
              <a:avLst>
                <a:gd name="adj" fmla="val 154768"/>
              </a:avLst>
            </a:prstGeom>
            <a:ln w="38100">
              <a:solidFill>
                <a:srgbClr val="5156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endParaRPr lang="en-US" sz="2000" dirty="0" smtClean="0">
                <a:solidFill>
                  <a:srgbClr val="41404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69114" y="3897868"/>
              <a:ext cx="1614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MAIN PORTAL</a:t>
              </a:r>
            </a:p>
          </p:txBody>
        </p:sp>
      </p:grpSp>
      <p:sp>
        <p:nvSpPr>
          <p:cNvPr id="129" name="object 7"/>
          <p:cNvSpPr txBox="1"/>
          <p:nvPr/>
        </p:nvSpPr>
        <p:spPr>
          <a:xfrm>
            <a:off x="6426200" y="1524000"/>
            <a:ext cx="6934200" cy="259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START FROM THE EXPECTED DASHBOARDS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GO DOWN, IDENTIFY KPIs and COMPONENTS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DEDUCT DATA MODEL / STAR SCHEMA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14042"/>
                </a:solidFill>
                <a:latin typeface="Open Sans Light"/>
                <a:cs typeface="Open Sans Light"/>
              </a:rPr>
              <a:t> IMPLEMENT EXTRACTION FROM GOLDEN SOURCES</a:t>
            </a:r>
          </a:p>
          <a:p>
            <a:pPr marL="12700" marR="1158875">
              <a:lnSpc>
                <a:spcPct val="100000"/>
              </a:lnSpc>
            </a:pPr>
            <a:endParaRPr lang="en-US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58800" y="3200400"/>
            <a:ext cx="457201" cy="52578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4"/>
          <p:cNvGrpSpPr/>
          <p:nvPr/>
        </p:nvGrpSpPr>
        <p:grpSpPr>
          <a:xfrm>
            <a:off x="2921005" y="2773339"/>
            <a:ext cx="4585196" cy="1189061"/>
            <a:chOff x="4064000" y="3962400"/>
            <a:chExt cx="4585196" cy="1189061"/>
          </a:xfrm>
        </p:grpSpPr>
        <p:grpSp>
          <p:nvGrpSpPr>
            <p:cNvPr id="21" name="Group 193"/>
            <p:cNvGrpSpPr/>
            <p:nvPr/>
          </p:nvGrpSpPr>
          <p:grpSpPr>
            <a:xfrm>
              <a:off x="7340600" y="4038600"/>
              <a:ext cx="1308596" cy="825989"/>
              <a:chOff x="6565404" y="5512262"/>
              <a:chExt cx="5917396" cy="3735074"/>
            </a:xfrm>
          </p:grpSpPr>
          <p:sp>
            <p:nvSpPr>
              <p:cNvPr id="186" name="object 3"/>
              <p:cNvSpPr/>
              <p:nvPr/>
            </p:nvSpPr>
            <p:spPr>
              <a:xfrm>
                <a:off x="6565404" y="5512262"/>
                <a:ext cx="5530392" cy="373507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object 5"/>
              <p:cNvSpPr/>
              <p:nvPr/>
            </p:nvSpPr>
            <p:spPr>
              <a:xfrm>
                <a:off x="9508401" y="5512262"/>
                <a:ext cx="2974399" cy="37350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roup 191"/>
            <p:cNvGrpSpPr/>
            <p:nvPr/>
          </p:nvGrpSpPr>
          <p:grpSpPr>
            <a:xfrm>
              <a:off x="4064000" y="3962400"/>
              <a:ext cx="1484401" cy="1189061"/>
              <a:chOff x="598399" y="4914967"/>
              <a:chExt cx="5530399" cy="4430060"/>
            </a:xfrm>
          </p:grpSpPr>
          <p:sp>
            <p:nvSpPr>
              <p:cNvPr id="189" name="object 6"/>
              <p:cNvSpPr/>
              <p:nvPr/>
            </p:nvSpPr>
            <p:spPr>
              <a:xfrm>
                <a:off x="598399" y="4914967"/>
                <a:ext cx="5530399" cy="443006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object 11"/>
              <p:cNvSpPr/>
              <p:nvPr/>
            </p:nvSpPr>
            <p:spPr>
              <a:xfrm>
                <a:off x="971003" y="5152796"/>
                <a:ext cx="4735720" cy="341995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" name="Group 192"/>
            <p:cNvGrpSpPr/>
            <p:nvPr/>
          </p:nvGrpSpPr>
          <p:grpSpPr>
            <a:xfrm>
              <a:off x="5740400" y="4038600"/>
              <a:ext cx="1282633" cy="809600"/>
              <a:chOff x="6565404" y="2009800"/>
              <a:chExt cx="5917396" cy="3735070"/>
            </a:xfrm>
          </p:grpSpPr>
          <p:sp>
            <p:nvSpPr>
              <p:cNvPr id="185" name="object 2"/>
              <p:cNvSpPr/>
              <p:nvPr/>
            </p:nvSpPr>
            <p:spPr>
              <a:xfrm>
                <a:off x="6565404" y="2009800"/>
                <a:ext cx="5530392" cy="373507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object 4"/>
              <p:cNvSpPr/>
              <p:nvPr/>
            </p:nvSpPr>
            <p:spPr>
              <a:xfrm>
                <a:off x="9508401" y="2009800"/>
                <a:ext cx="2974399" cy="373507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object 15"/>
              <p:cNvSpPr/>
              <p:nvPr/>
            </p:nvSpPr>
            <p:spPr>
              <a:xfrm>
                <a:off x="7033400" y="2553601"/>
                <a:ext cx="4955780" cy="266660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" name="Group 156"/>
          <p:cNvGrpSpPr/>
          <p:nvPr/>
        </p:nvGrpSpPr>
        <p:grpSpPr>
          <a:xfrm>
            <a:off x="939805" y="8348331"/>
            <a:ext cx="8534402" cy="1088801"/>
            <a:chOff x="2387600" y="8348331"/>
            <a:chExt cx="8534402" cy="1088801"/>
          </a:xfrm>
        </p:grpSpPr>
        <p:sp>
          <p:nvSpPr>
            <p:cNvPr id="165" name="Down Arrow 164"/>
            <p:cNvSpPr/>
            <p:nvPr/>
          </p:nvSpPr>
          <p:spPr>
            <a:xfrm rot="16200000">
              <a:off x="6426201" y="4309731"/>
              <a:ext cx="457201" cy="853440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387600" y="8716944"/>
              <a:ext cx="1905000" cy="230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PROTOTYPE</a:t>
              </a:r>
              <a:endParaRPr lang="en-US" dirty="0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4334990" y="86868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3649190" y="9067800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1 MONTH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378848" y="8716943"/>
              <a:ext cx="4320000" cy="230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8170950" y="9067800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12 MONTHS</a:t>
              </a: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9139256" y="4038600"/>
            <a:ext cx="6964344" cy="3048000"/>
            <a:chOff x="9139256" y="4038600"/>
            <a:chExt cx="6964344" cy="3048000"/>
          </a:xfrm>
        </p:grpSpPr>
        <p:sp>
          <p:nvSpPr>
            <p:cNvPr id="228" name="Flowchart: Process 227"/>
            <p:cNvSpPr/>
            <p:nvPr/>
          </p:nvSpPr>
          <p:spPr>
            <a:xfrm>
              <a:off x="9139256" y="4038600"/>
              <a:ext cx="3865544" cy="22860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bject 7"/>
            <p:cNvSpPr txBox="1"/>
            <p:nvPr/>
          </p:nvSpPr>
          <p:spPr>
            <a:xfrm>
              <a:off x="9169400" y="4048648"/>
              <a:ext cx="6934200" cy="30379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158875">
                <a:lnSpc>
                  <a:spcPct val="100000"/>
                </a:lnSpc>
              </a:pPr>
              <a:r>
                <a:rPr lang="en-US" b="1" dirty="0" smtClean="0">
                  <a:solidFill>
                    <a:schemeClr val="accent6"/>
                  </a:solidFill>
                  <a:latin typeface="Open Sans Light"/>
                  <a:cs typeface="Open Sans Light"/>
                </a:rPr>
                <a:t>BENEFITS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AGILE-FRIENDLY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BETTER AWARENESS &amp; ADOPTION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BETTER KNOWLEDGE OF DATA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IDENTIFY “WEAK” SOURCES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QUALITY CONTROLS EARLIER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REDUCE NUMBER OF SOURCES</a:t>
              </a:r>
            </a:p>
            <a:p>
              <a:pPr marL="12700" marR="1158875"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414042"/>
                  </a:solidFill>
                  <a:latin typeface="Open Sans Light"/>
                  <a:cs typeface="Open Sans Light"/>
                </a:rPr>
                <a:t> CAN HELP DWH PROJECT</a:t>
              </a:r>
            </a:p>
            <a:p>
              <a:pPr marL="12700" marR="1158875">
                <a:lnSpc>
                  <a:spcPct val="100000"/>
                </a:lnSpc>
              </a:pPr>
              <a:endParaRPr lang="en-US" dirty="0" smtClean="0">
                <a:solidFill>
                  <a:srgbClr val="41404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144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DATA CONSOLIDATION &amp; QUALITY – top-down approach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145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2616200" y="4953000"/>
            <a:ext cx="1219200" cy="831273"/>
            <a:chOff x="1244600" y="1676400"/>
            <a:chExt cx="1676400" cy="1143000"/>
          </a:xfrm>
        </p:grpSpPr>
        <p:sp>
          <p:nvSpPr>
            <p:cNvPr id="146" name="Rectangle 145"/>
            <p:cNvSpPr/>
            <p:nvPr/>
          </p:nvSpPr>
          <p:spPr>
            <a:xfrm>
              <a:off x="1778000" y="2133600"/>
              <a:ext cx="609600" cy="304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446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2446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4638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4638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1690913" y="1885950"/>
              <a:ext cx="87087" cy="247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1690914" y="2409495"/>
              <a:ext cx="95189" cy="182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83634" y="1901034"/>
              <a:ext cx="76200" cy="228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379667" y="2430466"/>
              <a:ext cx="76200" cy="152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4673600" y="4953000"/>
            <a:ext cx="1219200" cy="831273"/>
            <a:chOff x="1244600" y="1676400"/>
            <a:chExt cx="1676400" cy="1143000"/>
          </a:xfrm>
        </p:grpSpPr>
        <p:sp>
          <p:nvSpPr>
            <p:cNvPr id="167" name="Rectangle 166"/>
            <p:cNvSpPr/>
            <p:nvPr/>
          </p:nvSpPr>
          <p:spPr>
            <a:xfrm>
              <a:off x="1778000" y="2133600"/>
              <a:ext cx="609600" cy="304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2446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2446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4638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4638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H="1" flipV="1">
              <a:off x="1690913" y="1885950"/>
              <a:ext cx="87087" cy="247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1690914" y="2409495"/>
              <a:ext cx="95189" cy="182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383634" y="1901034"/>
              <a:ext cx="76200" cy="228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379667" y="2430466"/>
              <a:ext cx="76200" cy="152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6807200" y="4953000"/>
            <a:ext cx="1219200" cy="831273"/>
            <a:chOff x="1244600" y="1676400"/>
            <a:chExt cx="1676400" cy="1143000"/>
          </a:xfrm>
        </p:grpSpPr>
        <p:sp>
          <p:nvSpPr>
            <p:cNvPr id="193" name="Rectangle 192"/>
            <p:cNvSpPr/>
            <p:nvPr/>
          </p:nvSpPr>
          <p:spPr>
            <a:xfrm>
              <a:off x="1778000" y="2133600"/>
              <a:ext cx="609600" cy="304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2446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2446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463800" y="16764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463800" y="2590800"/>
              <a:ext cx="4572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/>
            <p:cNvCxnSpPr/>
            <p:nvPr/>
          </p:nvCxnSpPr>
          <p:spPr>
            <a:xfrm flipH="1" flipV="1">
              <a:off x="1690913" y="1885950"/>
              <a:ext cx="87087" cy="247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1690914" y="2409495"/>
              <a:ext cx="95189" cy="182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2383634" y="1901034"/>
              <a:ext cx="76200" cy="228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2379667" y="2430466"/>
              <a:ext cx="76200" cy="152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03298" y="1823799"/>
            <a:ext cx="7227902" cy="2861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717039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Context &amp; Background</a:t>
            </a:r>
            <a:endParaRPr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Bef>
                <a:spcPts val="39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Visualization</a:t>
            </a:r>
            <a:r>
              <a:rPr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&amp; the Financial Industry</a:t>
            </a:r>
          </a:p>
          <a:p>
            <a:pPr marL="127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Use Case</a:t>
            </a:r>
          </a:p>
          <a:p>
            <a:pPr marL="127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Conclusion</a:t>
            </a:r>
            <a:endParaRPr sz="2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27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 &amp; A</a:t>
            </a:r>
            <a:endParaRPr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3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AGENDA</a:t>
            </a:r>
            <a:endParaRPr lang="pl-PL" sz="3800">
              <a:latin typeface="Futura T OT" panose="02000000000000000000" pitchFamily="50" charset="0"/>
              <a:cs typeface="Futura T O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584300" y="347980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DEPLOYMENT</a:t>
            </a:r>
            <a:endParaRPr lang="pl-PL" sz="2600" dirty="0">
              <a:latin typeface="Open Sans Light"/>
              <a:cs typeface="Open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93002" y="3962401"/>
            <a:ext cx="5562598" cy="5943599"/>
            <a:chOff x="4140202" y="1932195"/>
            <a:chExt cx="5562598" cy="5943599"/>
          </a:xfrm>
        </p:grpSpPr>
        <p:sp>
          <p:nvSpPr>
            <p:cNvPr id="6" name="TextBox 5"/>
            <p:cNvSpPr txBox="1"/>
            <p:nvPr/>
          </p:nvSpPr>
          <p:spPr>
            <a:xfrm>
              <a:off x="5816600" y="5580864"/>
              <a:ext cx="2478243" cy="92333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0" b="1" dirty="0" smtClean="0">
                  <a:latin typeface="Arial" pitchFamily="34" charset="0"/>
                  <a:cs typeface="Arial" pitchFamily="34" charset="0"/>
                </a:rPr>
                <a:t>mobile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950999" y="5073008"/>
              <a:ext cx="1001300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html5</a:t>
              </a:r>
              <a:endParaRPr lang="en-US" sz="4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5000" y="6398466"/>
              <a:ext cx="4719241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desktop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8384221" y="4922807"/>
              <a:ext cx="1333698" cy="553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speed</a:t>
              </a:r>
              <a:endPara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4200" y="3429000"/>
              <a:ext cx="343395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3278CC"/>
                  </a:solidFill>
                  <a:latin typeface="Arial" pitchFamily="34" charset="0"/>
                  <a:cs typeface="Arial" pitchFamily="34" charset="0"/>
                </a:rPr>
                <a:t>security</a:t>
              </a:r>
              <a:endParaRPr lang="en-US" sz="6600" b="1" dirty="0">
                <a:solidFill>
                  <a:srgbClr val="3278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8490549" y="5029396"/>
              <a:ext cx="477695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safari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3668" y="4658380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IE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2870" y="5410200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old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484781" y="3587616"/>
              <a:ext cx="4788170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browser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1670" y="6564868"/>
              <a:ext cx="1081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approach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7470" y="5024735"/>
              <a:ext cx="98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native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7470" y="5410200"/>
              <a:ext cx="995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obsolete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2800" y="4308157"/>
              <a:ext cx="950581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iPAD</a:t>
              </a:r>
              <a:endParaRPr lang="en-US" sz="4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254996" y="3250918"/>
              <a:ext cx="85279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phonegap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020417" y="3275547"/>
              <a:ext cx="365485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fast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5133" y="6412468"/>
              <a:ext cx="604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cache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4870" y="6553200"/>
              <a:ext cx="931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consistent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6000" y="5970794"/>
              <a:ext cx="32060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OVM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6600" y="3500872"/>
              <a:ext cx="250068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https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20894" y="3319183"/>
              <a:ext cx="10579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b="1" dirty="0" smtClean="0">
                  <a:latin typeface="Arial" pitchFamily="34" charset="0"/>
                  <a:cs typeface="Arial" pitchFamily="34" charset="0"/>
                </a:rPr>
                <a:t>zip</a:t>
              </a:r>
              <a:endParaRPr lang="en-US" sz="9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5200" y="4800600"/>
              <a:ext cx="68127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chrome frame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5413" y="4525089"/>
              <a:ext cx="32541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Spring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91260" y="3458289"/>
              <a:ext cx="37189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chrome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864490" y="5410263"/>
              <a:ext cx="5700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XUL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624717" y="6041720"/>
              <a:ext cx="189154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SVG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05130" y="3276600"/>
              <a:ext cx="31771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jvm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83678" y="6351794"/>
              <a:ext cx="4283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krakov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7889675" y="4890415"/>
              <a:ext cx="607539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Magic Circle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9038171" y="6225546"/>
              <a:ext cx="29174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Radar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460952" y="5042815"/>
              <a:ext cx="64440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Bubble Chart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15182" y="5181600"/>
              <a:ext cx="649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firefox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55000" y="3299329"/>
              <a:ext cx="1204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cordova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8910194" y="4430728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workflow</a:t>
              </a:r>
              <a:endParaRPr lang="en-US" sz="1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42489" y="4634957"/>
              <a:ext cx="211596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JMS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DEPLOYMENT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2844800" y="1699261"/>
            <a:ext cx="7467600" cy="17297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still running obsolete browsers, poor HTML5 support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still reluctant to deploy client on user station (e.g. </a:t>
            </a:r>
            <a:r>
              <a:rPr lang="en-US" sz="2000" dirty="0" err="1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XULRunner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)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  <a:p>
            <a:pPr marL="12700" marR="1158875">
              <a:lnSpc>
                <a:spcPct val="200000"/>
              </a:lnSpc>
              <a:buFont typeface="Wingdings" pitchFamily="2" charset="2"/>
              <a:buChar char="ð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i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f IE 7-8, use Chrome Frame</a:t>
            </a:r>
          </a:p>
          <a:p>
            <a:pPr marL="12700" marR="1158875">
              <a:buFont typeface="Wingdings" pitchFamily="2" charset="2"/>
              <a:buChar char="ð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frequent to see modern browsers next to obsolete IE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2844800" y="4366261"/>
            <a:ext cx="7543800" cy="17297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want to use the same web app, so no native deployment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wrapper </a:t>
            </a:r>
            <a:r>
              <a:rPr lang="en-US" sz="2000" dirty="0" err="1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v.s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. “installed web app” (clean approach)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  <a:p>
            <a:pPr marL="12700" marR="1158875">
              <a:lnSpc>
                <a:spcPct val="200000"/>
              </a:lnSpc>
              <a:buFont typeface="Wingdings" pitchFamily="2" charset="2"/>
              <a:buChar char="ð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m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obile browsers reliable and stable – </a:t>
            </a:r>
            <a:r>
              <a:rPr lang="en-US" sz="2000" i="1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more or less</a:t>
            </a:r>
          </a:p>
          <a:p>
            <a:pPr marL="12700" marR="1158875">
              <a:buFont typeface="Wingdings" pitchFamily="2" charset="2"/>
              <a:buChar char="ð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w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rapper is necessary when strong security is required (token)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68400" y="1828800"/>
            <a:ext cx="1279654" cy="1279654"/>
            <a:chOff x="1168400" y="1828800"/>
            <a:chExt cx="1279654" cy="1279654"/>
          </a:xfrm>
        </p:grpSpPr>
        <p:sp>
          <p:nvSpPr>
            <p:cNvPr id="7" name="object 13"/>
            <p:cNvSpPr/>
            <p:nvPr/>
          </p:nvSpPr>
          <p:spPr>
            <a:xfrm>
              <a:off x="1168400" y="1828800"/>
              <a:ext cx="1279654" cy="1279654"/>
            </a:xfrm>
            <a:custGeom>
              <a:avLst/>
              <a:gdLst/>
              <a:ahLst/>
              <a:cxnLst/>
              <a:rect l="l" t="t" r="r" b="b"/>
              <a:pathLst>
                <a:path w="1683969" h="1683969">
                  <a:moveTo>
                    <a:pt x="841984" y="1683969"/>
                  </a:moveTo>
                  <a:lnTo>
                    <a:pt x="910940" y="1681172"/>
                  </a:lnTo>
                  <a:lnTo>
                    <a:pt x="978378" y="1672929"/>
                  </a:lnTo>
                  <a:lnTo>
                    <a:pt x="1044082" y="1659456"/>
                  </a:lnTo>
                  <a:lnTo>
                    <a:pt x="1107832" y="1640973"/>
                  </a:lnTo>
                  <a:lnTo>
                    <a:pt x="1169410" y="1617697"/>
                  </a:lnTo>
                  <a:lnTo>
                    <a:pt x="1228598" y="1589848"/>
                  </a:lnTo>
                  <a:lnTo>
                    <a:pt x="1285177" y="1557643"/>
                  </a:lnTo>
                  <a:lnTo>
                    <a:pt x="1338929" y="1521301"/>
                  </a:lnTo>
                  <a:lnTo>
                    <a:pt x="1389636" y="1481040"/>
                  </a:lnTo>
                  <a:lnTo>
                    <a:pt x="1437079" y="1437079"/>
                  </a:lnTo>
                  <a:lnTo>
                    <a:pt x="1481040" y="1389636"/>
                  </a:lnTo>
                  <a:lnTo>
                    <a:pt x="1521301" y="1338929"/>
                  </a:lnTo>
                  <a:lnTo>
                    <a:pt x="1557643" y="1285177"/>
                  </a:lnTo>
                  <a:lnTo>
                    <a:pt x="1589848" y="1228598"/>
                  </a:lnTo>
                  <a:lnTo>
                    <a:pt x="1617697" y="1169410"/>
                  </a:lnTo>
                  <a:lnTo>
                    <a:pt x="1640973" y="1107832"/>
                  </a:lnTo>
                  <a:lnTo>
                    <a:pt x="1659456" y="1044082"/>
                  </a:lnTo>
                  <a:lnTo>
                    <a:pt x="1672929" y="978378"/>
                  </a:lnTo>
                  <a:lnTo>
                    <a:pt x="1681172" y="910940"/>
                  </a:lnTo>
                  <a:lnTo>
                    <a:pt x="1683969" y="841984"/>
                  </a:lnTo>
                  <a:lnTo>
                    <a:pt x="1681172" y="773029"/>
                  </a:lnTo>
                  <a:lnTo>
                    <a:pt x="1672929" y="705590"/>
                  </a:lnTo>
                  <a:lnTo>
                    <a:pt x="1659456" y="639886"/>
                  </a:lnTo>
                  <a:lnTo>
                    <a:pt x="1640973" y="576137"/>
                  </a:lnTo>
                  <a:lnTo>
                    <a:pt x="1617697" y="514558"/>
                  </a:lnTo>
                  <a:lnTo>
                    <a:pt x="1589848" y="455371"/>
                  </a:lnTo>
                  <a:lnTo>
                    <a:pt x="1557643" y="398791"/>
                  </a:lnTo>
                  <a:lnTo>
                    <a:pt x="1521301" y="345039"/>
                  </a:lnTo>
                  <a:lnTo>
                    <a:pt x="1481040" y="294332"/>
                  </a:lnTo>
                  <a:lnTo>
                    <a:pt x="1437079" y="246889"/>
                  </a:lnTo>
                  <a:lnTo>
                    <a:pt x="1389636" y="202928"/>
                  </a:lnTo>
                  <a:lnTo>
                    <a:pt x="1338929" y="162667"/>
                  </a:lnTo>
                  <a:lnTo>
                    <a:pt x="1285177" y="126325"/>
                  </a:lnTo>
                  <a:lnTo>
                    <a:pt x="1228598" y="94120"/>
                  </a:lnTo>
                  <a:lnTo>
                    <a:pt x="1169410" y="66271"/>
                  </a:lnTo>
                  <a:lnTo>
                    <a:pt x="1107832" y="42996"/>
                  </a:lnTo>
                  <a:lnTo>
                    <a:pt x="1044082" y="24512"/>
                  </a:lnTo>
                  <a:lnTo>
                    <a:pt x="978378" y="11040"/>
                  </a:lnTo>
                  <a:lnTo>
                    <a:pt x="910940" y="2796"/>
                  </a:lnTo>
                  <a:lnTo>
                    <a:pt x="841984" y="0"/>
                  </a:lnTo>
                  <a:lnTo>
                    <a:pt x="773029" y="2796"/>
                  </a:lnTo>
                  <a:lnTo>
                    <a:pt x="705590" y="11040"/>
                  </a:lnTo>
                  <a:lnTo>
                    <a:pt x="639886" y="24512"/>
                  </a:lnTo>
                  <a:lnTo>
                    <a:pt x="576137" y="42996"/>
                  </a:lnTo>
                  <a:lnTo>
                    <a:pt x="514558" y="66271"/>
                  </a:lnTo>
                  <a:lnTo>
                    <a:pt x="455371" y="94120"/>
                  </a:lnTo>
                  <a:lnTo>
                    <a:pt x="398791" y="126325"/>
                  </a:lnTo>
                  <a:lnTo>
                    <a:pt x="345039" y="162667"/>
                  </a:lnTo>
                  <a:lnTo>
                    <a:pt x="294332" y="202928"/>
                  </a:lnTo>
                  <a:lnTo>
                    <a:pt x="246889" y="246889"/>
                  </a:lnTo>
                  <a:lnTo>
                    <a:pt x="202928" y="294332"/>
                  </a:lnTo>
                  <a:lnTo>
                    <a:pt x="162667" y="345039"/>
                  </a:lnTo>
                  <a:lnTo>
                    <a:pt x="126325" y="398791"/>
                  </a:lnTo>
                  <a:lnTo>
                    <a:pt x="94120" y="455371"/>
                  </a:lnTo>
                  <a:lnTo>
                    <a:pt x="66271" y="514558"/>
                  </a:lnTo>
                  <a:lnTo>
                    <a:pt x="42996" y="576137"/>
                  </a:lnTo>
                  <a:lnTo>
                    <a:pt x="24512" y="639886"/>
                  </a:lnTo>
                  <a:lnTo>
                    <a:pt x="11040" y="705590"/>
                  </a:lnTo>
                  <a:lnTo>
                    <a:pt x="2796" y="773029"/>
                  </a:lnTo>
                  <a:lnTo>
                    <a:pt x="0" y="841984"/>
                  </a:lnTo>
                  <a:lnTo>
                    <a:pt x="2796" y="910940"/>
                  </a:lnTo>
                  <a:lnTo>
                    <a:pt x="11040" y="978378"/>
                  </a:lnTo>
                  <a:lnTo>
                    <a:pt x="24512" y="1044082"/>
                  </a:lnTo>
                  <a:lnTo>
                    <a:pt x="42996" y="1107832"/>
                  </a:lnTo>
                  <a:lnTo>
                    <a:pt x="66271" y="1169410"/>
                  </a:lnTo>
                  <a:lnTo>
                    <a:pt x="94120" y="1228598"/>
                  </a:lnTo>
                  <a:lnTo>
                    <a:pt x="126325" y="1285177"/>
                  </a:lnTo>
                  <a:lnTo>
                    <a:pt x="162667" y="1338929"/>
                  </a:lnTo>
                  <a:lnTo>
                    <a:pt x="202928" y="1389636"/>
                  </a:lnTo>
                  <a:lnTo>
                    <a:pt x="246889" y="1437079"/>
                  </a:lnTo>
                  <a:lnTo>
                    <a:pt x="294332" y="1481040"/>
                  </a:lnTo>
                  <a:lnTo>
                    <a:pt x="345039" y="1521301"/>
                  </a:lnTo>
                  <a:lnTo>
                    <a:pt x="398791" y="1557643"/>
                  </a:lnTo>
                  <a:lnTo>
                    <a:pt x="455371" y="1589848"/>
                  </a:lnTo>
                  <a:lnTo>
                    <a:pt x="514558" y="1617697"/>
                  </a:lnTo>
                  <a:lnTo>
                    <a:pt x="576137" y="1640973"/>
                  </a:lnTo>
                  <a:lnTo>
                    <a:pt x="639886" y="1659456"/>
                  </a:lnTo>
                  <a:lnTo>
                    <a:pt x="705590" y="1672929"/>
                  </a:lnTo>
                  <a:lnTo>
                    <a:pt x="773029" y="1681172"/>
                  </a:lnTo>
                  <a:lnTo>
                    <a:pt x="841984" y="1683969"/>
                  </a:lnTo>
                  <a:close/>
                </a:path>
              </a:pathLst>
            </a:custGeom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82032" y="2161431"/>
              <a:ext cx="228600" cy="558421"/>
              <a:chOff x="1854200" y="2133599"/>
              <a:chExt cx="228600" cy="55842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854200" y="2133599"/>
                <a:ext cx="228600" cy="558421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4200" y="2177330"/>
                <a:ext cx="228600" cy="4771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389576" y="2342320"/>
              <a:ext cx="453600" cy="372707"/>
              <a:chOff x="1361744" y="2251880"/>
              <a:chExt cx="453600" cy="37270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61744" y="2251880"/>
                <a:ext cx="453600" cy="304800"/>
                <a:chOff x="1324400" y="2209800"/>
                <a:chExt cx="453600" cy="3048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24400" y="2209800"/>
                  <a:ext cx="4536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354509" y="2239729"/>
                  <a:ext cx="392400" cy="2449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1533495" y="2538456"/>
                <a:ext cx="124351" cy="576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/>
              <p:cNvSpPr/>
              <p:nvPr/>
            </p:nvSpPr>
            <p:spPr>
              <a:xfrm>
                <a:off x="1509639" y="2555016"/>
                <a:ext cx="176035" cy="69571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168400" y="4435346"/>
            <a:ext cx="1279654" cy="1279654"/>
            <a:chOff x="1168400" y="4435346"/>
            <a:chExt cx="1279654" cy="1279654"/>
          </a:xfrm>
        </p:grpSpPr>
        <p:sp>
          <p:nvSpPr>
            <p:cNvPr id="21" name="object 13"/>
            <p:cNvSpPr/>
            <p:nvPr/>
          </p:nvSpPr>
          <p:spPr>
            <a:xfrm>
              <a:off x="1168400" y="4435346"/>
              <a:ext cx="1279654" cy="1279654"/>
            </a:xfrm>
            <a:custGeom>
              <a:avLst/>
              <a:gdLst/>
              <a:ahLst/>
              <a:cxnLst/>
              <a:rect l="l" t="t" r="r" b="b"/>
              <a:pathLst>
                <a:path w="1683969" h="1683969">
                  <a:moveTo>
                    <a:pt x="841984" y="1683969"/>
                  </a:moveTo>
                  <a:lnTo>
                    <a:pt x="910940" y="1681172"/>
                  </a:lnTo>
                  <a:lnTo>
                    <a:pt x="978378" y="1672929"/>
                  </a:lnTo>
                  <a:lnTo>
                    <a:pt x="1044082" y="1659456"/>
                  </a:lnTo>
                  <a:lnTo>
                    <a:pt x="1107832" y="1640973"/>
                  </a:lnTo>
                  <a:lnTo>
                    <a:pt x="1169410" y="1617697"/>
                  </a:lnTo>
                  <a:lnTo>
                    <a:pt x="1228598" y="1589848"/>
                  </a:lnTo>
                  <a:lnTo>
                    <a:pt x="1285177" y="1557643"/>
                  </a:lnTo>
                  <a:lnTo>
                    <a:pt x="1338929" y="1521301"/>
                  </a:lnTo>
                  <a:lnTo>
                    <a:pt x="1389636" y="1481040"/>
                  </a:lnTo>
                  <a:lnTo>
                    <a:pt x="1437079" y="1437079"/>
                  </a:lnTo>
                  <a:lnTo>
                    <a:pt x="1481040" y="1389636"/>
                  </a:lnTo>
                  <a:lnTo>
                    <a:pt x="1521301" y="1338929"/>
                  </a:lnTo>
                  <a:lnTo>
                    <a:pt x="1557643" y="1285177"/>
                  </a:lnTo>
                  <a:lnTo>
                    <a:pt x="1589848" y="1228598"/>
                  </a:lnTo>
                  <a:lnTo>
                    <a:pt x="1617697" y="1169410"/>
                  </a:lnTo>
                  <a:lnTo>
                    <a:pt x="1640973" y="1107832"/>
                  </a:lnTo>
                  <a:lnTo>
                    <a:pt x="1659456" y="1044082"/>
                  </a:lnTo>
                  <a:lnTo>
                    <a:pt x="1672929" y="978378"/>
                  </a:lnTo>
                  <a:lnTo>
                    <a:pt x="1681172" y="910940"/>
                  </a:lnTo>
                  <a:lnTo>
                    <a:pt x="1683969" y="841984"/>
                  </a:lnTo>
                  <a:lnTo>
                    <a:pt x="1681172" y="773029"/>
                  </a:lnTo>
                  <a:lnTo>
                    <a:pt x="1672929" y="705590"/>
                  </a:lnTo>
                  <a:lnTo>
                    <a:pt x="1659456" y="639886"/>
                  </a:lnTo>
                  <a:lnTo>
                    <a:pt x="1640973" y="576137"/>
                  </a:lnTo>
                  <a:lnTo>
                    <a:pt x="1617697" y="514558"/>
                  </a:lnTo>
                  <a:lnTo>
                    <a:pt x="1589848" y="455371"/>
                  </a:lnTo>
                  <a:lnTo>
                    <a:pt x="1557643" y="398791"/>
                  </a:lnTo>
                  <a:lnTo>
                    <a:pt x="1521301" y="345039"/>
                  </a:lnTo>
                  <a:lnTo>
                    <a:pt x="1481040" y="294332"/>
                  </a:lnTo>
                  <a:lnTo>
                    <a:pt x="1437079" y="246889"/>
                  </a:lnTo>
                  <a:lnTo>
                    <a:pt x="1389636" y="202928"/>
                  </a:lnTo>
                  <a:lnTo>
                    <a:pt x="1338929" y="162667"/>
                  </a:lnTo>
                  <a:lnTo>
                    <a:pt x="1285177" y="126325"/>
                  </a:lnTo>
                  <a:lnTo>
                    <a:pt x="1228598" y="94120"/>
                  </a:lnTo>
                  <a:lnTo>
                    <a:pt x="1169410" y="66271"/>
                  </a:lnTo>
                  <a:lnTo>
                    <a:pt x="1107832" y="42996"/>
                  </a:lnTo>
                  <a:lnTo>
                    <a:pt x="1044082" y="24512"/>
                  </a:lnTo>
                  <a:lnTo>
                    <a:pt x="978378" y="11040"/>
                  </a:lnTo>
                  <a:lnTo>
                    <a:pt x="910940" y="2796"/>
                  </a:lnTo>
                  <a:lnTo>
                    <a:pt x="841984" y="0"/>
                  </a:lnTo>
                  <a:lnTo>
                    <a:pt x="773029" y="2796"/>
                  </a:lnTo>
                  <a:lnTo>
                    <a:pt x="705590" y="11040"/>
                  </a:lnTo>
                  <a:lnTo>
                    <a:pt x="639886" y="24512"/>
                  </a:lnTo>
                  <a:lnTo>
                    <a:pt x="576137" y="42996"/>
                  </a:lnTo>
                  <a:lnTo>
                    <a:pt x="514558" y="66271"/>
                  </a:lnTo>
                  <a:lnTo>
                    <a:pt x="455371" y="94120"/>
                  </a:lnTo>
                  <a:lnTo>
                    <a:pt x="398791" y="126325"/>
                  </a:lnTo>
                  <a:lnTo>
                    <a:pt x="345039" y="162667"/>
                  </a:lnTo>
                  <a:lnTo>
                    <a:pt x="294332" y="202928"/>
                  </a:lnTo>
                  <a:lnTo>
                    <a:pt x="246889" y="246889"/>
                  </a:lnTo>
                  <a:lnTo>
                    <a:pt x="202928" y="294332"/>
                  </a:lnTo>
                  <a:lnTo>
                    <a:pt x="162667" y="345039"/>
                  </a:lnTo>
                  <a:lnTo>
                    <a:pt x="126325" y="398791"/>
                  </a:lnTo>
                  <a:lnTo>
                    <a:pt x="94120" y="455371"/>
                  </a:lnTo>
                  <a:lnTo>
                    <a:pt x="66271" y="514558"/>
                  </a:lnTo>
                  <a:lnTo>
                    <a:pt x="42996" y="576137"/>
                  </a:lnTo>
                  <a:lnTo>
                    <a:pt x="24512" y="639886"/>
                  </a:lnTo>
                  <a:lnTo>
                    <a:pt x="11040" y="705590"/>
                  </a:lnTo>
                  <a:lnTo>
                    <a:pt x="2796" y="773029"/>
                  </a:lnTo>
                  <a:lnTo>
                    <a:pt x="0" y="841984"/>
                  </a:lnTo>
                  <a:lnTo>
                    <a:pt x="2796" y="910940"/>
                  </a:lnTo>
                  <a:lnTo>
                    <a:pt x="11040" y="978378"/>
                  </a:lnTo>
                  <a:lnTo>
                    <a:pt x="24512" y="1044082"/>
                  </a:lnTo>
                  <a:lnTo>
                    <a:pt x="42996" y="1107832"/>
                  </a:lnTo>
                  <a:lnTo>
                    <a:pt x="66271" y="1169410"/>
                  </a:lnTo>
                  <a:lnTo>
                    <a:pt x="94120" y="1228598"/>
                  </a:lnTo>
                  <a:lnTo>
                    <a:pt x="126325" y="1285177"/>
                  </a:lnTo>
                  <a:lnTo>
                    <a:pt x="162667" y="1338929"/>
                  </a:lnTo>
                  <a:lnTo>
                    <a:pt x="202928" y="1389636"/>
                  </a:lnTo>
                  <a:lnTo>
                    <a:pt x="246889" y="1437079"/>
                  </a:lnTo>
                  <a:lnTo>
                    <a:pt x="294332" y="1481040"/>
                  </a:lnTo>
                  <a:lnTo>
                    <a:pt x="345039" y="1521301"/>
                  </a:lnTo>
                  <a:lnTo>
                    <a:pt x="398791" y="1557643"/>
                  </a:lnTo>
                  <a:lnTo>
                    <a:pt x="455371" y="1589848"/>
                  </a:lnTo>
                  <a:lnTo>
                    <a:pt x="514558" y="1617697"/>
                  </a:lnTo>
                  <a:lnTo>
                    <a:pt x="576137" y="1640973"/>
                  </a:lnTo>
                  <a:lnTo>
                    <a:pt x="639886" y="1659456"/>
                  </a:lnTo>
                  <a:lnTo>
                    <a:pt x="705590" y="1672929"/>
                  </a:lnTo>
                  <a:lnTo>
                    <a:pt x="773029" y="1681172"/>
                  </a:lnTo>
                  <a:lnTo>
                    <a:pt x="841984" y="1683969"/>
                  </a:lnTo>
                  <a:close/>
                </a:path>
              </a:pathLst>
            </a:custGeom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1266" name="Picture 2" descr="http://upload.wikimedia.org/wikipedia/commons/8/8d/IPad_Ai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1877" y="4800600"/>
              <a:ext cx="360045" cy="533400"/>
            </a:xfrm>
            <a:prstGeom prst="rect">
              <a:avLst/>
            </a:prstGeom>
            <a:noFill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1922" y="4876800"/>
              <a:ext cx="657225" cy="46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CONCLUSION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863600" y="1143000"/>
            <a:ext cx="11887200" cy="6225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Visibility &amp; Transparency more than ever business critical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ADV is seen as a potential facilitator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Provides an interim solution, with a faster time to market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Technology is mature and reliable, can cope with most restrictions from banks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Act as a door opener for some open-source technologies, sometimes banned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  <a:sym typeface="Wingdings"/>
              </a:rPr>
              <a:t>Good opportunity to bring the banks to a technological level similar to other industries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  <a:p>
            <a:pPr marL="12700" marR="1158875">
              <a:lnSpc>
                <a:spcPct val="100000"/>
              </a:lnSpc>
            </a:pPr>
            <a:endParaRPr lang="en-US" sz="2400" dirty="0" smtClean="0">
              <a:solidFill>
                <a:srgbClr val="414042"/>
              </a:solidFill>
              <a:latin typeface="Open Sans Light"/>
              <a:cs typeface="Open Sans Light"/>
              <a:sym typeface="Wingdings"/>
            </a:endParaRPr>
          </a:p>
        </p:txBody>
      </p:sp>
      <p:pic>
        <p:nvPicPr>
          <p:cNvPr id="6" name="Picture 5" descr="glonass0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533" y="3048000"/>
            <a:ext cx="11785599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/>
          <p:nvPr/>
        </p:nvSpPr>
        <p:spPr>
          <a:xfrm>
            <a:off x="3911600" y="3962400"/>
            <a:ext cx="4038600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15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Q &amp; A</a:t>
            </a:r>
            <a:endParaRPr lang="pl-PL" sz="11500" dirty="0">
              <a:latin typeface="Open Sans Light"/>
              <a:cs typeface="Open Sans Light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THANK YOU !</a:t>
            </a:r>
            <a:endParaRPr lang="pl-PL" sz="26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998" y="897997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EAE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998" y="6523920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EAE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998" y="8862600"/>
            <a:ext cx="11204803" cy="0"/>
          </a:xfrm>
          <a:custGeom>
            <a:avLst/>
            <a:gdLst/>
            <a:ahLst/>
            <a:cxnLst/>
            <a:rect l="l" t="t" r="r" b="b"/>
            <a:pathLst>
              <a:path w="11204803">
                <a:moveTo>
                  <a:pt x="0" y="0"/>
                </a:moveTo>
                <a:lnTo>
                  <a:pt x="11204803" y="0"/>
                </a:lnTo>
              </a:path>
            </a:pathLst>
          </a:custGeom>
          <a:ln w="19265">
            <a:solidFill>
              <a:srgbClr val="EAE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5918200"/>
            <a:ext cx="11217502" cy="383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2400" dirty="0" smtClean="0">
                <a:solidFill>
                  <a:srgbClr val="FFFFFF"/>
                </a:solidFill>
                <a:latin typeface="Open Sans Light"/>
                <a:cs typeface="Open Sans Light"/>
              </a:rPr>
              <a:t>FOR MORE INFORMATION PLEASE CONTACT:</a:t>
            </a:r>
            <a:endParaRPr lang="pl-PL" sz="24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9787" y="6706057"/>
            <a:ext cx="4565014" cy="646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dirty="0" smtClean="0">
                <a:solidFill>
                  <a:srgbClr val="FFFFFF"/>
                </a:solidFill>
                <a:latin typeface="Open Sans Extrabold"/>
                <a:cs typeface="Open Sans Extrabold"/>
              </a:rPr>
              <a:t>FABRICE ARESU</a:t>
            </a:r>
            <a:endParaRPr lang="pl-PL" sz="1800">
              <a:latin typeface="Open Sans Extrabold"/>
              <a:cs typeface="Open Sans Extrabold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  <a:hlinkClick r:id="rId5"/>
              </a:rPr>
              <a:t>FAresu@luxoft.com</a:t>
            </a:r>
            <a:endParaRPr sz="1800">
              <a:latin typeface="Open Sans Semibold"/>
              <a:cs typeface="Open Sans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9787" y="7691688"/>
            <a:ext cx="4565014" cy="727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9700"/>
              </a:lnSpc>
            </a:pP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Hea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d</a:t>
            </a:r>
            <a:r>
              <a:rPr sz="1800" b="1" spc="7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f</a:t>
            </a:r>
            <a:r>
              <a:rPr sz="1800" b="1" spc="7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Busines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s</a:t>
            </a:r>
            <a:r>
              <a:rPr sz="1800" b="1" spc="7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Suppor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t</a:t>
            </a:r>
            <a:r>
              <a:rPr sz="1800" b="1" spc="7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smtClean="0">
                <a:solidFill>
                  <a:srgbClr val="FFFFFF"/>
                </a:solidFill>
                <a:latin typeface="Open Sans Semibold"/>
                <a:cs typeface="Open Sans Semibold"/>
              </a:rPr>
              <a:t>Group </a:t>
            </a:r>
            <a:r>
              <a:rPr lang="pl-PL" sz="1800" b="1" spc="35" smtClean="0">
                <a:solidFill>
                  <a:srgbClr val="FFFFFF"/>
                </a:solidFill>
                <a:latin typeface="Open Sans Semibold"/>
                <a:cs typeface="Open Sans Semibold"/>
              </a:rPr>
              <a:t/>
            </a:r>
            <a:br>
              <a:rPr lang="pl-PL" sz="1800" b="1" spc="35" smtClean="0">
                <a:solidFill>
                  <a:srgbClr val="FFFFFF"/>
                </a:solidFill>
                <a:latin typeface="Open Sans Semibold"/>
                <a:cs typeface="Open Sans Semibold"/>
              </a:rPr>
            </a:br>
            <a:r>
              <a:rPr sz="1800" b="1" spc="35" smtClean="0">
                <a:solidFill>
                  <a:srgbClr val="FFFFFF"/>
                </a:solidFill>
                <a:latin typeface="Open Sans Semibold"/>
                <a:cs typeface="Open Sans Semibold"/>
              </a:rPr>
              <a:t>Tel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:</a:t>
            </a:r>
            <a:r>
              <a:rPr sz="1800" b="1" spc="7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+35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2</a:t>
            </a:r>
            <a:r>
              <a:rPr sz="1800" b="1" spc="7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62</a:t>
            </a:r>
            <a:r>
              <a:rPr sz="1800" b="1" spc="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1</a:t>
            </a:r>
            <a:r>
              <a:rPr sz="1800" b="1" spc="70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800" b="1" spc="35" dirty="0" smtClean="0">
                <a:solidFill>
                  <a:srgbClr val="FFFFFF"/>
                </a:solidFill>
                <a:latin typeface="Open Sans Semibold"/>
                <a:cs typeface="Open Sans Semibold"/>
              </a:rPr>
              <a:t>541180</a:t>
            </a:r>
            <a:endParaRPr sz="1800">
              <a:latin typeface="Open Sans Semibold"/>
              <a:cs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A FRAGMENTED WORLD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CONTEXT &amp; BACKGROUND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147" name="object 7"/>
          <p:cNvSpPr txBox="1"/>
          <p:nvPr/>
        </p:nvSpPr>
        <p:spPr>
          <a:xfrm>
            <a:off x="9105697" y="4724400"/>
            <a:ext cx="5016703" cy="2263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PRODUCT-CENTRIC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SILOS (FUNC. &amp; TECH.)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MIX OF TECHNOLOGIES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DISSEMINATED DATA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EXCEL IS KING</a:t>
            </a:r>
            <a:endParaRPr lang="pl-PL" sz="2400" dirty="0">
              <a:latin typeface="Open Sans Light"/>
              <a:cs typeface="Open Sans Light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6485443" y="1160943"/>
            <a:ext cx="4580083" cy="3231039"/>
            <a:chOff x="6485443" y="1160943"/>
            <a:chExt cx="4580083" cy="3231039"/>
          </a:xfrm>
        </p:grpSpPr>
        <p:sp>
          <p:nvSpPr>
            <p:cNvPr id="148" name="Down Arrow 147"/>
            <p:cNvSpPr/>
            <p:nvPr/>
          </p:nvSpPr>
          <p:spPr>
            <a:xfrm rot="2747384">
              <a:off x="8289159" y="2964146"/>
              <a:ext cx="609600" cy="9906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Down Arrow 148"/>
            <p:cNvSpPr/>
            <p:nvPr/>
          </p:nvSpPr>
          <p:spPr>
            <a:xfrm rot="1216654">
              <a:off x="7535911" y="2523321"/>
              <a:ext cx="609600" cy="9906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Down Arrow 149"/>
            <p:cNvSpPr/>
            <p:nvPr/>
          </p:nvSpPr>
          <p:spPr>
            <a:xfrm rot="3908021">
              <a:off x="8896649" y="3591882"/>
              <a:ext cx="609600" cy="9906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Down Arrow 150"/>
            <p:cNvSpPr/>
            <p:nvPr/>
          </p:nvSpPr>
          <p:spPr>
            <a:xfrm rot="20842985">
              <a:off x="6630171" y="2459982"/>
              <a:ext cx="609600" cy="9906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 rot="15389953">
              <a:off x="6199242" y="1764183"/>
              <a:ext cx="9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CLIENTS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7514682">
              <a:off x="7571994" y="1681855"/>
              <a:ext cx="1411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REGULATORS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 rot="18948381">
              <a:off x="8719893" y="2385149"/>
              <a:ext cx="1527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COMPETITION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 rot="20098463">
              <a:off x="9590379" y="3374593"/>
              <a:ext cx="1475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TECHNOLOGY</a:t>
              </a:r>
              <a:endParaRPr lang="en-US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168400" y="3646714"/>
            <a:ext cx="7641266" cy="4735286"/>
            <a:chOff x="1168400" y="3646714"/>
            <a:chExt cx="7641266" cy="4735286"/>
          </a:xfrm>
        </p:grpSpPr>
        <p:sp>
          <p:nvSpPr>
            <p:cNvPr id="136" name="Can 135"/>
            <p:cNvSpPr/>
            <p:nvPr/>
          </p:nvSpPr>
          <p:spPr>
            <a:xfrm>
              <a:off x="8504866" y="7990114"/>
              <a:ext cx="304800" cy="391886"/>
            </a:xfrm>
            <a:prstGeom prst="can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chemeClr val="tx1">
                  <a:lumMod val="50000"/>
                  <a:lumOff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1168400" y="3646714"/>
              <a:ext cx="7543800" cy="4735286"/>
              <a:chOff x="1168400" y="3646714"/>
              <a:chExt cx="7543800" cy="473528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210932" y="4484914"/>
                <a:ext cx="1430570" cy="2209800"/>
                <a:chOff x="2637466" y="4800600"/>
                <a:chExt cx="1430570" cy="2209800"/>
              </a:xfrm>
            </p:grpSpPr>
            <p:sp>
              <p:nvSpPr>
                <p:cNvPr id="18" name="Can 17"/>
                <p:cNvSpPr/>
                <p:nvPr/>
              </p:nvSpPr>
              <p:spPr>
                <a:xfrm>
                  <a:off x="2637466" y="4800600"/>
                  <a:ext cx="1430570" cy="2209800"/>
                </a:xfrm>
                <a:prstGeom prst="can">
                  <a:avLst>
                    <a:gd name="adj" fmla="val 6193"/>
                  </a:avLst>
                </a:prstGeom>
                <a:ln w="38100">
                  <a:solidFill>
                    <a:srgbClr val="51565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endParaRPr lang="en-US" sz="2000" dirty="0" smtClean="0">
                    <a:solidFill>
                      <a:srgbClr val="414042"/>
                    </a:solidFill>
                    <a:latin typeface="Open Sans Light"/>
                    <a:cs typeface="Open Sans Light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2103395" y="5809002"/>
                  <a:ext cx="1412066" cy="3133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414042"/>
                      </a:solidFill>
                      <a:latin typeface="Open Sans Light"/>
                      <a:cs typeface="Open Sans Light"/>
                    </a:rPr>
                    <a:t>CRM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34932" y="4484914"/>
                <a:ext cx="1405268" cy="2209800"/>
                <a:chOff x="4161466" y="4800600"/>
                <a:chExt cx="1405268" cy="2209800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4161466" y="4800600"/>
                  <a:ext cx="1405268" cy="2209800"/>
                </a:xfrm>
                <a:prstGeom prst="can">
                  <a:avLst>
                    <a:gd name="adj" fmla="val 6193"/>
                  </a:avLst>
                </a:prstGeom>
                <a:ln w="38100">
                  <a:solidFill>
                    <a:srgbClr val="51565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endParaRPr lang="en-US" sz="2000" dirty="0" smtClean="0">
                    <a:solidFill>
                      <a:srgbClr val="414042"/>
                    </a:solidFill>
                    <a:latin typeface="Open Sans Light"/>
                    <a:cs typeface="Open Sans Ligh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3881656" y="5789712"/>
                  <a:ext cx="89800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414042"/>
                      </a:solidFill>
                      <a:latin typeface="Open Sans Light"/>
                      <a:cs typeface="Open Sans Light"/>
                    </a:rPr>
                    <a:t>FINANCE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258846" y="4484914"/>
                <a:ext cx="1405354" cy="2209800"/>
                <a:chOff x="5685380" y="4800600"/>
                <a:chExt cx="1405354" cy="2209800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5685466" y="4800600"/>
                  <a:ext cx="1405268" cy="2209800"/>
                </a:xfrm>
                <a:prstGeom prst="can">
                  <a:avLst>
                    <a:gd name="adj" fmla="val 6193"/>
                  </a:avLst>
                </a:prstGeom>
                <a:ln w="38100">
                  <a:solidFill>
                    <a:srgbClr val="51565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endParaRPr lang="en-US" sz="2000" dirty="0" smtClean="0">
                    <a:solidFill>
                      <a:srgbClr val="414042"/>
                    </a:solidFill>
                    <a:latin typeface="Open Sans Light"/>
                    <a:cs typeface="Open Sans Ligh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5560345" y="5774324"/>
                  <a:ext cx="58862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414042"/>
                      </a:solidFill>
                      <a:latin typeface="Open Sans Light"/>
                      <a:cs typeface="Open Sans Light"/>
                    </a:rPr>
                    <a:t>RISK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782932" y="4484914"/>
                <a:ext cx="1405268" cy="2209800"/>
                <a:chOff x="7209466" y="4800600"/>
                <a:chExt cx="1405268" cy="2209800"/>
              </a:xfrm>
            </p:grpSpPr>
            <p:sp>
              <p:nvSpPr>
                <p:cNvPr id="27" name="Can 26"/>
                <p:cNvSpPr/>
                <p:nvPr/>
              </p:nvSpPr>
              <p:spPr>
                <a:xfrm>
                  <a:off x="7209466" y="4800600"/>
                  <a:ext cx="1405268" cy="2209800"/>
                </a:xfrm>
                <a:prstGeom prst="can">
                  <a:avLst>
                    <a:gd name="adj" fmla="val 6193"/>
                  </a:avLst>
                </a:prstGeom>
                <a:ln w="38100">
                  <a:solidFill>
                    <a:srgbClr val="51565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endParaRPr lang="en-US" sz="2000" dirty="0" smtClean="0">
                    <a:solidFill>
                      <a:srgbClr val="414042"/>
                    </a:solidFill>
                    <a:latin typeface="Open Sans Light"/>
                    <a:cs typeface="Open Sans Ligh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6739891" y="5789712"/>
                  <a:ext cx="12775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414042"/>
                      </a:solidFill>
                      <a:latin typeface="Open Sans Light"/>
                      <a:cs typeface="Open Sans Light"/>
                    </a:rPr>
                    <a:t>COMPLIANCE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306932" y="4484914"/>
                <a:ext cx="1405268" cy="2209800"/>
                <a:chOff x="8733466" y="4800600"/>
                <a:chExt cx="1405268" cy="2209800"/>
              </a:xfrm>
            </p:grpSpPr>
            <p:sp>
              <p:nvSpPr>
                <p:cNvPr id="30" name="Can 29"/>
                <p:cNvSpPr/>
                <p:nvPr/>
              </p:nvSpPr>
              <p:spPr>
                <a:xfrm>
                  <a:off x="8733466" y="4800600"/>
                  <a:ext cx="1405268" cy="2209800"/>
                </a:xfrm>
                <a:prstGeom prst="can">
                  <a:avLst>
                    <a:gd name="adj" fmla="val 6193"/>
                  </a:avLst>
                </a:prstGeom>
                <a:ln w="38100">
                  <a:solidFill>
                    <a:srgbClr val="51565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endParaRPr lang="en-US" sz="2000" dirty="0" smtClean="0">
                    <a:solidFill>
                      <a:srgbClr val="414042"/>
                    </a:solidFill>
                    <a:latin typeface="Open Sans Light"/>
                    <a:cs typeface="Open Sans Light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8323812" y="5789711"/>
                  <a:ext cx="115768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414042"/>
                      </a:solidFill>
                      <a:latin typeface="Open Sans Light"/>
                      <a:cs typeface="Open Sans Light"/>
                    </a:rPr>
                    <a:t>MARKETING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930400" y="4801450"/>
                <a:ext cx="6781800" cy="1740864"/>
                <a:chOff x="3356934" y="5117136"/>
                <a:chExt cx="6781800" cy="1740864"/>
              </a:xfrm>
            </p:grpSpPr>
            <p:grpSp>
              <p:nvGrpSpPr>
                <p:cNvPr id="33" name="Group 46"/>
                <p:cNvGrpSpPr/>
                <p:nvPr/>
              </p:nvGrpSpPr>
              <p:grpSpPr>
                <a:xfrm>
                  <a:off x="3356934" y="5117136"/>
                  <a:ext cx="728332" cy="738529"/>
                  <a:chOff x="4707268" y="2286000"/>
                  <a:chExt cx="2362200" cy="2362200"/>
                </a:xfrm>
              </p:grpSpPr>
              <p:grpSp>
                <p:nvGrpSpPr>
                  <p:cNvPr id="99" name="Group 8"/>
                  <p:cNvGrpSpPr/>
                  <p:nvPr/>
                </p:nvGrpSpPr>
                <p:grpSpPr>
                  <a:xfrm>
                    <a:off x="4707268" y="2286000"/>
                    <a:ext cx="2362200" cy="2362200"/>
                    <a:chOff x="4707268" y="2286000"/>
                    <a:chExt cx="2362200" cy="2362200"/>
                  </a:xfrm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</p:grpSpPr>
                <p:sp>
                  <p:nvSpPr>
                    <p:cNvPr id="108" name="Rectangle 3"/>
                    <p:cNvSpPr/>
                    <p:nvPr/>
                  </p:nvSpPr>
                  <p:spPr>
                    <a:xfrm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 rot="5400000">
                      <a:off x="5755018" y="2286000"/>
                      <a:ext cx="2667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>
                    <a:xfrm rot="2700000"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>
                    <a:xfrm rot="18900000" flipV="1">
                      <a:off x="5754408" y="2286000"/>
                      <a:ext cx="26792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4918736" y="2497468"/>
                      <a:ext cx="1939264" cy="1939264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19"/>
                  <p:cNvGrpSpPr/>
                  <p:nvPr/>
                </p:nvGrpSpPr>
                <p:grpSpPr>
                  <a:xfrm>
                    <a:off x="5343451" y="3090532"/>
                    <a:ext cx="1089835" cy="753136"/>
                    <a:chOff x="5435600" y="5334000"/>
                    <a:chExt cx="1089835" cy="753136"/>
                  </a:xfrm>
                  <a:scene3d>
                    <a:camera prst="perspectiveContrastingRightFacing"/>
                    <a:lightRig rig="threePt" dir="t"/>
                  </a:scene3d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5435600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5582683" y="5562600"/>
                      <a:ext cx="151200" cy="524536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5740399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5898115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>
                    <a:xfrm>
                      <a:off x="6055833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6220066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55"/>
                    <p:cNvSpPr/>
                    <p:nvPr/>
                  </p:nvSpPr>
                  <p:spPr>
                    <a:xfrm>
                      <a:off x="6374235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" name="Group 61"/>
                <p:cNvGrpSpPr/>
                <p:nvPr/>
              </p:nvGrpSpPr>
              <p:grpSpPr>
                <a:xfrm>
                  <a:off x="4838402" y="5117136"/>
                  <a:ext cx="728332" cy="738529"/>
                  <a:chOff x="4707268" y="2286000"/>
                  <a:chExt cx="2362200" cy="2362200"/>
                </a:xfrm>
              </p:grpSpPr>
              <p:grpSp>
                <p:nvGrpSpPr>
                  <p:cNvPr id="85" name="Group 8"/>
                  <p:cNvGrpSpPr/>
                  <p:nvPr/>
                </p:nvGrpSpPr>
                <p:grpSpPr>
                  <a:xfrm>
                    <a:off x="4707268" y="2286000"/>
                    <a:ext cx="2362200" cy="2362200"/>
                    <a:chOff x="4707268" y="2286000"/>
                    <a:chExt cx="2362200" cy="2362200"/>
                  </a:xfrm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</p:grpSpPr>
                <p:sp>
                  <p:nvSpPr>
                    <p:cNvPr id="94" name="Rectangle 3"/>
                    <p:cNvSpPr/>
                    <p:nvPr/>
                  </p:nvSpPr>
                  <p:spPr>
                    <a:xfrm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 rot="5400000">
                      <a:off x="5755018" y="2286000"/>
                      <a:ext cx="2667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 rot="2700000"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Rectangle 96"/>
                    <p:cNvSpPr/>
                    <p:nvPr/>
                  </p:nvSpPr>
                  <p:spPr>
                    <a:xfrm rot="18900000" flipV="1">
                      <a:off x="5754408" y="2286000"/>
                      <a:ext cx="26792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918736" y="2497468"/>
                      <a:ext cx="1939264" cy="1939264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19"/>
                  <p:cNvGrpSpPr/>
                  <p:nvPr/>
                </p:nvGrpSpPr>
                <p:grpSpPr>
                  <a:xfrm>
                    <a:off x="5343451" y="3090532"/>
                    <a:ext cx="1089835" cy="753136"/>
                    <a:chOff x="5435600" y="5334000"/>
                    <a:chExt cx="1089835" cy="753136"/>
                  </a:xfrm>
                  <a:scene3d>
                    <a:camera prst="perspectiveContrastingRightFacing"/>
                    <a:lightRig rig="threePt" dir="t"/>
                  </a:scene3d>
                </p:grpSpPr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435600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82683" y="5562600"/>
                      <a:ext cx="151200" cy="524536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5740399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5898115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055833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69"/>
                    <p:cNvSpPr/>
                    <p:nvPr/>
                  </p:nvSpPr>
                  <p:spPr>
                    <a:xfrm>
                      <a:off x="6220066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Rectangle 70"/>
                    <p:cNvSpPr/>
                    <p:nvPr/>
                  </p:nvSpPr>
                  <p:spPr>
                    <a:xfrm>
                      <a:off x="6374235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" name="Group 76"/>
                <p:cNvGrpSpPr/>
                <p:nvPr/>
              </p:nvGrpSpPr>
              <p:grpSpPr>
                <a:xfrm>
                  <a:off x="6362402" y="5117136"/>
                  <a:ext cx="728332" cy="738529"/>
                  <a:chOff x="4707268" y="2286000"/>
                  <a:chExt cx="2362200" cy="2362200"/>
                </a:xfrm>
              </p:grpSpPr>
              <p:grpSp>
                <p:nvGrpSpPr>
                  <p:cNvPr id="71" name="Group 8"/>
                  <p:cNvGrpSpPr/>
                  <p:nvPr/>
                </p:nvGrpSpPr>
                <p:grpSpPr>
                  <a:xfrm>
                    <a:off x="4707268" y="2286000"/>
                    <a:ext cx="2362200" cy="2362200"/>
                    <a:chOff x="4707268" y="2286000"/>
                    <a:chExt cx="2362200" cy="2362200"/>
                  </a:xfrm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</p:grpSpPr>
                <p:sp>
                  <p:nvSpPr>
                    <p:cNvPr id="80" name="Rectangle 3"/>
                    <p:cNvSpPr/>
                    <p:nvPr/>
                  </p:nvSpPr>
                  <p:spPr>
                    <a:xfrm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 rot="5400000">
                      <a:off x="5755018" y="2286000"/>
                      <a:ext cx="2667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/>
                    <p:cNvSpPr/>
                    <p:nvPr/>
                  </p:nvSpPr>
                  <p:spPr>
                    <a:xfrm rot="2700000"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>
                    <a:xfrm rot="18900000" flipV="1">
                      <a:off x="5754408" y="2286000"/>
                      <a:ext cx="26792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4918734" y="2497467"/>
                      <a:ext cx="1939264" cy="1939263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" name="Group 19"/>
                  <p:cNvGrpSpPr/>
                  <p:nvPr/>
                </p:nvGrpSpPr>
                <p:grpSpPr>
                  <a:xfrm>
                    <a:off x="5343451" y="3090532"/>
                    <a:ext cx="1089835" cy="753136"/>
                    <a:chOff x="5435600" y="5334000"/>
                    <a:chExt cx="1089835" cy="753136"/>
                  </a:xfrm>
                  <a:scene3d>
                    <a:camera prst="perspectiveContrastingRightFacing"/>
                    <a:lightRig rig="threePt" dir="t"/>
                  </a:scene3d>
                </p:grpSpPr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5435600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5582683" y="5562600"/>
                      <a:ext cx="151200" cy="524536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5740399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5898115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6055833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6220066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6374235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" name="Group 91"/>
                <p:cNvGrpSpPr/>
                <p:nvPr/>
              </p:nvGrpSpPr>
              <p:grpSpPr>
                <a:xfrm>
                  <a:off x="7886402" y="5117136"/>
                  <a:ext cx="728332" cy="738529"/>
                  <a:chOff x="4707268" y="2286000"/>
                  <a:chExt cx="2362200" cy="2362200"/>
                </a:xfrm>
              </p:grpSpPr>
              <p:grpSp>
                <p:nvGrpSpPr>
                  <p:cNvPr id="57" name="Group 8"/>
                  <p:cNvGrpSpPr/>
                  <p:nvPr/>
                </p:nvGrpSpPr>
                <p:grpSpPr>
                  <a:xfrm>
                    <a:off x="4707268" y="2286000"/>
                    <a:ext cx="2362200" cy="2362200"/>
                    <a:chOff x="4707268" y="2286000"/>
                    <a:chExt cx="2362200" cy="2362200"/>
                  </a:xfrm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</p:grpSpPr>
                <p:sp>
                  <p:nvSpPr>
                    <p:cNvPr id="66" name="Rectangle 3"/>
                    <p:cNvSpPr/>
                    <p:nvPr/>
                  </p:nvSpPr>
                  <p:spPr>
                    <a:xfrm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 rot="5400000">
                      <a:off x="5755018" y="2286000"/>
                      <a:ext cx="2667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 rot="2700000"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 rot="18900000" flipV="1">
                      <a:off x="5754408" y="2286000"/>
                      <a:ext cx="26792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4918736" y="2497468"/>
                      <a:ext cx="1939264" cy="1939264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19"/>
                  <p:cNvGrpSpPr/>
                  <p:nvPr/>
                </p:nvGrpSpPr>
                <p:grpSpPr>
                  <a:xfrm>
                    <a:off x="5343451" y="3090532"/>
                    <a:ext cx="1089835" cy="753136"/>
                    <a:chOff x="5435600" y="5334000"/>
                    <a:chExt cx="1089835" cy="753136"/>
                  </a:xfrm>
                  <a:scene3d>
                    <a:camera prst="perspectiveContrastingRightFacing"/>
                    <a:lightRig rig="threePt" dir="t"/>
                  </a:scene3d>
                </p:grpSpPr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435600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5582683" y="5562600"/>
                      <a:ext cx="151200" cy="524536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5740399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5898115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055833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220066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6374235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" name="Group 106"/>
                <p:cNvGrpSpPr/>
                <p:nvPr/>
              </p:nvGrpSpPr>
              <p:grpSpPr>
                <a:xfrm>
                  <a:off x="9410402" y="5117136"/>
                  <a:ext cx="728332" cy="738529"/>
                  <a:chOff x="4707268" y="2286000"/>
                  <a:chExt cx="2362200" cy="2362200"/>
                </a:xfrm>
              </p:grpSpPr>
              <p:grpSp>
                <p:nvGrpSpPr>
                  <p:cNvPr id="43" name="Group 8"/>
                  <p:cNvGrpSpPr/>
                  <p:nvPr/>
                </p:nvGrpSpPr>
                <p:grpSpPr>
                  <a:xfrm>
                    <a:off x="4707268" y="2286000"/>
                    <a:ext cx="2362200" cy="2362200"/>
                    <a:chOff x="4707268" y="2286000"/>
                    <a:chExt cx="2362200" cy="2362200"/>
                  </a:xfrm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</p:grpSpPr>
                <p:sp>
                  <p:nvSpPr>
                    <p:cNvPr id="52" name="Rectangle 3"/>
                    <p:cNvSpPr/>
                    <p:nvPr/>
                  </p:nvSpPr>
                  <p:spPr>
                    <a:xfrm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 rot="5400000">
                      <a:off x="5755018" y="2286000"/>
                      <a:ext cx="2667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 rot="2700000">
                      <a:off x="5755168" y="2286000"/>
                      <a:ext cx="26640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 rot="18900000" flipV="1">
                      <a:off x="5754408" y="2286000"/>
                      <a:ext cx="267920" cy="23622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918736" y="2497468"/>
                      <a:ext cx="1939264" cy="1939264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extrusionH="254000" contourW="19050">
                      <a:bevelT w="82550" h="44450" prst="angle"/>
                      <a:bevelB w="82550" h="44450" prst="angle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" name="Group 19"/>
                  <p:cNvGrpSpPr/>
                  <p:nvPr/>
                </p:nvGrpSpPr>
                <p:grpSpPr>
                  <a:xfrm>
                    <a:off x="5343451" y="3090532"/>
                    <a:ext cx="1089835" cy="753136"/>
                    <a:chOff x="5435600" y="5334000"/>
                    <a:chExt cx="1089835" cy="753136"/>
                  </a:xfrm>
                  <a:scene3d>
                    <a:camera prst="perspectiveContrastingRightFacing"/>
                    <a:lightRig rig="threePt" dir="t"/>
                  </a:scene3d>
                </p:grpSpPr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5435600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5582683" y="5562600"/>
                      <a:ext cx="151200" cy="524536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5740399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5898115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055833" y="5477536"/>
                      <a:ext cx="151200" cy="6096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220066" y="5704367"/>
                      <a:ext cx="151200" cy="382769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6374235" y="5334000"/>
                      <a:ext cx="151200" cy="7531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8" name="Can 37"/>
                <p:cNvSpPr/>
                <p:nvPr/>
              </p:nvSpPr>
              <p:spPr>
                <a:xfrm>
                  <a:off x="3356934" y="6172200"/>
                  <a:ext cx="533400" cy="685800"/>
                </a:xfrm>
                <a:prstGeom prst="can">
                  <a:avLst/>
                </a:prstGeom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an 38"/>
                <p:cNvSpPr/>
                <p:nvPr/>
              </p:nvSpPr>
              <p:spPr>
                <a:xfrm>
                  <a:off x="4880934" y="6172200"/>
                  <a:ext cx="533400" cy="685800"/>
                </a:xfrm>
                <a:prstGeom prst="can">
                  <a:avLst/>
                </a:prstGeom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>
                  <a:off x="6404934" y="6172200"/>
                  <a:ext cx="533400" cy="685800"/>
                </a:xfrm>
                <a:prstGeom prst="can">
                  <a:avLst/>
                </a:prstGeom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an 40"/>
                <p:cNvSpPr/>
                <p:nvPr/>
              </p:nvSpPr>
              <p:spPr>
                <a:xfrm>
                  <a:off x="7928934" y="6172200"/>
                  <a:ext cx="533400" cy="685800"/>
                </a:xfrm>
                <a:prstGeom prst="can">
                  <a:avLst/>
                </a:prstGeom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an 41"/>
                <p:cNvSpPr/>
                <p:nvPr/>
              </p:nvSpPr>
              <p:spPr>
                <a:xfrm>
                  <a:off x="9452934" y="6172200"/>
                  <a:ext cx="533400" cy="685800"/>
                </a:xfrm>
                <a:prstGeom prst="can">
                  <a:avLst/>
                </a:prstGeom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Trapezoid 27"/>
              <p:cNvSpPr/>
              <p:nvPr/>
            </p:nvSpPr>
            <p:spPr>
              <a:xfrm>
                <a:off x="1168400" y="3646714"/>
                <a:ext cx="7543800" cy="762000"/>
              </a:xfrm>
              <a:prstGeom prst="trapezoid">
                <a:avLst>
                  <a:gd name="adj" fmla="val 154768"/>
                </a:avLst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endParaRPr lang="en-US" sz="2000" dirty="0" smtClean="0">
                  <a:solidFill>
                    <a:srgbClr val="414042"/>
                  </a:solidFill>
                  <a:latin typeface="Open Sans Light"/>
                  <a:cs typeface="Open Sans Light"/>
                </a:endParaRPr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3094666" y="74458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an 116"/>
              <p:cNvSpPr/>
              <p:nvPr/>
            </p:nvSpPr>
            <p:spPr>
              <a:xfrm>
                <a:off x="3628066" y="74458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Can 119"/>
              <p:cNvSpPr/>
              <p:nvPr/>
            </p:nvSpPr>
            <p:spPr>
              <a:xfrm>
                <a:off x="3365798" y="7968342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Can 120"/>
              <p:cNvSpPr/>
              <p:nvPr/>
            </p:nvSpPr>
            <p:spPr>
              <a:xfrm>
                <a:off x="3932866" y="79792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Can 121"/>
              <p:cNvSpPr/>
              <p:nvPr/>
            </p:nvSpPr>
            <p:spPr>
              <a:xfrm>
                <a:off x="4618666" y="74458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an 122"/>
              <p:cNvSpPr/>
              <p:nvPr/>
            </p:nvSpPr>
            <p:spPr>
              <a:xfrm>
                <a:off x="5152066" y="74458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Can 124"/>
              <p:cNvSpPr/>
              <p:nvPr/>
            </p:nvSpPr>
            <p:spPr>
              <a:xfrm>
                <a:off x="4889798" y="7968342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an 125"/>
              <p:cNvSpPr/>
              <p:nvPr/>
            </p:nvSpPr>
            <p:spPr>
              <a:xfrm>
                <a:off x="5456866" y="79792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Can 126"/>
              <p:cNvSpPr/>
              <p:nvPr/>
            </p:nvSpPr>
            <p:spPr>
              <a:xfrm>
                <a:off x="61426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an 127"/>
              <p:cNvSpPr/>
              <p:nvPr/>
            </p:nvSpPr>
            <p:spPr>
              <a:xfrm>
                <a:off x="66760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Can 129"/>
              <p:cNvSpPr/>
              <p:nvPr/>
            </p:nvSpPr>
            <p:spPr>
              <a:xfrm>
                <a:off x="6413798" y="79792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Can 130"/>
              <p:cNvSpPr/>
              <p:nvPr/>
            </p:nvSpPr>
            <p:spPr>
              <a:xfrm>
                <a:off x="6980866" y="79901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Can 131"/>
              <p:cNvSpPr/>
              <p:nvPr/>
            </p:nvSpPr>
            <p:spPr>
              <a:xfrm>
                <a:off x="76666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an 132"/>
              <p:cNvSpPr/>
              <p:nvPr/>
            </p:nvSpPr>
            <p:spPr>
              <a:xfrm>
                <a:off x="82000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Can 134"/>
              <p:cNvSpPr/>
              <p:nvPr/>
            </p:nvSpPr>
            <p:spPr>
              <a:xfrm>
                <a:off x="7937798" y="79792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Can 136"/>
              <p:cNvSpPr/>
              <p:nvPr/>
            </p:nvSpPr>
            <p:spPr>
              <a:xfrm>
                <a:off x="14944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2027866" y="74567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1765598" y="7979228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2332666" y="7990114"/>
                <a:ext cx="304800" cy="391886"/>
              </a:xfrm>
              <a:prstGeom prst="can">
                <a:avLst/>
              </a:prstGeom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>
                <a:stCxn id="18" idx="3"/>
              </p:cNvCxnSpPr>
              <p:nvPr/>
            </p:nvCxnSpPr>
            <p:spPr>
              <a:xfrm>
                <a:off x="1926217" y="6694714"/>
                <a:ext cx="4183" cy="696686"/>
              </a:xfrm>
              <a:prstGeom prst="line">
                <a:avLst/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496932" y="6705600"/>
                <a:ext cx="4183" cy="696686"/>
              </a:xfrm>
              <a:prstGeom prst="line">
                <a:avLst/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5029151" y="6705600"/>
                <a:ext cx="4183" cy="696686"/>
              </a:xfrm>
              <a:prstGeom prst="line">
                <a:avLst/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523666" y="6705600"/>
                <a:ext cx="4183" cy="696686"/>
              </a:xfrm>
              <a:prstGeom prst="line">
                <a:avLst/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8055885" y="6705600"/>
                <a:ext cx="4183" cy="696686"/>
              </a:xfrm>
              <a:prstGeom prst="line">
                <a:avLst/>
              </a:prstGeom>
              <a:ln w="38100">
                <a:solidFill>
                  <a:srgbClr val="5156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grpSp>
        <p:nvGrpSpPr>
          <p:cNvPr id="176" name="Group 175"/>
          <p:cNvGrpSpPr/>
          <p:nvPr/>
        </p:nvGrpSpPr>
        <p:grpSpPr>
          <a:xfrm>
            <a:off x="1397000" y="7391400"/>
            <a:ext cx="7543800" cy="1066800"/>
            <a:chOff x="1397000" y="7391400"/>
            <a:chExt cx="7543800" cy="1066800"/>
          </a:xfrm>
        </p:grpSpPr>
        <p:pic>
          <p:nvPicPr>
            <p:cNvPr id="2050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7000" y="7391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4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5600" y="79248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5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200" y="79248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6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0600" y="7391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7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5800" y="7914167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8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9800" y="79248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9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4600" y="7391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70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8600" y="7391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71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3800" y="7914167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72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9066" y="7903534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73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81334" y="7391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75" name="Picture 2" descr="http://png-4.findicons.com/files/icons/1765/windows_icons_v2/256/exc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07400" y="7924800"/>
              <a:ext cx="533400" cy="533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311400" y="2362200"/>
            <a:ext cx="102870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TRANSPARENCY &amp; VISIBILITY ARE REQUIRED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AUDITS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are more intrusive &amp; detailed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UNDERSTANDING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and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REACTING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FAST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is business critical, more than ever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14042"/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Analysts’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COSTS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continue increasing with volumes &amp; data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types</a:t>
            </a:r>
            <a:endParaRPr lang="en-US" sz="2000" b="1" dirty="0" smtClean="0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 marL="469900" marR="1158875" lvl="1">
              <a:lnSpc>
                <a:spcPct val="20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Too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much data to analyze</a:t>
            </a:r>
          </a:p>
          <a:p>
            <a:pPr marL="469900" marR="1158875" lvl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Difficult for non-analysts/statisticians to identify patterns</a:t>
            </a:r>
          </a:p>
          <a:p>
            <a:pPr marL="469900" marR="1158875" lvl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Ensure fast &amp; easy access to any level of </a:t>
            </a: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granularity</a:t>
            </a:r>
            <a:endParaRPr lang="en-US" sz="2000" dirty="0" smtClean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KEY DRIVERS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3600" y="2225546"/>
            <a:ext cx="1279654" cy="1279654"/>
            <a:chOff x="863600" y="3886200"/>
            <a:chExt cx="1279654" cy="1279654"/>
          </a:xfrm>
        </p:grpSpPr>
        <p:sp>
          <p:nvSpPr>
            <p:cNvPr id="18" name="object 13"/>
            <p:cNvSpPr/>
            <p:nvPr/>
          </p:nvSpPr>
          <p:spPr>
            <a:xfrm>
              <a:off x="863600" y="3886200"/>
              <a:ext cx="1279654" cy="1279654"/>
            </a:xfrm>
            <a:custGeom>
              <a:avLst/>
              <a:gdLst/>
              <a:ahLst/>
              <a:cxnLst/>
              <a:rect l="l" t="t" r="r" b="b"/>
              <a:pathLst>
                <a:path w="1683969" h="1683969">
                  <a:moveTo>
                    <a:pt x="841984" y="1683969"/>
                  </a:moveTo>
                  <a:lnTo>
                    <a:pt x="910940" y="1681172"/>
                  </a:lnTo>
                  <a:lnTo>
                    <a:pt x="978378" y="1672929"/>
                  </a:lnTo>
                  <a:lnTo>
                    <a:pt x="1044082" y="1659456"/>
                  </a:lnTo>
                  <a:lnTo>
                    <a:pt x="1107832" y="1640973"/>
                  </a:lnTo>
                  <a:lnTo>
                    <a:pt x="1169410" y="1617697"/>
                  </a:lnTo>
                  <a:lnTo>
                    <a:pt x="1228598" y="1589848"/>
                  </a:lnTo>
                  <a:lnTo>
                    <a:pt x="1285177" y="1557643"/>
                  </a:lnTo>
                  <a:lnTo>
                    <a:pt x="1338929" y="1521301"/>
                  </a:lnTo>
                  <a:lnTo>
                    <a:pt x="1389636" y="1481040"/>
                  </a:lnTo>
                  <a:lnTo>
                    <a:pt x="1437079" y="1437079"/>
                  </a:lnTo>
                  <a:lnTo>
                    <a:pt x="1481040" y="1389636"/>
                  </a:lnTo>
                  <a:lnTo>
                    <a:pt x="1521301" y="1338929"/>
                  </a:lnTo>
                  <a:lnTo>
                    <a:pt x="1557643" y="1285177"/>
                  </a:lnTo>
                  <a:lnTo>
                    <a:pt x="1589848" y="1228598"/>
                  </a:lnTo>
                  <a:lnTo>
                    <a:pt x="1617697" y="1169410"/>
                  </a:lnTo>
                  <a:lnTo>
                    <a:pt x="1640973" y="1107832"/>
                  </a:lnTo>
                  <a:lnTo>
                    <a:pt x="1659456" y="1044082"/>
                  </a:lnTo>
                  <a:lnTo>
                    <a:pt x="1672929" y="978378"/>
                  </a:lnTo>
                  <a:lnTo>
                    <a:pt x="1681172" y="910940"/>
                  </a:lnTo>
                  <a:lnTo>
                    <a:pt x="1683969" y="841984"/>
                  </a:lnTo>
                  <a:lnTo>
                    <a:pt x="1681172" y="773029"/>
                  </a:lnTo>
                  <a:lnTo>
                    <a:pt x="1672929" y="705590"/>
                  </a:lnTo>
                  <a:lnTo>
                    <a:pt x="1659456" y="639886"/>
                  </a:lnTo>
                  <a:lnTo>
                    <a:pt x="1640973" y="576137"/>
                  </a:lnTo>
                  <a:lnTo>
                    <a:pt x="1617697" y="514558"/>
                  </a:lnTo>
                  <a:lnTo>
                    <a:pt x="1589848" y="455371"/>
                  </a:lnTo>
                  <a:lnTo>
                    <a:pt x="1557643" y="398791"/>
                  </a:lnTo>
                  <a:lnTo>
                    <a:pt x="1521301" y="345039"/>
                  </a:lnTo>
                  <a:lnTo>
                    <a:pt x="1481040" y="294332"/>
                  </a:lnTo>
                  <a:lnTo>
                    <a:pt x="1437079" y="246889"/>
                  </a:lnTo>
                  <a:lnTo>
                    <a:pt x="1389636" y="202928"/>
                  </a:lnTo>
                  <a:lnTo>
                    <a:pt x="1338929" y="162667"/>
                  </a:lnTo>
                  <a:lnTo>
                    <a:pt x="1285177" y="126325"/>
                  </a:lnTo>
                  <a:lnTo>
                    <a:pt x="1228598" y="94120"/>
                  </a:lnTo>
                  <a:lnTo>
                    <a:pt x="1169410" y="66271"/>
                  </a:lnTo>
                  <a:lnTo>
                    <a:pt x="1107832" y="42996"/>
                  </a:lnTo>
                  <a:lnTo>
                    <a:pt x="1044082" y="24512"/>
                  </a:lnTo>
                  <a:lnTo>
                    <a:pt x="978378" y="11040"/>
                  </a:lnTo>
                  <a:lnTo>
                    <a:pt x="910940" y="2796"/>
                  </a:lnTo>
                  <a:lnTo>
                    <a:pt x="841984" y="0"/>
                  </a:lnTo>
                  <a:lnTo>
                    <a:pt x="773029" y="2796"/>
                  </a:lnTo>
                  <a:lnTo>
                    <a:pt x="705590" y="11040"/>
                  </a:lnTo>
                  <a:lnTo>
                    <a:pt x="639886" y="24512"/>
                  </a:lnTo>
                  <a:lnTo>
                    <a:pt x="576137" y="42996"/>
                  </a:lnTo>
                  <a:lnTo>
                    <a:pt x="514558" y="66271"/>
                  </a:lnTo>
                  <a:lnTo>
                    <a:pt x="455371" y="94120"/>
                  </a:lnTo>
                  <a:lnTo>
                    <a:pt x="398791" y="126325"/>
                  </a:lnTo>
                  <a:lnTo>
                    <a:pt x="345039" y="162667"/>
                  </a:lnTo>
                  <a:lnTo>
                    <a:pt x="294332" y="202928"/>
                  </a:lnTo>
                  <a:lnTo>
                    <a:pt x="246889" y="246889"/>
                  </a:lnTo>
                  <a:lnTo>
                    <a:pt x="202928" y="294332"/>
                  </a:lnTo>
                  <a:lnTo>
                    <a:pt x="162667" y="345039"/>
                  </a:lnTo>
                  <a:lnTo>
                    <a:pt x="126325" y="398791"/>
                  </a:lnTo>
                  <a:lnTo>
                    <a:pt x="94120" y="455371"/>
                  </a:lnTo>
                  <a:lnTo>
                    <a:pt x="66271" y="514558"/>
                  </a:lnTo>
                  <a:lnTo>
                    <a:pt x="42996" y="576137"/>
                  </a:lnTo>
                  <a:lnTo>
                    <a:pt x="24512" y="639886"/>
                  </a:lnTo>
                  <a:lnTo>
                    <a:pt x="11040" y="705590"/>
                  </a:lnTo>
                  <a:lnTo>
                    <a:pt x="2796" y="773029"/>
                  </a:lnTo>
                  <a:lnTo>
                    <a:pt x="0" y="841984"/>
                  </a:lnTo>
                  <a:lnTo>
                    <a:pt x="2796" y="910940"/>
                  </a:lnTo>
                  <a:lnTo>
                    <a:pt x="11040" y="978378"/>
                  </a:lnTo>
                  <a:lnTo>
                    <a:pt x="24512" y="1044082"/>
                  </a:lnTo>
                  <a:lnTo>
                    <a:pt x="42996" y="1107832"/>
                  </a:lnTo>
                  <a:lnTo>
                    <a:pt x="66271" y="1169410"/>
                  </a:lnTo>
                  <a:lnTo>
                    <a:pt x="94120" y="1228598"/>
                  </a:lnTo>
                  <a:lnTo>
                    <a:pt x="126325" y="1285177"/>
                  </a:lnTo>
                  <a:lnTo>
                    <a:pt x="162667" y="1338929"/>
                  </a:lnTo>
                  <a:lnTo>
                    <a:pt x="202928" y="1389636"/>
                  </a:lnTo>
                  <a:lnTo>
                    <a:pt x="246889" y="1437079"/>
                  </a:lnTo>
                  <a:lnTo>
                    <a:pt x="294332" y="1481040"/>
                  </a:lnTo>
                  <a:lnTo>
                    <a:pt x="345039" y="1521301"/>
                  </a:lnTo>
                  <a:lnTo>
                    <a:pt x="398791" y="1557643"/>
                  </a:lnTo>
                  <a:lnTo>
                    <a:pt x="455371" y="1589848"/>
                  </a:lnTo>
                  <a:lnTo>
                    <a:pt x="514558" y="1617697"/>
                  </a:lnTo>
                  <a:lnTo>
                    <a:pt x="576137" y="1640973"/>
                  </a:lnTo>
                  <a:lnTo>
                    <a:pt x="639886" y="1659456"/>
                  </a:lnTo>
                  <a:lnTo>
                    <a:pt x="705590" y="1672929"/>
                  </a:lnTo>
                  <a:lnTo>
                    <a:pt x="773029" y="1681172"/>
                  </a:lnTo>
                  <a:lnTo>
                    <a:pt x="841984" y="1683969"/>
                  </a:lnTo>
                  <a:close/>
                </a:path>
              </a:pathLst>
            </a:custGeom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val 32"/>
            <p:cNvSpPr/>
            <p:nvPr/>
          </p:nvSpPr>
          <p:spPr>
            <a:xfrm>
              <a:off x="1397000" y="4191000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3000"/>
              </a:schemeClr>
            </a:solidFill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33" idx="3"/>
            </p:cNvCxnSpPr>
            <p:nvPr/>
          </p:nvCxnSpPr>
          <p:spPr>
            <a:xfrm flipH="1">
              <a:off x="1168400" y="4581245"/>
              <a:ext cx="295555" cy="295555"/>
            </a:xfrm>
            <a:prstGeom prst="line">
              <a:avLst/>
            </a:prstGeom>
            <a:ln w="63500">
              <a:solidFill>
                <a:srgbClr val="51565F"/>
              </a:solidFill>
            </a:ln>
          </p:spPr>
        </p:cxnSp>
      </p:grpSp>
      <p:sp>
        <p:nvSpPr>
          <p:cNvPr id="30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CONTEXT &amp; BACKGROUND</a:t>
            </a:r>
            <a:endParaRPr lang="pl-PL" sz="2600" dirty="0">
              <a:latin typeface="Open Sans Light"/>
              <a:cs typeface="Open Sans 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0200" y="5416825"/>
            <a:ext cx="5511800" cy="3346175"/>
            <a:chOff x="101600" y="4197625"/>
            <a:chExt cx="5511800" cy="33461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4197625"/>
              <a:ext cx="5511800" cy="2900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625600" y="7174468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Complex spreadsheets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8600" y="5029200"/>
            <a:ext cx="5472112" cy="2514600"/>
            <a:chOff x="6350000" y="3810000"/>
            <a:chExt cx="5472112" cy="2514600"/>
          </a:xfrm>
        </p:grpSpPr>
        <p:pic>
          <p:nvPicPr>
            <p:cNvPr id="28" name="Picture 4" descr="http://peltiertech.com/images/2009-08/PivotTab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00" y="4191000"/>
              <a:ext cx="3043518" cy="2133600"/>
            </a:xfrm>
            <a:prstGeom prst="rect">
              <a:avLst/>
            </a:prstGeom>
            <a:noFill/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45600" y="3810000"/>
              <a:ext cx="2576512" cy="200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9444514" y="5867400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Multiple pivot-tables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07032" y="7620000"/>
            <a:ext cx="3713688" cy="1939187"/>
            <a:chOff x="5764625" y="7410186"/>
            <a:chExt cx="4485250" cy="2342076"/>
          </a:xfrm>
        </p:grpSpPr>
        <p:pic>
          <p:nvPicPr>
            <p:cNvPr id="37" name="Picture 7" descr="http://www.oracle.com/webfolder/technetwork/tutorials/obe/fmw/bi/bi11115/biadmin11g_02/images/t9s70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64625" y="7410186"/>
              <a:ext cx="3146425" cy="2342076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8911047" y="823726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BI Setup(s)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311400" y="2362200"/>
            <a:ext cx="10693400" cy="563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/>
            <a:endParaRPr lang="en-US" dirty="0" smtClean="0">
              <a:latin typeface="Open Sans Light"/>
              <a:cs typeface="Open Sans Light"/>
            </a:endParaRPr>
          </a:p>
          <a:p>
            <a:pPr marL="12700" marR="1158875"/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r>
              <a:rPr lang="en-US" sz="2400" dirty="0" smtClean="0">
                <a:latin typeface="Open Sans Light"/>
                <a:cs typeface="Open Sans Light"/>
              </a:rPr>
              <a:t>NEW DATA PRACTICE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latin typeface="Open Sans Light"/>
                <a:cs typeface="Open Sans Light"/>
              </a:rPr>
              <a:t> Offer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INTUITIVE</a:t>
            </a:r>
            <a:r>
              <a:rPr lang="en-US" sz="2000" dirty="0" smtClean="0">
                <a:latin typeface="Open Sans Light"/>
                <a:cs typeface="Open Sans Light"/>
              </a:rPr>
              <a:t> and easy navigation capabilities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latin typeface="Open Sans Light"/>
                <a:cs typeface="Open Sans Light"/>
              </a:rPr>
              <a:t>Ensure multi-devices accessibility, for better reactivity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 REUSABLE </a:t>
            </a:r>
            <a:r>
              <a:rPr lang="en-US" sz="2000" dirty="0" smtClean="0">
                <a:latin typeface="Open Sans Light"/>
                <a:cs typeface="Open Sans Light"/>
              </a:rPr>
              <a:t>components for faster delivery of dashboards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Open Sans Light"/>
              <a:cs typeface="Open Sans Light"/>
            </a:endParaRPr>
          </a:p>
          <a:p>
            <a:pPr marL="12700" marR="1158875"/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r>
              <a:rPr lang="en-US" sz="2400" dirty="0" smtClean="0">
                <a:latin typeface="Open Sans Light"/>
                <a:cs typeface="Open Sans Light"/>
              </a:rPr>
              <a:t>RELIABILITY &amp; CONSISTENCY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latin typeface="Open Sans Light"/>
                <a:cs typeface="Open Sans Light"/>
              </a:rPr>
              <a:t>Connect to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GOLDEN SOURCES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Open Sans Light"/>
              <a:cs typeface="Open Sans Light"/>
            </a:endParaRP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latin typeface="Open Sans Light"/>
                <a:cs typeface="Open Sans Light"/>
              </a:rPr>
              <a:t> Leverage </a:t>
            </a:r>
            <a:r>
              <a:rPr lang="en-US" sz="2000" dirty="0" smtClean="0">
                <a:latin typeface="Open Sans Light"/>
                <a:cs typeface="Open Sans Light"/>
              </a:rPr>
              <a:t>/ work together with “big data” solutions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2000" dirty="0" smtClean="0">
                <a:latin typeface="Open Sans Light"/>
                <a:cs typeface="Open Sans Light"/>
              </a:rPr>
              <a:t>Ability to integrate with existing (obsolete) technologies</a:t>
            </a:r>
            <a:endParaRPr lang="pl-PL" sz="2000" b="1" dirty="0" smtClean="0">
              <a:solidFill>
                <a:schemeClr val="tx2">
                  <a:lumMod val="50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KEY DRIVERS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879346" y="2987546"/>
            <a:ext cx="1279654" cy="1279654"/>
            <a:chOff x="879346" y="5502146"/>
            <a:chExt cx="1279654" cy="1279654"/>
          </a:xfrm>
        </p:grpSpPr>
        <p:sp>
          <p:nvSpPr>
            <p:cNvPr id="19" name="object 13"/>
            <p:cNvSpPr/>
            <p:nvPr/>
          </p:nvSpPr>
          <p:spPr>
            <a:xfrm>
              <a:off x="879346" y="5502146"/>
              <a:ext cx="1279654" cy="1279654"/>
            </a:xfrm>
            <a:custGeom>
              <a:avLst/>
              <a:gdLst/>
              <a:ahLst/>
              <a:cxnLst/>
              <a:rect l="l" t="t" r="r" b="b"/>
              <a:pathLst>
                <a:path w="1683969" h="1683969">
                  <a:moveTo>
                    <a:pt x="841984" y="1683969"/>
                  </a:moveTo>
                  <a:lnTo>
                    <a:pt x="910940" y="1681172"/>
                  </a:lnTo>
                  <a:lnTo>
                    <a:pt x="978378" y="1672929"/>
                  </a:lnTo>
                  <a:lnTo>
                    <a:pt x="1044082" y="1659456"/>
                  </a:lnTo>
                  <a:lnTo>
                    <a:pt x="1107832" y="1640973"/>
                  </a:lnTo>
                  <a:lnTo>
                    <a:pt x="1169410" y="1617697"/>
                  </a:lnTo>
                  <a:lnTo>
                    <a:pt x="1228598" y="1589848"/>
                  </a:lnTo>
                  <a:lnTo>
                    <a:pt x="1285177" y="1557643"/>
                  </a:lnTo>
                  <a:lnTo>
                    <a:pt x="1338929" y="1521301"/>
                  </a:lnTo>
                  <a:lnTo>
                    <a:pt x="1389636" y="1481040"/>
                  </a:lnTo>
                  <a:lnTo>
                    <a:pt x="1437079" y="1437079"/>
                  </a:lnTo>
                  <a:lnTo>
                    <a:pt x="1481040" y="1389636"/>
                  </a:lnTo>
                  <a:lnTo>
                    <a:pt x="1521301" y="1338929"/>
                  </a:lnTo>
                  <a:lnTo>
                    <a:pt x="1557643" y="1285177"/>
                  </a:lnTo>
                  <a:lnTo>
                    <a:pt x="1589848" y="1228598"/>
                  </a:lnTo>
                  <a:lnTo>
                    <a:pt x="1617697" y="1169410"/>
                  </a:lnTo>
                  <a:lnTo>
                    <a:pt x="1640973" y="1107832"/>
                  </a:lnTo>
                  <a:lnTo>
                    <a:pt x="1659456" y="1044082"/>
                  </a:lnTo>
                  <a:lnTo>
                    <a:pt x="1672929" y="978378"/>
                  </a:lnTo>
                  <a:lnTo>
                    <a:pt x="1681172" y="910940"/>
                  </a:lnTo>
                  <a:lnTo>
                    <a:pt x="1683969" y="841984"/>
                  </a:lnTo>
                  <a:lnTo>
                    <a:pt x="1681172" y="773029"/>
                  </a:lnTo>
                  <a:lnTo>
                    <a:pt x="1672929" y="705590"/>
                  </a:lnTo>
                  <a:lnTo>
                    <a:pt x="1659456" y="639886"/>
                  </a:lnTo>
                  <a:lnTo>
                    <a:pt x="1640973" y="576137"/>
                  </a:lnTo>
                  <a:lnTo>
                    <a:pt x="1617697" y="514558"/>
                  </a:lnTo>
                  <a:lnTo>
                    <a:pt x="1589848" y="455371"/>
                  </a:lnTo>
                  <a:lnTo>
                    <a:pt x="1557643" y="398791"/>
                  </a:lnTo>
                  <a:lnTo>
                    <a:pt x="1521301" y="345039"/>
                  </a:lnTo>
                  <a:lnTo>
                    <a:pt x="1481040" y="294332"/>
                  </a:lnTo>
                  <a:lnTo>
                    <a:pt x="1437079" y="246889"/>
                  </a:lnTo>
                  <a:lnTo>
                    <a:pt x="1389636" y="202928"/>
                  </a:lnTo>
                  <a:lnTo>
                    <a:pt x="1338929" y="162667"/>
                  </a:lnTo>
                  <a:lnTo>
                    <a:pt x="1285177" y="126325"/>
                  </a:lnTo>
                  <a:lnTo>
                    <a:pt x="1228598" y="94120"/>
                  </a:lnTo>
                  <a:lnTo>
                    <a:pt x="1169410" y="66271"/>
                  </a:lnTo>
                  <a:lnTo>
                    <a:pt x="1107832" y="42996"/>
                  </a:lnTo>
                  <a:lnTo>
                    <a:pt x="1044082" y="24512"/>
                  </a:lnTo>
                  <a:lnTo>
                    <a:pt x="978378" y="11040"/>
                  </a:lnTo>
                  <a:lnTo>
                    <a:pt x="910940" y="2796"/>
                  </a:lnTo>
                  <a:lnTo>
                    <a:pt x="841984" y="0"/>
                  </a:lnTo>
                  <a:lnTo>
                    <a:pt x="773029" y="2796"/>
                  </a:lnTo>
                  <a:lnTo>
                    <a:pt x="705590" y="11040"/>
                  </a:lnTo>
                  <a:lnTo>
                    <a:pt x="639886" y="24512"/>
                  </a:lnTo>
                  <a:lnTo>
                    <a:pt x="576137" y="42996"/>
                  </a:lnTo>
                  <a:lnTo>
                    <a:pt x="514558" y="66271"/>
                  </a:lnTo>
                  <a:lnTo>
                    <a:pt x="455371" y="94120"/>
                  </a:lnTo>
                  <a:lnTo>
                    <a:pt x="398791" y="126325"/>
                  </a:lnTo>
                  <a:lnTo>
                    <a:pt x="345039" y="162667"/>
                  </a:lnTo>
                  <a:lnTo>
                    <a:pt x="294332" y="202928"/>
                  </a:lnTo>
                  <a:lnTo>
                    <a:pt x="246889" y="246889"/>
                  </a:lnTo>
                  <a:lnTo>
                    <a:pt x="202928" y="294332"/>
                  </a:lnTo>
                  <a:lnTo>
                    <a:pt x="162667" y="345039"/>
                  </a:lnTo>
                  <a:lnTo>
                    <a:pt x="126325" y="398791"/>
                  </a:lnTo>
                  <a:lnTo>
                    <a:pt x="94120" y="455371"/>
                  </a:lnTo>
                  <a:lnTo>
                    <a:pt x="66271" y="514558"/>
                  </a:lnTo>
                  <a:lnTo>
                    <a:pt x="42996" y="576137"/>
                  </a:lnTo>
                  <a:lnTo>
                    <a:pt x="24512" y="639886"/>
                  </a:lnTo>
                  <a:lnTo>
                    <a:pt x="11040" y="705590"/>
                  </a:lnTo>
                  <a:lnTo>
                    <a:pt x="2796" y="773029"/>
                  </a:lnTo>
                  <a:lnTo>
                    <a:pt x="0" y="841984"/>
                  </a:lnTo>
                  <a:lnTo>
                    <a:pt x="2796" y="910940"/>
                  </a:lnTo>
                  <a:lnTo>
                    <a:pt x="11040" y="978378"/>
                  </a:lnTo>
                  <a:lnTo>
                    <a:pt x="24512" y="1044082"/>
                  </a:lnTo>
                  <a:lnTo>
                    <a:pt x="42996" y="1107832"/>
                  </a:lnTo>
                  <a:lnTo>
                    <a:pt x="66271" y="1169410"/>
                  </a:lnTo>
                  <a:lnTo>
                    <a:pt x="94120" y="1228598"/>
                  </a:lnTo>
                  <a:lnTo>
                    <a:pt x="126325" y="1285177"/>
                  </a:lnTo>
                  <a:lnTo>
                    <a:pt x="162667" y="1338929"/>
                  </a:lnTo>
                  <a:lnTo>
                    <a:pt x="202928" y="1389636"/>
                  </a:lnTo>
                  <a:lnTo>
                    <a:pt x="246889" y="1437079"/>
                  </a:lnTo>
                  <a:lnTo>
                    <a:pt x="294332" y="1481040"/>
                  </a:lnTo>
                  <a:lnTo>
                    <a:pt x="345039" y="1521301"/>
                  </a:lnTo>
                  <a:lnTo>
                    <a:pt x="398791" y="1557643"/>
                  </a:lnTo>
                  <a:lnTo>
                    <a:pt x="455371" y="1589848"/>
                  </a:lnTo>
                  <a:lnTo>
                    <a:pt x="514558" y="1617697"/>
                  </a:lnTo>
                  <a:lnTo>
                    <a:pt x="576137" y="1640973"/>
                  </a:lnTo>
                  <a:lnTo>
                    <a:pt x="639886" y="1659456"/>
                  </a:lnTo>
                  <a:lnTo>
                    <a:pt x="705590" y="1672929"/>
                  </a:lnTo>
                  <a:lnTo>
                    <a:pt x="773029" y="1681172"/>
                  </a:lnTo>
                  <a:lnTo>
                    <a:pt x="841984" y="1683969"/>
                  </a:lnTo>
                  <a:close/>
                </a:path>
              </a:pathLst>
            </a:custGeom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8400" y="5715000"/>
              <a:ext cx="7328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111001</a:t>
              </a:r>
            </a:p>
            <a:p>
              <a:r>
                <a:rPr lang="en-US" sz="1400" dirty="0" smtClean="0"/>
                <a:t>001101</a:t>
              </a:r>
            </a:p>
            <a:p>
              <a:r>
                <a:rPr lang="en-US" sz="1400" dirty="0" smtClean="0"/>
                <a:t>101011</a:t>
              </a:r>
            </a:p>
            <a:p>
              <a:r>
                <a:rPr lang="en-US" sz="1400" dirty="0" smtClean="0"/>
                <a:t>001001</a:t>
              </a:r>
              <a:endParaRPr lang="en-US" sz="1400" dirty="0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879346" y="5257800"/>
            <a:ext cx="1279654" cy="1279654"/>
            <a:chOff x="879346" y="5883146"/>
            <a:chExt cx="1279654" cy="1279654"/>
          </a:xfrm>
        </p:grpSpPr>
        <p:sp>
          <p:nvSpPr>
            <p:cNvPr id="22" name="object 13"/>
            <p:cNvSpPr/>
            <p:nvPr/>
          </p:nvSpPr>
          <p:spPr>
            <a:xfrm>
              <a:off x="879346" y="5883146"/>
              <a:ext cx="1279654" cy="1279654"/>
            </a:xfrm>
            <a:custGeom>
              <a:avLst/>
              <a:gdLst/>
              <a:ahLst/>
              <a:cxnLst/>
              <a:rect l="l" t="t" r="r" b="b"/>
              <a:pathLst>
                <a:path w="1683969" h="1683969">
                  <a:moveTo>
                    <a:pt x="841984" y="1683969"/>
                  </a:moveTo>
                  <a:lnTo>
                    <a:pt x="910940" y="1681172"/>
                  </a:lnTo>
                  <a:lnTo>
                    <a:pt x="978378" y="1672929"/>
                  </a:lnTo>
                  <a:lnTo>
                    <a:pt x="1044082" y="1659456"/>
                  </a:lnTo>
                  <a:lnTo>
                    <a:pt x="1107832" y="1640973"/>
                  </a:lnTo>
                  <a:lnTo>
                    <a:pt x="1169410" y="1617697"/>
                  </a:lnTo>
                  <a:lnTo>
                    <a:pt x="1228598" y="1589848"/>
                  </a:lnTo>
                  <a:lnTo>
                    <a:pt x="1285177" y="1557643"/>
                  </a:lnTo>
                  <a:lnTo>
                    <a:pt x="1338929" y="1521301"/>
                  </a:lnTo>
                  <a:lnTo>
                    <a:pt x="1389636" y="1481040"/>
                  </a:lnTo>
                  <a:lnTo>
                    <a:pt x="1437079" y="1437079"/>
                  </a:lnTo>
                  <a:lnTo>
                    <a:pt x="1481040" y="1389636"/>
                  </a:lnTo>
                  <a:lnTo>
                    <a:pt x="1521301" y="1338929"/>
                  </a:lnTo>
                  <a:lnTo>
                    <a:pt x="1557643" y="1285177"/>
                  </a:lnTo>
                  <a:lnTo>
                    <a:pt x="1589848" y="1228598"/>
                  </a:lnTo>
                  <a:lnTo>
                    <a:pt x="1617697" y="1169410"/>
                  </a:lnTo>
                  <a:lnTo>
                    <a:pt x="1640973" y="1107832"/>
                  </a:lnTo>
                  <a:lnTo>
                    <a:pt x="1659456" y="1044082"/>
                  </a:lnTo>
                  <a:lnTo>
                    <a:pt x="1672929" y="978378"/>
                  </a:lnTo>
                  <a:lnTo>
                    <a:pt x="1681172" y="910940"/>
                  </a:lnTo>
                  <a:lnTo>
                    <a:pt x="1683969" y="841984"/>
                  </a:lnTo>
                  <a:lnTo>
                    <a:pt x="1681172" y="773029"/>
                  </a:lnTo>
                  <a:lnTo>
                    <a:pt x="1672929" y="705590"/>
                  </a:lnTo>
                  <a:lnTo>
                    <a:pt x="1659456" y="639886"/>
                  </a:lnTo>
                  <a:lnTo>
                    <a:pt x="1640973" y="576137"/>
                  </a:lnTo>
                  <a:lnTo>
                    <a:pt x="1617697" y="514558"/>
                  </a:lnTo>
                  <a:lnTo>
                    <a:pt x="1589848" y="455371"/>
                  </a:lnTo>
                  <a:lnTo>
                    <a:pt x="1557643" y="398791"/>
                  </a:lnTo>
                  <a:lnTo>
                    <a:pt x="1521301" y="345039"/>
                  </a:lnTo>
                  <a:lnTo>
                    <a:pt x="1481040" y="294332"/>
                  </a:lnTo>
                  <a:lnTo>
                    <a:pt x="1437079" y="246889"/>
                  </a:lnTo>
                  <a:lnTo>
                    <a:pt x="1389636" y="202928"/>
                  </a:lnTo>
                  <a:lnTo>
                    <a:pt x="1338929" y="162667"/>
                  </a:lnTo>
                  <a:lnTo>
                    <a:pt x="1285177" y="126325"/>
                  </a:lnTo>
                  <a:lnTo>
                    <a:pt x="1228598" y="94120"/>
                  </a:lnTo>
                  <a:lnTo>
                    <a:pt x="1169410" y="66271"/>
                  </a:lnTo>
                  <a:lnTo>
                    <a:pt x="1107832" y="42996"/>
                  </a:lnTo>
                  <a:lnTo>
                    <a:pt x="1044082" y="24512"/>
                  </a:lnTo>
                  <a:lnTo>
                    <a:pt x="978378" y="11040"/>
                  </a:lnTo>
                  <a:lnTo>
                    <a:pt x="910940" y="2796"/>
                  </a:lnTo>
                  <a:lnTo>
                    <a:pt x="841984" y="0"/>
                  </a:lnTo>
                  <a:lnTo>
                    <a:pt x="773029" y="2796"/>
                  </a:lnTo>
                  <a:lnTo>
                    <a:pt x="705590" y="11040"/>
                  </a:lnTo>
                  <a:lnTo>
                    <a:pt x="639886" y="24512"/>
                  </a:lnTo>
                  <a:lnTo>
                    <a:pt x="576137" y="42996"/>
                  </a:lnTo>
                  <a:lnTo>
                    <a:pt x="514558" y="66271"/>
                  </a:lnTo>
                  <a:lnTo>
                    <a:pt x="455371" y="94120"/>
                  </a:lnTo>
                  <a:lnTo>
                    <a:pt x="398791" y="126325"/>
                  </a:lnTo>
                  <a:lnTo>
                    <a:pt x="345039" y="162667"/>
                  </a:lnTo>
                  <a:lnTo>
                    <a:pt x="294332" y="202928"/>
                  </a:lnTo>
                  <a:lnTo>
                    <a:pt x="246889" y="246889"/>
                  </a:lnTo>
                  <a:lnTo>
                    <a:pt x="202928" y="294332"/>
                  </a:lnTo>
                  <a:lnTo>
                    <a:pt x="162667" y="345039"/>
                  </a:lnTo>
                  <a:lnTo>
                    <a:pt x="126325" y="398791"/>
                  </a:lnTo>
                  <a:lnTo>
                    <a:pt x="94120" y="455371"/>
                  </a:lnTo>
                  <a:lnTo>
                    <a:pt x="66271" y="514558"/>
                  </a:lnTo>
                  <a:lnTo>
                    <a:pt x="42996" y="576137"/>
                  </a:lnTo>
                  <a:lnTo>
                    <a:pt x="24512" y="639886"/>
                  </a:lnTo>
                  <a:lnTo>
                    <a:pt x="11040" y="705590"/>
                  </a:lnTo>
                  <a:lnTo>
                    <a:pt x="2796" y="773029"/>
                  </a:lnTo>
                  <a:lnTo>
                    <a:pt x="0" y="841984"/>
                  </a:lnTo>
                  <a:lnTo>
                    <a:pt x="2796" y="910940"/>
                  </a:lnTo>
                  <a:lnTo>
                    <a:pt x="11040" y="978378"/>
                  </a:lnTo>
                  <a:lnTo>
                    <a:pt x="24512" y="1044082"/>
                  </a:lnTo>
                  <a:lnTo>
                    <a:pt x="42996" y="1107832"/>
                  </a:lnTo>
                  <a:lnTo>
                    <a:pt x="66271" y="1169410"/>
                  </a:lnTo>
                  <a:lnTo>
                    <a:pt x="94120" y="1228598"/>
                  </a:lnTo>
                  <a:lnTo>
                    <a:pt x="126325" y="1285177"/>
                  </a:lnTo>
                  <a:lnTo>
                    <a:pt x="162667" y="1338929"/>
                  </a:lnTo>
                  <a:lnTo>
                    <a:pt x="202928" y="1389636"/>
                  </a:lnTo>
                  <a:lnTo>
                    <a:pt x="246889" y="1437079"/>
                  </a:lnTo>
                  <a:lnTo>
                    <a:pt x="294332" y="1481040"/>
                  </a:lnTo>
                  <a:lnTo>
                    <a:pt x="345039" y="1521301"/>
                  </a:lnTo>
                  <a:lnTo>
                    <a:pt x="398791" y="1557643"/>
                  </a:lnTo>
                  <a:lnTo>
                    <a:pt x="455371" y="1589848"/>
                  </a:lnTo>
                  <a:lnTo>
                    <a:pt x="514558" y="1617697"/>
                  </a:lnTo>
                  <a:lnTo>
                    <a:pt x="576137" y="1640973"/>
                  </a:lnTo>
                  <a:lnTo>
                    <a:pt x="639886" y="1659456"/>
                  </a:lnTo>
                  <a:lnTo>
                    <a:pt x="705590" y="1672929"/>
                  </a:lnTo>
                  <a:lnTo>
                    <a:pt x="773029" y="1681172"/>
                  </a:lnTo>
                  <a:lnTo>
                    <a:pt x="841984" y="1683969"/>
                  </a:lnTo>
                  <a:close/>
                </a:path>
              </a:pathLst>
            </a:custGeom>
            <a:ln w="63500">
              <a:solidFill>
                <a:srgbClr val="51565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Can 23"/>
            <p:cNvSpPr/>
            <p:nvPr/>
          </p:nvSpPr>
          <p:spPr>
            <a:xfrm>
              <a:off x="1179176" y="6161404"/>
              <a:ext cx="245463" cy="315596"/>
            </a:xfrm>
            <a:prstGeom prst="can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chemeClr val="tx1">
                  <a:lumMod val="50000"/>
                  <a:lumOff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1608737" y="6161404"/>
              <a:ext cx="245463" cy="315596"/>
            </a:xfrm>
            <a:prstGeom prst="can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chemeClr val="tx1">
                  <a:lumMod val="50000"/>
                  <a:lumOff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1380400" y="6652272"/>
              <a:ext cx="245463" cy="315596"/>
            </a:xfrm>
            <a:prstGeom prst="can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chemeClr val="tx1">
                  <a:lumMod val="50000"/>
                  <a:lumOff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CONTEXT &amp; BACKGROUND</a:t>
            </a:r>
            <a:endParaRPr lang="pl-PL" sz="26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WHAT TO DO DIFFERENTLY ?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CONTEXT &amp; BACKGROUND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939800" y="1600200"/>
            <a:ext cx="10693400" cy="563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HMI &amp; PSYCHOLOGIC 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How to represent multiple dimensions on a graph…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…so that the user’s brain doesn’t get puzzled ?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What are the most intuitive actions on that screen ?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The maximum level of info a user can absorb on a widget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what is the most intuitive way to represent the components of a value ?</a:t>
            </a:r>
          </a:p>
          <a:p>
            <a:pPr marL="469900" marR="1158875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…</a:t>
            </a:r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endParaRPr lang="en-US" sz="2400" dirty="0" smtClean="0">
              <a:latin typeface="Open Sans Light"/>
              <a:cs typeface="Open Sans Light"/>
            </a:endParaRPr>
          </a:p>
          <a:p>
            <a:pPr marL="12700" marR="1158875"/>
            <a:endParaRPr lang="en-US" dirty="0" smtClean="0">
              <a:latin typeface="Open Sans Light"/>
              <a:cs typeface="Open Sans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0486" y="4245116"/>
            <a:ext cx="10063444" cy="4946476"/>
            <a:chOff x="980486" y="4245116"/>
            <a:chExt cx="10063444" cy="49464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9000" contrast="25000"/>
            </a:blip>
            <a:srcRect/>
            <a:stretch>
              <a:fillRect/>
            </a:stretch>
          </p:blipFill>
          <p:spPr bwMode="auto">
            <a:xfrm rot="320140">
              <a:off x="2012040" y="4245116"/>
              <a:ext cx="4482849" cy="1962724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  <p:pic>
          <p:nvPicPr>
            <p:cNvPr id="10" name="Picture 9"/>
            <p:cNvPicPr/>
            <p:nvPr/>
          </p:nvPicPr>
          <p:blipFill>
            <a:blip r:embed="rId4" cstate="print">
              <a:lum bright="4000" contrast="47000"/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tretch>
              <a:fillRect/>
            </a:stretch>
          </p:blipFill>
          <p:spPr>
            <a:xfrm>
              <a:off x="6959600" y="4381439"/>
              <a:ext cx="4084330" cy="2552761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bright="-9000" contrast="25000"/>
            </a:blip>
            <a:srcRect/>
            <a:stretch>
              <a:fillRect/>
            </a:stretch>
          </p:blipFill>
          <p:spPr bwMode="auto">
            <a:xfrm rot="552408">
              <a:off x="980486" y="6165211"/>
              <a:ext cx="3911600" cy="2346390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  <p:pic>
          <p:nvPicPr>
            <p:cNvPr id="28674" name="Picture 2" descr="C:\Users\Fabrice Aresu\AppData\Local\Microsoft\Windows\Temporary Internet Files\Content.Outlook\MSDDMDAN\Santander_Interest_Rate_Risk.jpg"/>
            <p:cNvPicPr>
              <a:picLocks noChangeAspect="1" noChangeArrowheads="1"/>
            </p:cNvPicPr>
            <p:nvPr/>
          </p:nvPicPr>
          <p:blipFill>
            <a:blip r:embed="rId6" cstate="print">
              <a:lum bright="-9000" contrast="25000"/>
            </a:blip>
            <a:srcRect t="7292"/>
            <a:stretch>
              <a:fillRect/>
            </a:stretch>
          </p:blipFill>
          <p:spPr bwMode="auto">
            <a:xfrm rot="293575">
              <a:off x="5716926" y="6701399"/>
              <a:ext cx="3581400" cy="2490193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584300" y="347980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144342" y="4648200"/>
            <a:ext cx="5911258" cy="5334000"/>
            <a:chOff x="3791542" y="2362200"/>
            <a:chExt cx="5911258" cy="5334000"/>
          </a:xfrm>
        </p:grpSpPr>
        <p:sp>
          <p:nvSpPr>
            <p:cNvPr id="6" name="TextBox 5"/>
            <p:cNvSpPr txBox="1"/>
            <p:nvPr/>
          </p:nvSpPr>
          <p:spPr>
            <a:xfrm>
              <a:off x="7783470" y="3352800"/>
              <a:ext cx="774251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engines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1270" y="5629870"/>
              <a:ext cx="3589124" cy="92333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0" b="1" dirty="0" smtClean="0">
                  <a:latin typeface="Arial" pitchFamily="34" charset="0"/>
                  <a:cs typeface="Arial" pitchFamily="34" charset="0"/>
                </a:rPr>
                <a:t>WIDGETS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8009219" y="5073008"/>
              <a:ext cx="884858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audit</a:t>
              </a:r>
              <a:endParaRPr lang="en-US" sz="4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17368" y="6218872"/>
              <a:ext cx="2874185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risks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8307276" y="4922807"/>
              <a:ext cx="1487587" cy="553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quality</a:t>
              </a:r>
              <a:endPara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7870" y="3429000"/>
              <a:ext cx="343235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3278CC"/>
                  </a:solidFill>
                  <a:latin typeface="Arial" pitchFamily="34" charset="0"/>
                  <a:cs typeface="Arial" pitchFamily="34" charset="0"/>
                </a:rPr>
                <a:t>mobility</a:t>
              </a:r>
              <a:endParaRPr lang="en-US" sz="6600" b="1" dirty="0">
                <a:solidFill>
                  <a:srgbClr val="3278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8048119" y="4154954"/>
              <a:ext cx="1362552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user experience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8470" y="4658380"/>
              <a:ext cx="1762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reporting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2870" y="5410200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monitoring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443897" y="3709845"/>
              <a:ext cx="4172617" cy="147732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visuals</a:t>
              </a:r>
              <a:endParaRPr lang="en-US" sz="9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1670" y="6564868"/>
              <a:ext cx="1081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approach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7470" y="5024735"/>
              <a:ext cx="1015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design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7470" y="5410200"/>
              <a:ext cx="112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technique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16470" y="4308157"/>
              <a:ext cx="2047035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navigation</a:t>
              </a:r>
              <a:endParaRPr lang="en-US" sz="4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114732" y="3021002"/>
              <a:ext cx="1133324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multi devices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020417" y="3275547"/>
              <a:ext cx="365485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fast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5133" y="6412468"/>
              <a:ext cx="604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cache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4870" y="6553200"/>
              <a:ext cx="1030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accelerated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6470" y="3549134"/>
              <a:ext cx="29815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iPad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6470" y="3382089"/>
              <a:ext cx="376706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android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0764" y="3200400"/>
              <a:ext cx="72136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b="1" dirty="0" smtClean="0">
                  <a:latin typeface="Arial" pitchFamily="34" charset="0"/>
                  <a:cs typeface="Arial" pitchFamily="34" charset="0"/>
                </a:rPr>
                <a:t>IE</a:t>
              </a:r>
              <a:endParaRPr lang="en-US" sz="9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68870" y="4800600"/>
              <a:ext cx="56425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XULRunner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5413" y="4525089"/>
              <a:ext cx="32541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Spring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91260" y="3458289"/>
              <a:ext cx="258084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OSGi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6904932" y="6612833"/>
              <a:ext cx="479298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GWT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546966" y="6041720"/>
              <a:ext cx="189154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SVG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1870" y="5026968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kiev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05130" y="3276600"/>
              <a:ext cx="44916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dnepro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81908" y="6705600"/>
              <a:ext cx="4283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>
                  <a:solidFill>
                    <a:srgbClr val="002060"/>
                  </a:solidFill>
                </a:rPr>
                <a:t>krakov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49105" y="5355266"/>
              <a:ext cx="63991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2060"/>
                  </a:solidFill>
                </a:rPr>
                <a:t>Luxembourg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7889675" y="4890415"/>
              <a:ext cx="607539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Magic Circle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5002458" y="5425875"/>
              <a:ext cx="53219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Supernova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038171" y="6225546"/>
              <a:ext cx="29174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Radar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7460952" y="5042815"/>
              <a:ext cx="644407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Bubble Chart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15182" y="5181600"/>
              <a:ext cx="878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heat map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93000" y="6934200"/>
              <a:ext cx="1194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security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8071994" y="4069206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workflow</a:t>
              </a:r>
              <a:endParaRPr lang="en-US" sz="1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42489" y="4634957"/>
              <a:ext cx="211596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JMS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77591" y="4906089"/>
              <a:ext cx="205184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Felix</a:t>
              </a:r>
              <a:endParaRPr lang="en-US" sz="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RISK MANAGEMENT – INVESTMENT BANKING 2011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863600" y="2286000"/>
            <a:ext cx="11430000" cy="2415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DRIVEN BY CRO’S VISION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CULTURAL CHANGE – SAME LANGUAGE &amp; KPIs ACROSS THE GROUP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ANALYTICS &amp; DATA INFRA AGNOSTIC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DEPLOYABLE &amp; MOBILE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/>
                <a:cs typeface="Open Sans Light"/>
              </a:rPr>
              <a:t> SECURITY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64000" y="5334000"/>
            <a:ext cx="5181600" cy="2057400"/>
            <a:chOff x="4064000" y="5334000"/>
            <a:chExt cx="5181600" cy="2057400"/>
          </a:xfrm>
        </p:grpSpPr>
        <p:sp>
          <p:nvSpPr>
            <p:cNvPr id="13" name="Rectangle 12"/>
            <p:cNvSpPr/>
            <p:nvPr/>
          </p:nvSpPr>
          <p:spPr>
            <a:xfrm>
              <a:off x="4064000" y="5334000"/>
              <a:ext cx="5181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41" name="Picture 17" descr="http://damoiseau.me/wp-content/uploads/Javascrip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12000" y="5638800"/>
              <a:ext cx="1676400" cy="1374649"/>
            </a:xfrm>
            <a:prstGeom prst="rect">
              <a:avLst/>
            </a:prstGeom>
            <a:noFill/>
          </p:spPr>
        </p:pic>
        <p:pic>
          <p:nvPicPr>
            <p:cNvPr id="26643" name="Picture 19" descr="Masterclass in HTML5 and CSS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000" y="5562600"/>
              <a:ext cx="2667000" cy="1600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87844" y="7315200"/>
            <a:ext cx="6781800" cy="1143000"/>
          </a:xfrm>
          <a:prstGeom prst="roundRect">
            <a:avLst>
              <a:gd name="adj" fmla="val 40563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8"/>
          <p:cNvSpPr txBox="1"/>
          <p:nvPr/>
        </p:nvSpPr>
        <p:spPr>
          <a:xfrm>
            <a:off x="890672" y="939800"/>
            <a:ext cx="11250528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1F407A"/>
                </a:solidFill>
                <a:latin typeface="Futura T OT" panose="02000000000000000000" pitchFamily="50" charset="0"/>
                <a:cs typeface="Futura T OT Bold"/>
              </a:rPr>
              <a:t>ORIGINAL STACK</a:t>
            </a:r>
            <a:endParaRPr lang="pl-PL" sz="2800" b="1" dirty="0">
              <a:latin typeface="Futura T OT" panose="02000000000000000000" pitchFamily="50" charset="0"/>
              <a:cs typeface="Futura T OT Bold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965300" y="380998"/>
            <a:ext cx="1117590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 smtClean="0">
                <a:solidFill>
                  <a:srgbClr val="51565F"/>
                </a:solidFill>
                <a:latin typeface="Open Sans Light"/>
                <a:cs typeface="Open Sans Light"/>
              </a:rPr>
              <a:t>USE CASE</a:t>
            </a:r>
            <a:endParaRPr lang="pl-PL" sz="2600" dirty="0">
              <a:latin typeface="Open Sans Light"/>
              <a:cs typeface="Open Sans Light"/>
            </a:endParaRPr>
          </a:p>
        </p:txBody>
      </p:sp>
      <p:sp>
        <p:nvSpPr>
          <p:cNvPr id="6" name="Can 5"/>
          <p:cNvSpPr/>
          <p:nvPr/>
        </p:nvSpPr>
        <p:spPr>
          <a:xfrm>
            <a:off x="3621444" y="7620000"/>
            <a:ext cx="6858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JDBC</a:t>
            </a:r>
            <a:endParaRPr lang="en-US" sz="1600" dirty="0"/>
          </a:p>
        </p:txBody>
      </p:sp>
      <p:sp>
        <p:nvSpPr>
          <p:cNvPr id="7" name="Can 6"/>
          <p:cNvSpPr/>
          <p:nvPr/>
        </p:nvSpPr>
        <p:spPr>
          <a:xfrm>
            <a:off x="5983644" y="7620000"/>
            <a:ext cx="685800" cy="685800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vDB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487844" y="3317175"/>
            <a:ext cx="6781800" cy="3810000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34446" y="4887533"/>
            <a:ext cx="11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73794" y="5755575"/>
            <a:ext cx="6019800" cy="11430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9994" y="5679375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044" y="4841175"/>
            <a:ext cx="259575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REGISTRY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5044" y="4841175"/>
            <a:ext cx="259575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45394" y="3850575"/>
            <a:ext cx="12600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LOGGING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9994" y="3850575"/>
            <a:ext cx="12600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12044" y="3698175"/>
            <a:ext cx="3429000" cy="9144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31294" y="3850575"/>
            <a:ext cx="10668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44" y="3850575"/>
            <a:ext cx="9906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GWT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33719" y="3850575"/>
            <a:ext cx="1136075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87844" y="1981200"/>
            <a:ext cx="6781800" cy="1143000"/>
          </a:xfrm>
          <a:prstGeom prst="roundRect">
            <a:avLst>
              <a:gd name="adj" fmla="val 40563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383444" y="2297875"/>
            <a:ext cx="9906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GWT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0"/>
          </p:cNvCxnSpPr>
          <p:nvPr/>
        </p:nvCxnSpPr>
        <p:spPr>
          <a:xfrm flipH="1" flipV="1">
            <a:off x="2575409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850044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384571" y="3581400"/>
            <a:ext cx="4585" cy="26917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3" idx="1"/>
          </p:cNvCxnSpPr>
          <p:nvPr/>
        </p:nvCxnSpPr>
        <p:spPr>
          <a:xfrm flipV="1">
            <a:off x="2554644" y="2602675"/>
            <a:ext cx="1828800" cy="9787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3" idx="2"/>
          </p:cNvCxnSpPr>
          <p:nvPr/>
        </p:nvCxnSpPr>
        <p:spPr>
          <a:xfrm flipV="1">
            <a:off x="3850044" y="2907475"/>
            <a:ext cx="1028700" cy="673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3" idx="3"/>
          </p:cNvCxnSpPr>
          <p:nvPr/>
        </p:nvCxnSpPr>
        <p:spPr>
          <a:xfrm flipH="1" flipV="1">
            <a:off x="5374044" y="2602675"/>
            <a:ext cx="2011168" cy="9726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697644" y="6096000"/>
            <a:ext cx="2590800" cy="609600"/>
          </a:xfrm>
          <a:prstGeom prst="roundRect">
            <a:avLst>
              <a:gd name="adj" fmla="val 17706"/>
            </a:avLst>
          </a:prstGeom>
          <a:solidFill>
            <a:schemeClr val="accent1">
              <a:lumMod val="60000"/>
              <a:lumOff val="40000"/>
              <a:alpha val="2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HIBERNATE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926244" y="6705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02644" y="67056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n 52"/>
          <p:cNvSpPr/>
          <p:nvPr/>
        </p:nvSpPr>
        <p:spPr>
          <a:xfrm>
            <a:off x="7050444" y="7543800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7050444" y="8001000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n 53"/>
          <p:cNvSpPr/>
          <p:nvPr/>
        </p:nvSpPr>
        <p:spPr>
          <a:xfrm>
            <a:off x="7279044" y="7837714"/>
            <a:ext cx="304800" cy="391886"/>
          </a:xfrm>
          <a:prstGeom prst="can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endCxn id="53" idx="2"/>
          </p:cNvCxnSpPr>
          <p:nvPr/>
        </p:nvCxnSpPr>
        <p:spPr>
          <a:xfrm flipV="1">
            <a:off x="6669444" y="7739743"/>
            <a:ext cx="381000" cy="1850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7" idx="4"/>
            <a:endCxn id="55" idx="2"/>
          </p:cNvCxnSpPr>
          <p:nvPr/>
        </p:nvCxnSpPr>
        <p:spPr>
          <a:xfrm>
            <a:off x="6669444" y="7962900"/>
            <a:ext cx="381000" cy="2340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7" idx="4"/>
            <a:endCxn id="54" idx="2"/>
          </p:cNvCxnSpPr>
          <p:nvPr/>
        </p:nvCxnSpPr>
        <p:spPr>
          <a:xfrm>
            <a:off x="6669444" y="7962900"/>
            <a:ext cx="609600" cy="707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326784" y="7445074"/>
            <a:ext cx="177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593484" y="2175117"/>
            <a:ext cx="124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bject 7"/>
          <p:cNvSpPr txBox="1"/>
          <p:nvPr/>
        </p:nvSpPr>
        <p:spPr>
          <a:xfrm>
            <a:off x="9169400" y="2133600"/>
            <a:ext cx="3124199" cy="16002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2700" marR="1158875">
              <a:lnSpc>
                <a:spcPct val="100000"/>
              </a:lnSpc>
            </a:pPr>
            <a:r>
              <a:rPr lang="en-US" sz="2400" dirty="0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3 MAIN PILLARS: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 GWT (2.2)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 SPRING FRAMEWORK</a:t>
            </a:r>
          </a:p>
          <a:p>
            <a:pPr marL="12700" marR="11588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 APACHE FELIX (</a:t>
            </a:r>
            <a:r>
              <a:rPr lang="en-US" sz="2400" dirty="0" err="1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OSGi</a:t>
            </a:r>
            <a:r>
              <a:rPr lang="en-US" sz="2400" dirty="0" smtClean="0">
                <a:solidFill>
                  <a:srgbClr val="414042"/>
                </a:solidFill>
                <a:latin typeface="Open Sans Light" charset="0"/>
                <a:ea typeface="Open Sans Light" charset="0"/>
                <a:cs typeface="Open Sans Light" charset="0"/>
              </a:rPr>
              <a:t>)</a:t>
            </a:r>
            <a:endParaRPr lang="pl-PL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2321" y="3395246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RPC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2218</Words>
  <Application>Microsoft Office PowerPoint</Application>
  <PresentationFormat>Custom</PresentationFormat>
  <Paragraphs>529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 Semibold</vt:lpstr>
      <vt:lpstr>Wingdings</vt:lpstr>
      <vt:lpstr>Futura T OT</vt:lpstr>
      <vt:lpstr>Futura T OT Bold</vt:lpstr>
      <vt:lpstr>Open Sans Light</vt:lpstr>
      <vt:lpstr>Open Sans Extrabold</vt:lpstr>
      <vt:lpstr>Office Theme</vt:lpstr>
      <vt:lpstr>Slide 1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2014-05-20T07:59:43Z</dcterms:created>
  <dcterms:modified xsi:type="dcterms:W3CDTF">2014-06-11T14:04:11Z</dcterms:modified>
</cp:coreProperties>
</file>