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5" r:id="rId3"/>
    <p:sldMasterId id="2147483662" r:id="rId4"/>
  </p:sldMasterIdLst>
  <p:notesMasterIdLst>
    <p:notesMasterId r:id="rId38"/>
  </p:notesMasterIdLst>
  <p:sldIdLst>
    <p:sldId id="256" r:id="rId5"/>
    <p:sldId id="290" r:id="rId6"/>
    <p:sldId id="387" r:id="rId7"/>
    <p:sldId id="428" r:id="rId8"/>
    <p:sldId id="429" r:id="rId9"/>
    <p:sldId id="430" r:id="rId10"/>
    <p:sldId id="431" r:id="rId11"/>
    <p:sldId id="432" r:id="rId12"/>
    <p:sldId id="433" r:id="rId13"/>
    <p:sldId id="460" r:id="rId14"/>
    <p:sldId id="461" r:id="rId15"/>
    <p:sldId id="465" r:id="rId16"/>
    <p:sldId id="384" r:id="rId17"/>
    <p:sldId id="441" r:id="rId18"/>
    <p:sldId id="436" r:id="rId19"/>
    <p:sldId id="442" r:id="rId20"/>
    <p:sldId id="444" r:id="rId21"/>
    <p:sldId id="454" r:id="rId22"/>
    <p:sldId id="446" r:id="rId23"/>
    <p:sldId id="468" r:id="rId24"/>
    <p:sldId id="450" r:id="rId25"/>
    <p:sldId id="448" r:id="rId26"/>
    <p:sldId id="462" r:id="rId27"/>
    <p:sldId id="463" r:id="rId28"/>
    <p:sldId id="464" r:id="rId29"/>
    <p:sldId id="447" r:id="rId30"/>
    <p:sldId id="452" r:id="rId31"/>
    <p:sldId id="457" r:id="rId32"/>
    <p:sldId id="466" r:id="rId33"/>
    <p:sldId id="469" r:id="rId34"/>
    <p:sldId id="470" r:id="rId35"/>
    <p:sldId id="467" r:id="rId36"/>
    <p:sldId id="284" r:id="rId37"/>
  </p:sldIdLst>
  <p:sldSz cx="13004800" cy="8128000"/>
  <p:notesSz cx="6858000" cy="9144000"/>
  <p:defaultTextStyle>
    <a:defPPr>
      <a:defRPr lang="en-US"/>
    </a:defPPr>
    <a:lvl1pPr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1pPr>
    <a:lvl2pPr marL="457142"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2pPr>
    <a:lvl3pPr marL="914286"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3pPr>
    <a:lvl4pPr marL="1371427"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4pPr>
    <a:lvl5pPr marL="1828571" algn="l" rtl="0" fontAlgn="base">
      <a:spcBef>
        <a:spcPct val="0"/>
      </a:spcBef>
      <a:spcAft>
        <a:spcPct val="0"/>
      </a:spcAft>
      <a:defRPr sz="2400" kern="1200">
        <a:solidFill>
          <a:srgbClr val="000000"/>
        </a:solidFill>
        <a:latin typeface="Vista Sans OT Reg" charset="0"/>
        <a:ea typeface="ヒラギノ角ゴ ProN W3" charset="0"/>
        <a:cs typeface="ヒラギノ角ゴ ProN W3" charset="0"/>
        <a:sym typeface="Vista Sans OT Reg" charset="0"/>
      </a:defRPr>
    </a:lvl5pPr>
    <a:lvl6pPr marL="2285714" algn="l" defTabSz="457142"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6pPr>
    <a:lvl7pPr marL="2742857" algn="l" defTabSz="457142"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7pPr>
    <a:lvl8pPr marL="3200000" algn="l" defTabSz="457142"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8pPr>
    <a:lvl9pPr marL="3657144" algn="l" defTabSz="457142" rtl="0" eaLnBrk="1" latinLnBrk="0" hangingPunct="1">
      <a:defRPr sz="2400" kern="1200">
        <a:solidFill>
          <a:srgbClr val="000000"/>
        </a:solidFill>
        <a:latin typeface="Vista Sans OT Reg" charset="0"/>
        <a:ea typeface="ヒラギノ角ゴ ProN W3" charset="0"/>
        <a:cs typeface="ヒラギノ角ゴ ProN W3" charset="0"/>
        <a:sym typeface="Vista Sans OT Reg"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999"/>
    <a:srgbClr val="FFFFFF"/>
    <a:srgbClr val="DFEECE"/>
    <a:srgbClr val="CF7843"/>
    <a:srgbClr val="E1AD4F"/>
    <a:srgbClr val="719150"/>
    <a:srgbClr val="458281"/>
    <a:srgbClr val="4663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7" autoAdjust="0"/>
    <p:restoredTop sz="94660"/>
  </p:normalViewPr>
  <p:slideViewPr>
    <p:cSldViewPr>
      <p:cViewPr varScale="1">
        <p:scale>
          <a:sx n="111" d="100"/>
          <a:sy n="111" d="100"/>
        </p:scale>
        <p:origin x="-1264" y="-120"/>
      </p:cViewPr>
      <p:guideLst>
        <p:guide orient="horz" pos="2560"/>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nSpc>
                <a:spcPct val="90000"/>
              </a:lnSpc>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defRPr sz="1200"/>
            </a:lvl1pPr>
          </a:lstStyle>
          <a:p>
            <a:fld id="{9D6AED03-C247-A14D-8872-F31707959943}" type="datetime1">
              <a:rPr lang="en-US"/>
              <a:pPr/>
              <a:t>6/9/14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nSpc>
                <a:spcPct val="90000"/>
              </a:lnSpc>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defRPr sz="1200"/>
            </a:lvl1pPr>
          </a:lstStyle>
          <a:p>
            <a:fld id="{D392BFDE-8654-FD4B-B2E0-01CBD6D9989A}" type="slidenum">
              <a:rPr lang="en-US"/>
              <a:pPr/>
              <a:t>‹#›</a:t>
            </a:fld>
            <a:endParaRPr lang="en-US"/>
          </a:p>
        </p:txBody>
      </p:sp>
    </p:spTree>
    <p:extLst>
      <p:ext uri="{BB962C8B-B14F-4D97-AF65-F5344CB8AC3E}">
        <p14:creationId xmlns:p14="http://schemas.microsoft.com/office/powerpoint/2010/main" val="1185488"/>
      </p:ext>
    </p:extLst>
  </p:cSld>
  <p:clrMap bg1="lt1" tx1="dk1" bg2="lt2" tx2="dk2" accent1="accent1" accent2="accent2" accent3="accent3" accent4="accent4" accent5="accent5" accent6="accent6" hlink="hlink" folHlink="folHlink"/>
  <p:notesStyle>
    <a:lvl1pPr algn="l" defTabSz="457142"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142" algn="l" defTabSz="457142" rtl="0" eaLnBrk="0" fontAlgn="base" hangingPunct="0">
      <a:spcBef>
        <a:spcPct val="30000"/>
      </a:spcBef>
      <a:spcAft>
        <a:spcPct val="0"/>
      </a:spcAft>
      <a:defRPr sz="1200" kern="1200">
        <a:solidFill>
          <a:schemeClr val="tx1"/>
        </a:solidFill>
        <a:latin typeface="+mn-lt"/>
        <a:ea typeface="Geneva" charset="0"/>
        <a:cs typeface="Geneva" charset="0"/>
      </a:defRPr>
    </a:lvl2pPr>
    <a:lvl3pPr marL="914286" algn="l" defTabSz="457142" rtl="0" eaLnBrk="0" fontAlgn="base" hangingPunct="0">
      <a:spcBef>
        <a:spcPct val="30000"/>
      </a:spcBef>
      <a:spcAft>
        <a:spcPct val="0"/>
      </a:spcAft>
      <a:defRPr sz="1200" kern="1200">
        <a:solidFill>
          <a:schemeClr val="tx1"/>
        </a:solidFill>
        <a:latin typeface="+mn-lt"/>
        <a:ea typeface="Geneva" charset="0"/>
        <a:cs typeface="Geneva" charset="0"/>
      </a:defRPr>
    </a:lvl3pPr>
    <a:lvl4pPr marL="1371427" algn="l" defTabSz="457142" rtl="0" eaLnBrk="0" fontAlgn="base" hangingPunct="0">
      <a:spcBef>
        <a:spcPct val="30000"/>
      </a:spcBef>
      <a:spcAft>
        <a:spcPct val="0"/>
      </a:spcAft>
      <a:defRPr sz="1200" kern="1200">
        <a:solidFill>
          <a:schemeClr val="tx1"/>
        </a:solidFill>
        <a:latin typeface="+mn-lt"/>
        <a:ea typeface="Geneva" charset="0"/>
        <a:cs typeface="Geneva" charset="0"/>
      </a:defRPr>
    </a:lvl4pPr>
    <a:lvl5pPr marL="1828571" algn="l" defTabSz="457142" rtl="0" eaLnBrk="0" fontAlgn="base" hangingPunct="0">
      <a:spcBef>
        <a:spcPct val="30000"/>
      </a:spcBef>
      <a:spcAft>
        <a:spcPct val="0"/>
      </a:spcAft>
      <a:defRPr sz="1200" kern="1200">
        <a:solidFill>
          <a:schemeClr val="tx1"/>
        </a:solidFill>
        <a:latin typeface="+mn-lt"/>
        <a:ea typeface="Geneva" charset="0"/>
        <a:cs typeface="Geneva" charset="0"/>
      </a:defRPr>
    </a:lvl5pPr>
    <a:lvl6pPr marL="2285714" algn="l" defTabSz="457142" rtl="0" eaLnBrk="1" latinLnBrk="0" hangingPunct="1">
      <a:defRPr sz="1200" kern="1200">
        <a:solidFill>
          <a:schemeClr val="tx1"/>
        </a:solidFill>
        <a:latin typeface="+mn-lt"/>
        <a:ea typeface="+mn-ea"/>
        <a:cs typeface="+mn-cs"/>
      </a:defRPr>
    </a:lvl6pPr>
    <a:lvl7pPr marL="2742857" algn="l" defTabSz="457142" rtl="0" eaLnBrk="1" latinLnBrk="0" hangingPunct="1">
      <a:defRPr sz="1200" kern="1200">
        <a:solidFill>
          <a:schemeClr val="tx1"/>
        </a:solidFill>
        <a:latin typeface="+mn-lt"/>
        <a:ea typeface="+mn-ea"/>
        <a:cs typeface="+mn-cs"/>
      </a:defRPr>
    </a:lvl7pPr>
    <a:lvl8pPr marL="3200000" algn="l" defTabSz="457142" rtl="0" eaLnBrk="1" latinLnBrk="0" hangingPunct="1">
      <a:defRPr sz="1200" kern="1200">
        <a:solidFill>
          <a:schemeClr val="tx1"/>
        </a:solidFill>
        <a:latin typeface="+mn-lt"/>
        <a:ea typeface="+mn-ea"/>
        <a:cs typeface="+mn-cs"/>
      </a:defRPr>
    </a:lvl8pPr>
    <a:lvl9pPr marL="3657144" algn="l" defTabSz="4571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has the largest and richest </a:t>
            </a:r>
            <a:r>
              <a:rPr lang="en-US" dirty="0" err="1" smtClean="0"/>
              <a:t>crowdsourced</a:t>
            </a:r>
            <a:r>
              <a:rPr lang="en-US" dirty="0" smtClean="0"/>
              <a:t> database of places in the world. Here you can see a map of one day</a:t>
            </a:r>
            <a:r>
              <a:rPr lang="en-US" baseline="0" dirty="0" smtClean="0"/>
              <a:t>’s worth of our 1.2bn monthly active people tagging location in our product</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3</a:t>
            </a:fld>
            <a:endParaRPr lang="en-US"/>
          </a:p>
        </p:txBody>
      </p:sp>
    </p:spTree>
    <p:extLst>
      <p:ext uri="{BB962C8B-B14F-4D97-AF65-F5344CB8AC3E}">
        <p14:creationId xmlns:p14="http://schemas.microsoft.com/office/powerpoint/2010/main" val="10825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efforts enable</a:t>
            </a:r>
            <a:r>
              <a:rPr lang="en-US" baseline="0" dirty="0" smtClean="0"/>
              <a:t> us to create better product experiences for the people using places on </a:t>
            </a:r>
            <a:r>
              <a:rPr lang="en-US" baseline="0" dirty="0" err="1" smtClean="0"/>
              <a:t>faceook</a:t>
            </a:r>
            <a:r>
              <a:rPr lang="en-US" baseline="0" dirty="0" smtClean="0"/>
              <a:t>. They can connect to official pages, get better information, and have a richer experience. The better pages on the right are the result of correctly </a:t>
            </a:r>
            <a:r>
              <a:rPr lang="en-US" baseline="0" dirty="0" err="1" smtClean="0"/>
              <a:t>deduplicating</a:t>
            </a:r>
            <a:r>
              <a:rPr lang="en-US" baseline="0" dirty="0" smtClean="0"/>
              <a:t> and directing the experience toward high quality connections.</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16</a:t>
            </a:fld>
            <a:endParaRPr lang="en-US"/>
          </a:p>
        </p:txBody>
      </p:sp>
    </p:spTree>
    <p:extLst>
      <p:ext uri="{BB962C8B-B14F-4D97-AF65-F5344CB8AC3E}">
        <p14:creationId xmlns:p14="http://schemas.microsoft.com/office/powerpoint/2010/main" val="51675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talked a lot about </a:t>
            </a:r>
            <a:r>
              <a:rPr lang="en-US" dirty="0" err="1" smtClean="0"/>
              <a:t>deduplication</a:t>
            </a:r>
            <a:r>
              <a:rPr lang="en-US" dirty="0" smtClean="0"/>
              <a:t> issues and how they surface in the product,</a:t>
            </a:r>
            <a:r>
              <a:rPr lang="en-US" baseline="0" dirty="0" smtClean="0"/>
              <a:t> but wanted to take a deeper dive into how we use machine learning to solve this problem. We allow people to tag statuses to places anywhere in the world, which means we need to surface any place</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17</a:t>
            </a:fld>
            <a:endParaRPr lang="en-US"/>
          </a:p>
        </p:txBody>
      </p:sp>
    </p:spTree>
    <p:extLst>
      <p:ext uri="{BB962C8B-B14F-4D97-AF65-F5344CB8AC3E}">
        <p14:creationId xmlns:p14="http://schemas.microsoft.com/office/powerpoint/2010/main" val="233469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2" rtl="0" eaLnBrk="0" fontAlgn="base" latinLnBrk="0" hangingPunct="0">
              <a:lnSpc>
                <a:spcPct val="100000"/>
              </a:lnSpc>
              <a:spcBef>
                <a:spcPct val="30000"/>
              </a:spcBef>
              <a:spcAft>
                <a:spcPct val="0"/>
              </a:spcAft>
              <a:buClrTx/>
              <a:buSzTx/>
              <a:buFontTx/>
              <a:buNone/>
              <a:tabLst/>
              <a:defRPr/>
            </a:pPr>
            <a:r>
              <a:rPr lang="en-US" baseline="0" dirty="0" smtClean="0"/>
              <a:t>People can create duplicate locations if they can’t find the right one. It can be hard to detect these duplicate places. This is a map of all the Starbucks in the US. To the untrained eye, they can look like duplicates.</a:t>
            </a:r>
            <a:endParaRPr lang="en-US" dirty="0" smtClean="0"/>
          </a:p>
        </p:txBody>
      </p:sp>
      <p:sp>
        <p:nvSpPr>
          <p:cNvPr id="4" name="Slide Number Placeholder 3"/>
          <p:cNvSpPr>
            <a:spLocks noGrp="1"/>
          </p:cNvSpPr>
          <p:nvPr>
            <p:ph type="sldNum" sz="quarter" idx="10"/>
          </p:nvPr>
        </p:nvSpPr>
        <p:spPr/>
        <p:txBody>
          <a:bodyPr/>
          <a:lstStyle/>
          <a:p>
            <a:fld id="{D392BFDE-8654-FD4B-B2E0-01CBD6D9989A}" type="slidenum">
              <a:rPr lang="en-US" smtClean="0"/>
              <a:pPr/>
              <a:t>23</a:t>
            </a:fld>
            <a:endParaRPr lang="en-US"/>
          </a:p>
        </p:txBody>
      </p:sp>
    </p:spTree>
    <p:extLst>
      <p:ext uri="{BB962C8B-B14F-4D97-AF65-F5344CB8AC3E}">
        <p14:creationId xmlns:p14="http://schemas.microsoft.com/office/powerpoint/2010/main" val="87140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even harder in NY.</a:t>
            </a:r>
            <a:r>
              <a:rPr lang="en-US" baseline="0" dirty="0" smtClean="0"/>
              <a:t> Lots of dense places, places on top of one another. This is midtown, near where our office used to be. There were twenty </a:t>
            </a:r>
            <a:r>
              <a:rPr lang="en-US" baseline="0" dirty="0" err="1" smtClean="0"/>
              <a:t>starbucks</a:t>
            </a:r>
            <a:r>
              <a:rPr lang="en-US" baseline="0" dirty="0" smtClean="0"/>
              <a:t> within a quarter mile, at least one of which was underground. With no </a:t>
            </a:r>
            <a:r>
              <a:rPr lang="en-US" baseline="0" dirty="0" err="1" smtClean="0"/>
              <a:t>wifi</a:t>
            </a:r>
            <a:r>
              <a:rPr lang="en-US" baseline="0" dirty="0" smtClean="0"/>
              <a:t>, it’s nearly impossible for your phone to locate you in dense areas like this. If there is a duplicate somewhere in the mix, good luck!</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24</a:t>
            </a:fld>
            <a:endParaRPr lang="en-US"/>
          </a:p>
        </p:txBody>
      </p:sp>
    </p:spTree>
    <p:extLst>
      <p:ext uri="{BB962C8B-B14F-4D97-AF65-F5344CB8AC3E}">
        <p14:creationId xmlns:p14="http://schemas.microsoft.com/office/powerpoint/2010/main" val="7542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you can easily solve using some form</a:t>
            </a:r>
            <a:r>
              <a:rPr lang="en-US" baseline="0" dirty="0" smtClean="0"/>
              <a:t> of artificial intelligence. I actually took this from Google Maps instead of Facebook, but it shows how you can see cases where there are almost certainly duplicates. For cases where places are very close by and have practically the same name, it’s not hard to train a machine learned system to recognize these types of issues and quickly clean them up. Even though it’s a very common restaurant, it is highly unlikely that there are three McDonalds in the same shopping mall.</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25</a:t>
            </a:fld>
            <a:endParaRPr lang="en-US"/>
          </a:p>
        </p:txBody>
      </p:sp>
    </p:spTree>
    <p:extLst>
      <p:ext uri="{BB962C8B-B14F-4D97-AF65-F5344CB8AC3E}">
        <p14:creationId xmlns:p14="http://schemas.microsoft.com/office/powerpoint/2010/main" val="141166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York is a great</a:t>
            </a:r>
            <a:r>
              <a:rPr lang="en-US" baseline="0" dirty="0" smtClean="0"/>
              <a:t> landscape to be tackling these problems because it has a diverse set of people coming from backgrounds ranging from a huge density of academic and college settings, math and data heavy finance firms, as well as many other historical roots. The confluence of academics, product oriented media, and math focused industry makes for a great breeding ground for folks interested in building data driven product at scale. </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30</a:t>
            </a:fld>
            <a:endParaRPr lang="en-US"/>
          </a:p>
        </p:txBody>
      </p:sp>
    </p:spTree>
    <p:extLst>
      <p:ext uri="{BB962C8B-B14F-4D97-AF65-F5344CB8AC3E}">
        <p14:creationId xmlns:p14="http://schemas.microsoft.com/office/powerpoint/2010/main" val="2505427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personally have a fairly diverse background</a:t>
            </a:r>
            <a:r>
              <a:rPr lang="en-US" baseline="0" dirty="0" smtClean="0"/>
              <a:t> that brought me to Facebook. I started a graduate program at Columbia, quickly dropped out and went to the then dominant industry in NY, eventually found my way over to the correct side</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31</a:t>
            </a:fld>
            <a:endParaRPr lang="en-US"/>
          </a:p>
        </p:txBody>
      </p:sp>
    </p:spTree>
    <p:extLst>
      <p:ext uri="{BB962C8B-B14F-4D97-AF65-F5344CB8AC3E}">
        <p14:creationId xmlns:p14="http://schemas.microsoft.com/office/powerpoint/2010/main" val="25054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it’s truly a global database. You can see initially</a:t>
            </a:r>
            <a:r>
              <a:rPr lang="en-US" baseline="0" dirty="0" smtClean="0"/>
              <a:t> how people started to interact, but as we extend six months at a time over the course of the product, you can see how deeply we have penetration into countries where you can’t build a database based on government data, there may not even be an organized local government</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4</a:t>
            </a:fld>
            <a:endParaRPr lang="en-US"/>
          </a:p>
        </p:txBody>
      </p:sp>
    </p:spTree>
    <p:extLst>
      <p:ext uri="{BB962C8B-B14F-4D97-AF65-F5344CB8AC3E}">
        <p14:creationId xmlns:p14="http://schemas.microsoft.com/office/powerpoint/2010/main" val="255764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with the ability to </a:t>
            </a:r>
            <a:r>
              <a:rPr lang="en-US" dirty="0" err="1" smtClean="0"/>
              <a:t>crowdsource</a:t>
            </a:r>
            <a:r>
              <a:rPr lang="en-US" dirty="0" smtClean="0"/>
              <a:t> locations, we</a:t>
            </a:r>
            <a:r>
              <a:rPr lang="en-US" baseline="0" dirty="0" smtClean="0"/>
              <a:t> can find out about every place that someone is connecting to, wherever we have people using the </a:t>
            </a:r>
            <a:r>
              <a:rPr lang="en-US" baseline="0" dirty="0" err="1" smtClean="0"/>
              <a:t>facebook</a:t>
            </a:r>
            <a:r>
              <a:rPr lang="en-US" baseline="0" dirty="0" smtClean="0"/>
              <a:t> product</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7</a:t>
            </a:fld>
            <a:endParaRPr lang="en-US"/>
          </a:p>
        </p:txBody>
      </p:sp>
    </p:spTree>
    <p:extLst>
      <p:ext uri="{BB962C8B-B14F-4D97-AF65-F5344CB8AC3E}">
        <p14:creationId xmlns:p14="http://schemas.microsoft.com/office/powerpoint/2010/main" val="409169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don’t just have a great global database of </a:t>
            </a:r>
            <a:r>
              <a:rPr lang="en-US" dirty="0" err="1" smtClean="0"/>
              <a:t>crowdsourced</a:t>
            </a:r>
            <a:r>
              <a:rPr lang="en-US" dirty="0" smtClean="0"/>
              <a:t> places, but we also have a rich graph connecting real</a:t>
            </a:r>
            <a:r>
              <a:rPr lang="en-US" baseline="0" dirty="0" smtClean="0"/>
              <a:t> identity and people’s interests across the whole Facebook ecosystem. This is an example of a </a:t>
            </a:r>
            <a:r>
              <a:rPr lang="en-US" baseline="0" dirty="0" err="1" smtClean="0"/>
              <a:t>mashup</a:t>
            </a:r>
            <a:r>
              <a:rPr lang="en-US" baseline="0" dirty="0" smtClean="0"/>
              <a:t> where we plot places that republicans tend to check-in and democrats like to visit. You’ll notice a finer grained map than you can get with just county statistics and the entrenched cities of democrats surrounded by republican suburbs.</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8</a:t>
            </a:fld>
            <a:endParaRPr lang="en-US"/>
          </a:p>
        </p:txBody>
      </p:sp>
    </p:spTree>
    <p:extLst>
      <p:ext uri="{BB962C8B-B14F-4D97-AF65-F5344CB8AC3E}">
        <p14:creationId xmlns:p14="http://schemas.microsoft.com/office/powerpoint/2010/main" val="156961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a:t>
            </a:r>
            <a:r>
              <a:rPr lang="en-US" baseline="0" dirty="0" smtClean="0"/>
              <a:t> can also use this to think about user mobility. When is someone traveling and what types of experiences do we want to surface. This is a map of all the check-ins that differ by more than a few hundred miles over the course of a day. You can see common travel patterns across the world.</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9</a:t>
            </a:fld>
            <a:endParaRPr lang="en-US"/>
          </a:p>
        </p:txBody>
      </p:sp>
    </p:spTree>
    <p:extLst>
      <p:ext uri="{BB962C8B-B14F-4D97-AF65-F5344CB8AC3E}">
        <p14:creationId xmlns:p14="http://schemas.microsoft.com/office/powerpoint/2010/main" val="113286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job is to</a:t>
            </a:r>
            <a:r>
              <a:rPr lang="en-US" baseline="0" dirty="0" smtClean="0"/>
              <a:t> make as high quality an experience as possible for our users. These problems span across improving our dataset of places, building accurate ranking models, and making sure the product surfaces the right information.</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10</a:t>
            </a:fld>
            <a:endParaRPr lang="en-US"/>
          </a:p>
        </p:txBody>
      </p:sp>
    </p:spTree>
    <p:extLst>
      <p:ext uri="{BB962C8B-B14F-4D97-AF65-F5344CB8AC3E}">
        <p14:creationId xmlns:p14="http://schemas.microsoft.com/office/powerpoint/2010/main" val="418504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Generally </a:t>
            </a:r>
            <a:r>
              <a:rPr lang="en-US" baseline="0" dirty="0" smtClean="0"/>
              <a:t>these are the types of problems we cannot measure automatically. To achieve this, we have a team of highly trained annotators who look at </a:t>
            </a:r>
            <a:r>
              <a:rPr lang="en-US" baseline="0" dirty="0" err="1" smtClean="0"/>
              <a:t>anonymized</a:t>
            </a:r>
            <a:r>
              <a:rPr lang="en-US" baseline="0" dirty="0" smtClean="0"/>
              <a:t> search logs and annotate issues that don’t match with our quality bar. We leverage these insights to drive quality improvement efforts.</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11</a:t>
            </a:fld>
            <a:endParaRPr lang="en-US"/>
          </a:p>
        </p:txBody>
      </p:sp>
    </p:spTree>
    <p:extLst>
      <p:ext uri="{BB962C8B-B14F-4D97-AF65-F5344CB8AC3E}">
        <p14:creationId xmlns:p14="http://schemas.microsoft.com/office/powerpoint/2010/main" val="418504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some of the poor user experiences we find, we generally tackle it in two ways. First, we leverage the powerful machine learning systems we have at Facebook to make decisions about results we think of as bad. Are these two places the same and shouldn’t show up together, is this place closed? For things we can decide with a high level of certainty, we can set automatically, but things we’re only 50% sure of, we can ask the crowd. This gives people the ability to vote on likely matches so you don</a:t>
            </a:r>
            <a:r>
              <a:rPr lang="fr-FR" baseline="0" dirty="0" smtClean="0"/>
              <a:t>’</a:t>
            </a:r>
            <a:r>
              <a:rPr lang="en-US" baseline="0" dirty="0" smtClean="0"/>
              <a:t>t’ waste their time, and have them help by deciphering tricky cases that are hard for a machine to learn.</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12</a:t>
            </a:fld>
            <a:endParaRPr lang="en-US"/>
          </a:p>
        </p:txBody>
      </p:sp>
    </p:spTree>
    <p:extLst>
      <p:ext uri="{BB962C8B-B14F-4D97-AF65-F5344CB8AC3E}">
        <p14:creationId xmlns:p14="http://schemas.microsoft.com/office/powerpoint/2010/main" val="141166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hybrid method allows</a:t>
            </a:r>
            <a:r>
              <a:rPr lang="en-US" baseline="0" dirty="0" smtClean="0"/>
              <a:t> us to have strengths for most types of entities in our database. Given a finite amount of recall and/or </a:t>
            </a:r>
            <a:r>
              <a:rPr lang="en-US" baseline="0" dirty="0" err="1" smtClean="0"/>
              <a:t>judgements</a:t>
            </a:r>
            <a:r>
              <a:rPr lang="en-US" baseline="0" dirty="0" smtClean="0"/>
              <a:t>, the crowd is stronger at judging popular entities. This applies to easier </a:t>
            </a:r>
            <a:r>
              <a:rPr lang="en-US" baseline="0" dirty="0" err="1" smtClean="0"/>
              <a:t>judgements</a:t>
            </a:r>
            <a:r>
              <a:rPr lang="en-US" baseline="0" dirty="0" smtClean="0"/>
              <a:t> like the </a:t>
            </a:r>
            <a:r>
              <a:rPr lang="en-US" baseline="0" dirty="0" err="1" smtClean="0"/>
              <a:t>eiffel</a:t>
            </a:r>
            <a:r>
              <a:rPr lang="en-US" baseline="0" dirty="0" smtClean="0"/>
              <a:t> tower, but also to difficult matches like saying the big apple is the same as new york, which is easy for any new </a:t>
            </a:r>
            <a:r>
              <a:rPr lang="en-US" baseline="0" dirty="0" err="1" smtClean="0"/>
              <a:t>yorker</a:t>
            </a:r>
            <a:r>
              <a:rPr lang="en-US" baseline="0" dirty="0" smtClean="0"/>
              <a:t>, but really difficult for a machine to understand. On the flip side, a machine can scale much more and it can learn about many places in the world without the constraints of physical size, popularity, etc. Thus, it can make many more simple </a:t>
            </a:r>
            <a:r>
              <a:rPr lang="en-US" baseline="0" dirty="0" err="1" smtClean="0"/>
              <a:t>judgements</a:t>
            </a:r>
            <a:r>
              <a:rPr lang="en-US" baseline="0" dirty="0" smtClean="0"/>
              <a:t> than even a large set of engaged </a:t>
            </a:r>
            <a:r>
              <a:rPr lang="en-US" baseline="0" dirty="0" err="1" smtClean="0"/>
              <a:t>crowdsourcers</a:t>
            </a:r>
            <a:r>
              <a:rPr lang="en-US" baseline="0" dirty="0" smtClean="0"/>
              <a:t> can do. Thus, for easy stuff, it can easily scale to millions or billions of </a:t>
            </a:r>
            <a:r>
              <a:rPr lang="en-US" baseline="0" dirty="0" err="1" smtClean="0"/>
              <a:t>judgements</a:t>
            </a:r>
            <a:r>
              <a:rPr lang="en-US" baseline="0" dirty="0" smtClean="0"/>
              <a:t> in a single run. This leaves us with a bit of a gap for harder to make decisions in places that aren’t as popular. These NY examples are probably not great because they actually are pretty popular, but ambiguous small entities like Joe’s Pub at the Public and even “The library at the public” may be difficult if not many people know about it to help </a:t>
            </a:r>
            <a:r>
              <a:rPr lang="en-US" baseline="0" dirty="0" err="1" smtClean="0"/>
              <a:t>crowdsource</a:t>
            </a:r>
            <a:r>
              <a:rPr lang="en-US" baseline="0" dirty="0" smtClean="0"/>
              <a:t> information and a machine may easily confuse it with the public library.</a:t>
            </a:r>
            <a:endParaRPr lang="en-US" dirty="0"/>
          </a:p>
        </p:txBody>
      </p:sp>
      <p:sp>
        <p:nvSpPr>
          <p:cNvPr id="4" name="Slide Number Placeholder 3"/>
          <p:cNvSpPr>
            <a:spLocks noGrp="1"/>
          </p:cNvSpPr>
          <p:nvPr>
            <p:ph type="sldNum" sz="quarter" idx="10"/>
          </p:nvPr>
        </p:nvSpPr>
        <p:spPr/>
        <p:txBody>
          <a:bodyPr/>
          <a:lstStyle/>
          <a:p>
            <a:fld id="{D392BFDE-8654-FD4B-B2E0-01CBD6D9989A}" type="slidenum">
              <a:rPr lang="en-US" smtClean="0"/>
              <a:pPr/>
              <a:t>15</a:t>
            </a:fld>
            <a:endParaRPr lang="en-US"/>
          </a:p>
        </p:txBody>
      </p:sp>
    </p:spTree>
    <p:extLst>
      <p:ext uri="{BB962C8B-B14F-4D97-AF65-F5344CB8AC3E}">
        <p14:creationId xmlns:p14="http://schemas.microsoft.com/office/powerpoint/2010/main" val="191459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58038"/>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373028"/>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04981090"/>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8154810"/>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803139"/>
      </p:ext>
    </p:extLst>
  </p:cSld>
  <p:clrMapOvr>
    <a:masterClrMapping/>
  </p:clrMapOvr>
  <p:transition xmlns:p14="http://schemas.microsoft.com/office/powerpoint/2010/mai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2" y="1295403"/>
            <a:ext cx="5632449" cy="605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1295403"/>
            <a:ext cx="5632449" cy="605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602297"/>
      </p:ext>
    </p:extLst>
  </p:cSld>
  <p:clrMapOvr>
    <a:masterClrMapping/>
  </p:clrMapOvr>
  <p:transition xmlns:p14="http://schemas.microsoft.com/office/powerpoint/2010/mai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06383"/>
      </p:ext>
    </p:extLst>
  </p:cSld>
  <p:clrMapOvr>
    <a:masterClrMapping/>
  </p:clrMapOvr>
  <p:transition xmlns:p14="http://schemas.microsoft.com/office/powerpoint/2010/mai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415545"/>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3.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13004800" cy="8128000"/>
          </a:xfrm>
          <a:prstGeom prst="rect">
            <a:avLst/>
          </a:prstGeom>
          <a:solidFill>
            <a:schemeClr val="bg2"/>
          </a:solidFill>
          <a:ln w="203200" cap="flat" cmpd="sng" algn="ctr">
            <a:solidFill>
              <a:schemeClr val="accent5"/>
            </a:solidFill>
            <a:prstDash val="solid"/>
            <a:miter lim="800000"/>
            <a:headEnd type="arrow" w="med" len="med"/>
            <a:tailEnd type="none" w="med" len="med"/>
          </a:ln>
          <a:effectLst/>
        </p:spPr>
        <p:txBody>
          <a:bodyPr lIns="91428" tIns="45715" rIns="91428" bIns="45715"/>
          <a:lstStyle/>
          <a:p>
            <a:pPr>
              <a:lnSpc>
                <a:spcPct val="90000"/>
              </a:lnSpc>
            </a:pPr>
            <a:endParaRPr lang="en-US" sz="1800"/>
          </a:p>
        </p:txBody>
      </p:sp>
      <p:pic>
        <p:nvPicPr>
          <p:cNvPr id="1027" name="Picture 2" descr="fb_log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5" y="2998788"/>
            <a:ext cx="8153399"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6" r:id="rId1"/>
  </p:sldLayoutIdLst>
  <p:transition xmlns:p14="http://schemas.microsoft.com/office/powerpoint/2010/main" spd="slow">
    <p:fade thruBlk="1"/>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600">
          <a:solidFill>
            <a:schemeClr val="tx1"/>
          </a:solidFill>
          <a:latin typeface="+mj-lt"/>
          <a:ea typeface="+mj-ea"/>
          <a:cs typeface="+mj-cs"/>
          <a:sym typeface="Vista Sans OT Bold" charset="0"/>
        </a:defRPr>
      </a:lvl1pPr>
      <a:lvl2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charset="0"/>
        </a:defRPr>
      </a:lvl5pPr>
      <a:lvl6pPr marL="457142"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286"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427"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571" algn="ctr" rtl="0" eaLnBrk="1" fontAlgn="base" hangingPunct="1">
        <a:spcBef>
          <a:spcPct val="0"/>
        </a:spcBef>
        <a:spcAft>
          <a:spcPct val="0"/>
        </a:spcAft>
        <a:defRPr sz="4600">
          <a:solidFill>
            <a:schemeClr val="tx1"/>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857" indent="-342857" algn="ctr" rtl="0" eaLnBrk="1" fontAlgn="base" hangingPunct="1">
        <a:spcBef>
          <a:spcPts val="199"/>
        </a:spcBef>
        <a:spcAft>
          <a:spcPct val="0"/>
        </a:spcAft>
        <a:buChar char="•"/>
        <a:defRPr sz="1600">
          <a:solidFill>
            <a:schemeClr val="tx1"/>
          </a:solidFill>
          <a:latin typeface="+mn-lt"/>
          <a:ea typeface="+mn-ea"/>
          <a:cs typeface="+mn-cs"/>
          <a:sym typeface="Helvetica" charset="0"/>
        </a:defRPr>
      </a:lvl1pPr>
      <a:lvl2pPr marL="742857" indent="-285714" algn="ctr" rtl="0" eaLnBrk="1" fontAlgn="base" hangingPunct="1">
        <a:spcBef>
          <a:spcPts val="199"/>
        </a:spcBef>
        <a:spcAft>
          <a:spcPct val="0"/>
        </a:spcAft>
        <a:buChar char="–"/>
        <a:defRPr sz="1600">
          <a:solidFill>
            <a:schemeClr val="tx1"/>
          </a:solidFill>
          <a:latin typeface="+mn-lt"/>
          <a:ea typeface="+mn-ea"/>
          <a:cs typeface="+mn-cs"/>
          <a:sym typeface="Helvetica" charset="0"/>
        </a:defRPr>
      </a:lvl2pPr>
      <a:lvl3pPr marL="1142858" indent="-228572" algn="ctr" rtl="0" eaLnBrk="1" fontAlgn="base" hangingPunct="1">
        <a:spcBef>
          <a:spcPts val="199"/>
        </a:spcBef>
        <a:spcAft>
          <a:spcPct val="0"/>
        </a:spcAft>
        <a:buChar char="•"/>
        <a:defRPr sz="1600">
          <a:solidFill>
            <a:schemeClr val="tx1"/>
          </a:solidFill>
          <a:latin typeface="+mn-lt"/>
          <a:ea typeface="+mn-ea"/>
          <a:cs typeface="+mn-cs"/>
          <a:sym typeface="Helvetica" charset="0"/>
        </a:defRPr>
      </a:lvl3pPr>
      <a:lvl4pPr marL="1600001" indent="-228572" algn="ctr" rtl="0" eaLnBrk="1" fontAlgn="base" hangingPunct="1">
        <a:spcBef>
          <a:spcPts val="199"/>
        </a:spcBef>
        <a:spcAft>
          <a:spcPct val="0"/>
        </a:spcAft>
        <a:buChar char="–"/>
        <a:defRPr sz="1600">
          <a:solidFill>
            <a:schemeClr val="tx1"/>
          </a:solidFill>
          <a:latin typeface="+mn-lt"/>
          <a:ea typeface="+mn-ea"/>
          <a:cs typeface="+mn-cs"/>
          <a:sym typeface="Helvetica" charset="0"/>
        </a:defRPr>
      </a:lvl4pPr>
      <a:lvl5pPr marL="2057142" indent="-228572" algn="ctr" rtl="0" eaLnBrk="1" fontAlgn="base" hangingPunct="1">
        <a:spcBef>
          <a:spcPts val="199"/>
        </a:spcBef>
        <a:spcAft>
          <a:spcPct val="0"/>
        </a:spcAft>
        <a:buChar char="»"/>
        <a:defRPr sz="1600">
          <a:solidFill>
            <a:schemeClr val="tx1"/>
          </a:solidFill>
          <a:latin typeface="+mn-lt"/>
          <a:ea typeface="+mn-ea"/>
          <a:cs typeface="+mn-cs"/>
          <a:sym typeface="Helvetica" charset="0"/>
        </a:defRPr>
      </a:lvl5pPr>
      <a:lvl6pPr marL="457142" algn="ctr" rtl="0" eaLnBrk="1" fontAlgn="base" hangingPunct="1">
        <a:spcBef>
          <a:spcPts val="199"/>
        </a:spcBef>
        <a:spcAft>
          <a:spcPct val="0"/>
        </a:spcAft>
        <a:defRPr sz="1600">
          <a:solidFill>
            <a:schemeClr val="tx1"/>
          </a:solidFill>
          <a:latin typeface="+mn-lt"/>
          <a:ea typeface="+mn-ea"/>
          <a:cs typeface="+mn-cs"/>
          <a:sym typeface="Helvetica" pitchFamily="-65" charset="0"/>
        </a:defRPr>
      </a:lvl6pPr>
      <a:lvl7pPr marL="914286" algn="ctr" rtl="0" eaLnBrk="1" fontAlgn="base" hangingPunct="1">
        <a:spcBef>
          <a:spcPts val="199"/>
        </a:spcBef>
        <a:spcAft>
          <a:spcPct val="0"/>
        </a:spcAft>
        <a:defRPr sz="1600">
          <a:solidFill>
            <a:schemeClr val="tx1"/>
          </a:solidFill>
          <a:latin typeface="+mn-lt"/>
          <a:ea typeface="+mn-ea"/>
          <a:cs typeface="+mn-cs"/>
          <a:sym typeface="Helvetica" pitchFamily="-65" charset="0"/>
        </a:defRPr>
      </a:lvl7pPr>
      <a:lvl8pPr marL="1371427" algn="ctr" rtl="0" eaLnBrk="1" fontAlgn="base" hangingPunct="1">
        <a:spcBef>
          <a:spcPts val="199"/>
        </a:spcBef>
        <a:spcAft>
          <a:spcPct val="0"/>
        </a:spcAft>
        <a:defRPr sz="1600">
          <a:solidFill>
            <a:schemeClr val="tx1"/>
          </a:solidFill>
          <a:latin typeface="+mn-lt"/>
          <a:ea typeface="+mn-ea"/>
          <a:cs typeface="+mn-cs"/>
          <a:sym typeface="Helvetica" pitchFamily="-65" charset="0"/>
        </a:defRPr>
      </a:lvl8pPr>
      <a:lvl9pPr marL="1828571" algn="ctr" rtl="0" eaLnBrk="1" fontAlgn="base" hangingPunct="1">
        <a:spcBef>
          <a:spcPts val="199"/>
        </a:spcBef>
        <a:spcAft>
          <a:spcPct val="0"/>
        </a:spcAft>
        <a:defRPr sz="1600">
          <a:solidFill>
            <a:schemeClr val="tx1"/>
          </a:solidFill>
          <a:latin typeface="+mn-lt"/>
          <a:ea typeface="+mn-ea"/>
          <a:cs typeface="+mn-cs"/>
          <a:sym typeface="Helvetica" pitchFamily="-65" charset="0"/>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6" algn="l" defTabSz="457142" rtl="0" eaLnBrk="1" latinLnBrk="0" hangingPunct="1">
        <a:defRPr sz="1800" kern="1200">
          <a:solidFill>
            <a:schemeClr val="tx1"/>
          </a:solidFill>
          <a:latin typeface="+mn-lt"/>
          <a:ea typeface="+mn-ea"/>
          <a:cs typeface="+mn-cs"/>
        </a:defRPr>
      </a:lvl3pPr>
      <a:lvl4pPr marL="1371427" algn="l" defTabSz="457142" rtl="0" eaLnBrk="1" latinLnBrk="0" hangingPunct="1">
        <a:defRPr sz="1800" kern="1200">
          <a:solidFill>
            <a:schemeClr val="tx1"/>
          </a:solidFill>
          <a:latin typeface="+mn-lt"/>
          <a:ea typeface="+mn-ea"/>
          <a:cs typeface="+mn-cs"/>
        </a:defRPr>
      </a:lvl4pPr>
      <a:lvl5pPr marL="1828571" algn="l" defTabSz="457142" rtl="0" eaLnBrk="1" latinLnBrk="0" hangingPunct="1">
        <a:defRPr sz="1800" kern="1200">
          <a:solidFill>
            <a:schemeClr val="tx1"/>
          </a:solidFill>
          <a:latin typeface="+mn-lt"/>
          <a:ea typeface="+mn-ea"/>
          <a:cs typeface="+mn-cs"/>
        </a:defRPr>
      </a:lvl5pPr>
      <a:lvl6pPr marL="2285714"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4" algn="l" defTabSz="4571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lIns="91428" tIns="45715" rIns="91428" bIns="45715"/>
          <a:lstStyle/>
          <a:p>
            <a:pPr>
              <a:lnSpc>
                <a:spcPct val="90000"/>
              </a:lnSpc>
            </a:pPr>
            <a:endParaRPr lang="en-US" sz="1800"/>
          </a:p>
        </p:txBody>
      </p:sp>
      <p:sp>
        <p:nvSpPr>
          <p:cNvPr id="3075" name="Rectangle 1"/>
          <p:cNvSpPr>
            <a:spLocks noGrp="1" noChangeArrowheads="1"/>
          </p:cNvSpPr>
          <p:nvPr>
            <p:ph type="title"/>
          </p:nvPr>
        </p:nvSpPr>
        <p:spPr bwMode="auto">
          <a:xfrm>
            <a:off x="787401" y="1943100"/>
            <a:ext cx="11430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095" tIns="38095" rIns="38095" bIns="38095"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87401" y="6448425"/>
            <a:ext cx="11417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095" tIns="38095" rIns="38095" bIns="38095"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4" y="695325"/>
            <a:ext cx="166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7" r:id="rId1"/>
    <p:sldLayoutId id="2147483688" r:id="rId2"/>
  </p:sldLayoutIdLst>
  <p:transition xmlns:p14="http://schemas.microsoft.com/office/powerpoint/2010/main" spd="slow">
    <p:fade thruBlk="1"/>
  </p:transition>
  <p:txStyles>
    <p:titleStyle>
      <a:lvl1pPr algn="l" rtl="0" eaLnBrk="0" fontAlgn="base" hangingPunct="0">
        <a:lnSpc>
          <a:spcPct val="90000"/>
        </a:lnSpc>
        <a:spcBef>
          <a:spcPct val="0"/>
        </a:spcBef>
        <a:spcAft>
          <a:spcPct val="0"/>
        </a:spcAft>
        <a:defRPr sz="58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142"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286"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427"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571"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857" indent="-342857" algn="l" rtl="0" eaLnBrk="0" fontAlgn="base" hangingPunct="0">
        <a:spcBef>
          <a:spcPts val="199"/>
        </a:spcBef>
        <a:spcAft>
          <a:spcPct val="0"/>
        </a:spcAft>
        <a:buChar char="•"/>
        <a:defRPr sz="3200">
          <a:solidFill>
            <a:srgbClr val="AFBEE3"/>
          </a:solidFill>
          <a:latin typeface="+mn-lt"/>
          <a:ea typeface="+mn-ea"/>
          <a:cs typeface="+mn-cs"/>
          <a:sym typeface="Vista Sans OT Reg" charset="0"/>
        </a:defRPr>
      </a:lvl1pPr>
      <a:lvl2pPr marL="742857" indent="-285714" algn="l" rtl="0" eaLnBrk="0" fontAlgn="base" hangingPunct="0">
        <a:spcBef>
          <a:spcPts val="199"/>
        </a:spcBef>
        <a:spcAft>
          <a:spcPct val="0"/>
        </a:spcAft>
        <a:buChar char="–"/>
        <a:defRPr sz="2800">
          <a:solidFill>
            <a:srgbClr val="AFBEE3"/>
          </a:solidFill>
          <a:latin typeface="+mn-lt"/>
          <a:ea typeface="+mn-ea"/>
          <a:cs typeface="+mn-cs"/>
          <a:sym typeface="Vista Sans OT Reg" charset="0"/>
        </a:defRPr>
      </a:lvl2pPr>
      <a:lvl3pPr marL="1142858" indent="-228572" algn="l" rtl="0" eaLnBrk="0" fontAlgn="base" hangingPunct="0">
        <a:spcBef>
          <a:spcPts val="199"/>
        </a:spcBef>
        <a:spcAft>
          <a:spcPct val="0"/>
        </a:spcAft>
        <a:buChar char="•"/>
        <a:defRPr sz="2400">
          <a:solidFill>
            <a:srgbClr val="AFBEE3"/>
          </a:solidFill>
          <a:latin typeface="+mn-lt"/>
          <a:ea typeface="+mn-ea"/>
          <a:cs typeface="+mn-cs"/>
          <a:sym typeface="Vista Sans OT Reg" charset="0"/>
        </a:defRPr>
      </a:lvl3pPr>
      <a:lvl4pPr marL="1600001" indent="-228572" algn="l" rtl="0" eaLnBrk="0" fontAlgn="base" hangingPunct="0">
        <a:spcBef>
          <a:spcPts val="199"/>
        </a:spcBef>
        <a:spcAft>
          <a:spcPct val="0"/>
        </a:spcAft>
        <a:buChar char="–"/>
        <a:defRPr sz="2000">
          <a:solidFill>
            <a:srgbClr val="AFBEE3"/>
          </a:solidFill>
          <a:latin typeface="+mn-lt"/>
          <a:ea typeface="+mn-ea"/>
          <a:cs typeface="+mn-cs"/>
          <a:sym typeface="Vista Sans OT Reg" charset="0"/>
        </a:defRPr>
      </a:lvl4pPr>
      <a:lvl5pPr marL="2057142" indent="-228572" algn="l" rtl="0" eaLnBrk="0" fontAlgn="base" hangingPunct="0">
        <a:spcBef>
          <a:spcPts val="199"/>
        </a:spcBef>
        <a:spcAft>
          <a:spcPct val="0"/>
        </a:spcAft>
        <a:buChar char="»"/>
        <a:defRPr sz="2000">
          <a:solidFill>
            <a:srgbClr val="AFBEE3"/>
          </a:solidFill>
          <a:latin typeface="+mn-lt"/>
          <a:ea typeface="+mn-ea"/>
          <a:cs typeface="+mn-cs"/>
          <a:sym typeface="Vista Sans OT Reg" charset="0"/>
        </a:defRPr>
      </a:lvl5pPr>
      <a:lvl6pPr marL="457142" algn="l" rtl="0" fontAlgn="base">
        <a:spcBef>
          <a:spcPts val="199"/>
        </a:spcBef>
        <a:spcAft>
          <a:spcPct val="0"/>
        </a:spcAft>
        <a:defRPr>
          <a:solidFill>
            <a:srgbClr val="AFBEE3"/>
          </a:solidFill>
          <a:latin typeface="+mn-lt"/>
          <a:ea typeface="+mn-ea"/>
          <a:cs typeface="+mn-cs"/>
          <a:sym typeface="Vista Sans OT Reg" pitchFamily="-65" charset="0"/>
        </a:defRPr>
      </a:lvl6pPr>
      <a:lvl7pPr marL="914286" algn="l" rtl="0" fontAlgn="base">
        <a:spcBef>
          <a:spcPts val="199"/>
        </a:spcBef>
        <a:spcAft>
          <a:spcPct val="0"/>
        </a:spcAft>
        <a:defRPr>
          <a:solidFill>
            <a:srgbClr val="AFBEE3"/>
          </a:solidFill>
          <a:latin typeface="+mn-lt"/>
          <a:ea typeface="+mn-ea"/>
          <a:cs typeface="+mn-cs"/>
          <a:sym typeface="Vista Sans OT Reg" pitchFamily="-65" charset="0"/>
        </a:defRPr>
      </a:lvl7pPr>
      <a:lvl8pPr marL="1371427" algn="l" rtl="0" fontAlgn="base">
        <a:spcBef>
          <a:spcPts val="199"/>
        </a:spcBef>
        <a:spcAft>
          <a:spcPct val="0"/>
        </a:spcAft>
        <a:defRPr>
          <a:solidFill>
            <a:srgbClr val="AFBEE3"/>
          </a:solidFill>
          <a:latin typeface="+mn-lt"/>
          <a:ea typeface="+mn-ea"/>
          <a:cs typeface="+mn-cs"/>
          <a:sym typeface="Vista Sans OT Reg" pitchFamily="-65" charset="0"/>
        </a:defRPr>
      </a:lvl8pPr>
      <a:lvl9pPr marL="1828571" algn="l" rtl="0" fontAlgn="base">
        <a:spcBef>
          <a:spcPts val="199"/>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6" algn="l" defTabSz="457142" rtl="0" eaLnBrk="1" latinLnBrk="0" hangingPunct="1">
        <a:defRPr sz="1800" kern="1200">
          <a:solidFill>
            <a:schemeClr val="tx1"/>
          </a:solidFill>
          <a:latin typeface="+mn-lt"/>
          <a:ea typeface="+mn-ea"/>
          <a:cs typeface="+mn-cs"/>
        </a:defRPr>
      </a:lvl3pPr>
      <a:lvl4pPr marL="1371427" algn="l" defTabSz="457142" rtl="0" eaLnBrk="1" latinLnBrk="0" hangingPunct="1">
        <a:defRPr sz="1800" kern="1200">
          <a:solidFill>
            <a:schemeClr val="tx1"/>
          </a:solidFill>
          <a:latin typeface="+mn-lt"/>
          <a:ea typeface="+mn-ea"/>
          <a:cs typeface="+mn-cs"/>
        </a:defRPr>
      </a:lvl4pPr>
      <a:lvl5pPr marL="1828571" algn="l" defTabSz="457142" rtl="0" eaLnBrk="1" latinLnBrk="0" hangingPunct="1">
        <a:defRPr sz="1800" kern="1200">
          <a:solidFill>
            <a:schemeClr val="tx1"/>
          </a:solidFill>
          <a:latin typeface="+mn-lt"/>
          <a:ea typeface="+mn-ea"/>
          <a:cs typeface="+mn-cs"/>
        </a:defRPr>
      </a:lvl5pPr>
      <a:lvl6pPr marL="2285714"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4" algn="l" defTabSz="4571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3004800" cy="812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lIns="91428" tIns="45715" rIns="91428" bIns="45715"/>
          <a:lstStyle/>
          <a:p>
            <a:pPr>
              <a:lnSpc>
                <a:spcPct val="90000"/>
              </a:lnSpc>
            </a:pPr>
            <a:endParaRPr lang="en-US" sz="1800"/>
          </a:p>
        </p:txBody>
      </p:sp>
      <p:sp>
        <p:nvSpPr>
          <p:cNvPr id="8195" name="Rectangle 1"/>
          <p:cNvSpPr>
            <a:spLocks noGrp="1" noChangeArrowheads="1"/>
          </p:cNvSpPr>
          <p:nvPr>
            <p:ph type="title"/>
          </p:nvPr>
        </p:nvSpPr>
        <p:spPr bwMode="auto">
          <a:xfrm>
            <a:off x="787401" y="647703"/>
            <a:ext cx="11417300" cy="66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8196" name="Rectangle 2"/>
          <p:cNvSpPr>
            <a:spLocks noGrp="1" noChangeArrowheads="1"/>
          </p:cNvSpPr>
          <p:nvPr>
            <p:ph type="body" idx="1"/>
          </p:nvPr>
        </p:nvSpPr>
        <p:spPr bwMode="auto">
          <a:xfrm>
            <a:off x="787401" y="1295403"/>
            <a:ext cx="114173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xmlns:p14="http://schemas.microsoft.com/office/powerpoint/2010/main" spd="med">
    <p:dissolve/>
  </p:transition>
  <p:txStyles>
    <p:title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142"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286"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427"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571"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6" algn="l" defTabSz="457142" rtl="0" eaLnBrk="1" latinLnBrk="0" hangingPunct="1">
        <a:defRPr sz="1800" kern="1200">
          <a:solidFill>
            <a:schemeClr val="tx1"/>
          </a:solidFill>
          <a:latin typeface="+mn-lt"/>
          <a:ea typeface="+mn-ea"/>
          <a:cs typeface="+mn-cs"/>
        </a:defRPr>
      </a:lvl3pPr>
      <a:lvl4pPr marL="1371427" algn="l" defTabSz="457142" rtl="0" eaLnBrk="1" latinLnBrk="0" hangingPunct="1">
        <a:defRPr sz="1800" kern="1200">
          <a:solidFill>
            <a:schemeClr val="tx1"/>
          </a:solidFill>
          <a:latin typeface="+mn-lt"/>
          <a:ea typeface="+mn-ea"/>
          <a:cs typeface="+mn-cs"/>
        </a:defRPr>
      </a:lvl4pPr>
      <a:lvl5pPr marL="1828571" algn="l" defTabSz="457142" rtl="0" eaLnBrk="1" latinLnBrk="0" hangingPunct="1">
        <a:defRPr sz="1800" kern="1200">
          <a:solidFill>
            <a:schemeClr val="tx1"/>
          </a:solidFill>
          <a:latin typeface="+mn-lt"/>
          <a:ea typeface="+mn-ea"/>
          <a:cs typeface="+mn-cs"/>
        </a:defRPr>
      </a:lvl5pPr>
      <a:lvl6pPr marL="2285714"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4" algn="l" defTabSz="4571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lIns="91428" tIns="45715" rIns="91428" bIns="45715"/>
          <a:lstStyle/>
          <a:p>
            <a:pPr>
              <a:lnSpc>
                <a:spcPct val="90000"/>
              </a:lnSpc>
            </a:pPr>
            <a:endParaRPr lang="en-US" sz="1800"/>
          </a:p>
        </p:txBody>
      </p:sp>
      <p:sp>
        <p:nvSpPr>
          <p:cNvPr id="6145" name="Rectangle 1"/>
          <p:cNvSpPr>
            <a:spLocks/>
          </p:cNvSpPr>
          <p:nvPr/>
        </p:nvSpPr>
        <p:spPr bwMode="auto">
          <a:xfrm>
            <a:off x="3386042" y="4766082"/>
            <a:ext cx="7232749" cy="155171"/>
          </a:xfrm>
          <a:prstGeom prst="rect">
            <a:avLst/>
          </a:prstGeom>
          <a:noFill/>
          <a:ln w="12700">
            <a:noFill/>
            <a:miter lim="800000"/>
            <a:headEnd type="none" w="med" len="med"/>
            <a:tailEnd type="none" w="med" len="med"/>
          </a:ln>
        </p:spPr>
        <p:txBody>
          <a:bodyPr wrap="none" lIns="0" tIns="0" rIns="0" bIns="0" anchor="b">
            <a:spAutoFit/>
          </a:bodyPr>
          <a:lstStyle/>
          <a:p>
            <a:pPr algn="r">
              <a:lnSpc>
                <a:spcPct val="90000"/>
              </a:lnSpc>
            </a:pPr>
            <a:r>
              <a:rPr lang="en-US" sz="1100">
                <a:solidFill>
                  <a:srgbClr val="9CADD7"/>
                </a:solidFill>
                <a:cs typeface="Vista Sans OT Reg" charset="0"/>
              </a:rPr>
              <a:t>(c) 2009 Facebook, Inc. or its licensors.  "Facebook" is a registered trademark of Facebook, Inc.. All rights reserved. 1.0</a:t>
            </a:r>
          </a:p>
        </p:txBody>
      </p:sp>
      <p:pic>
        <p:nvPicPr>
          <p:cNvPr id="15364" name="Picture 3" descr="fb_log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5" y="2998788"/>
            <a:ext cx="8153399"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Lst>
  <p:transition xmlns:p14="http://schemas.microsoft.com/office/powerpoint/2010/main" spd="slow">
    <p:fade thruBlk="1"/>
  </p:transition>
  <p:txStyles>
    <p:titleStyle>
      <a:lvl1pPr algn="ctr" rtl="0" eaLnBrk="0" fontAlgn="base" hangingPunct="0">
        <a:spcBef>
          <a:spcPct val="0"/>
        </a:spcBef>
        <a:spcAft>
          <a:spcPct val="0"/>
        </a:spcAft>
        <a:defRPr sz="4600">
          <a:solidFill>
            <a:srgbClr val="FFFFFF"/>
          </a:solidFill>
          <a:latin typeface="+mj-lt"/>
          <a:ea typeface="+mj-ea"/>
          <a:cs typeface="+mj-cs"/>
          <a:sym typeface="Vista Sans OT Bold" charset="0"/>
        </a:defRPr>
      </a:lvl1pPr>
      <a:lvl2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2pPr>
      <a:lvl3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3pPr>
      <a:lvl4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4pPr>
      <a:lvl5pPr algn="ctr" rtl="0" eaLnBrk="0" fontAlgn="base" hangingPunct="0">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charset="0"/>
        </a:defRPr>
      </a:lvl5pPr>
      <a:lvl6pPr marL="457142"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286"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427"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571"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marL="342857" indent="-342857" algn="ctr" rtl="0" eaLnBrk="0" fontAlgn="base" hangingPunct="0">
        <a:spcBef>
          <a:spcPts val="199"/>
        </a:spcBef>
        <a:spcAft>
          <a:spcPct val="0"/>
        </a:spcAft>
        <a:buChar char="•"/>
        <a:defRPr sz="1600">
          <a:solidFill>
            <a:srgbClr val="FFFFFF"/>
          </a:solidFill>
          <a:latin typeface="+mn-lt"/>
          <a:ea typeface="+mn-ea"/>
          <a:cs typeface="+mn-cs"/>
          <a:sym typeface="Helvetica" charset="0"/>
        </a:defRPr>
      </a:lvl1pPr>
      <a:lvl2pPr marL="742857" indent="-285714" algn="ctr" rtl="0" eaLnBrk="0" fontAlgn="base" hangingPunct="0">
        <a:spcBef>
          <a:spcPts val="199"/>
        </a:spcBef>
        <a:spcAft>
          <a:spcPct val="0"/>
        </a:spcAft>
        <a:buChar char="–"/>
        <a:defRPr sz="1600">
          <a:solidFill>
            <a:srgbClr val="FFFFFF"/>
          </a:solidFill>
          <a:latin typeface="+mn-lt"/>
          <a:ea typeface="+mn-ea"/>
          <a:cs typeface="+mn-cs"/>
          <a:sym typeface="Helvetica" charset="0"/>
        </a:defRPr>
      </a:lvl2pPr>
      <a:lvl3pPr marL="1142858" indent="-228572" algn="ctr" rtl="0" eaLnBrk="0" fontAlgn="base" hangingPunct="0">
        <a:spcBef>
          <a:spcPts val="199"/>
        </a:spcBef>
        <a:spcAft>
          <a:spcPct val="0"/>
        </a:spcAft>
        <a:buChar char="•"/>
        <a:defRPr sz="1600">
          <a:solidFill>
            <a:srgbClr val="FFFFFF"/>
          </a:solidFill>
          <a:latin typeface="+mn-lt"/>
          <a:ea typeface="+mn-ea"/>
          <a:cs typeface="+mn-cs"/>
          <a:sym typeface="Helvetica" charset="0"/>
        </a:defRPr>
      </a:lvl3pPr>
      <a:lvl4pPr marL="1600001" indent="-228572" algn="ctr" rtl="0" eaLnBrk="0" fontAlgn="base" hangingPunct="0">
        <a:spcBef>
          <a:spcPts val="199"/>
        </a:spcBef>
        <a:spcAft>
          <a:spcPct val="0"/>
        </a:spcAft>
        <a:buChar char="–"/>
        <a:defRPr sz="1600">
          <a:solidFill>
            <a:srgbClr val="FFFFFF"/>
          </a:solidFill>
          <a:latin typeface="+mn-lt"/>
          <a:ea typeface="+mn-ea"/>
          <a:cs typeface="+mn-cs"/>
          <a:sym typeface="Helvetica" charset="0"/>
        </a:defRPr>
      </a:lvl4pPr>
      <a:lvl5pPr marL="2057142" indent="-228572" algn="ctr" rtl="0" eaLnBrk="0" fontAlgn="base" hangingPunct="0">
        <a:spcBef>
          <a:spcPts val="199"/>
        </a:spcBef>
        <a:spcAft>
          <a:spcPct val="0"/>
        </a:spcAft>
        <a:buChar char="»"/>
        <a:defRPr sz="1600">
          <a:solidFill>
            <a:srgbClr val="FFFFFF"/>
          </a:solidFill>
          <a:latin typeface="+mn-lt"/>
          <a:ea typeface="+mn-ea"/>
          <a:cs typeface="+mn-cs"/>
          <a:sym typeface="Helvetica" charset="0"/>
        </a:defRPr>
      </a:lvl5pPr>
      <a:lvl6pPr marL="457142" algn="ctr" rtl="0" fontAlgn="base">
        <a:spcBef>
          <a:spcPts val="199"/>
        </a:spcBef>
        <a:spcAft>
          <a:spcPct val="0"/>
        </a:spcAft>
        <a:defRPr sz="1600">
          <a:solidFill>
            <a:srgbClr val="FFFFFF"/>
          </a:solidFill>
          <a:latin typeface="+mn-lt"/>
          <a:ea typeface="+mn-ea"/>
          <a:cs typeface="+mn-cs"/>
          <a:sym typeface="Helvetica" pitchFamily="-65" charset="0"/>
        </a:defRPr>
      </a:lvl6pPr>
      <a:lvl7pPr marL="914286" algn="ctr" rtl="0" fontAlgn="base">
        <a:spcBef>
          <a:spcPts val="199"/>
        </a:spcBef>
        <a:spcAft>
          <a:spcPct val="0"/>
        </a:spcAft>
        <a:defRPr sz="1600">
          <a:solidFill>
            <a:srgbClr val="FFFFFF"/>
          </a:solidFill>
          <a:latin typeface="+mn-lt"/>
          <a:ea typeface="+mn-ea"/>
          <a:cs typeface="+mn-cs"/>
          <a:sym typeface="Helvetica" pitchFamily="-65" charset="0"/>
        </a:defRPr>
      </a:lvl7pPr>
      <a:lvl8pPr marL="1371427" algn="ctr" rtl="0" fontAlgn="base">
        <a:spcBef>
          <a:spcPts val="199"/>
        </a:spcBef>
        <a:spcAft>
          <a:spcPct val="0"/>
        </a:spcAft>
        <a:defRPr sz="1600">
          <a:solidFill>
            <a:srgbClr val="FFFFFF"/>
          </a:solidFill>
          <a:latin typeface="+mn-lt"/>
          <a:ea typeface="+mn-ea"/>
          <a:cs typeface="+mn-cs"/>
          <a:sym typeface="Helvetica" pitchFamily="-65" charset="0"/>
        </a:defRPr>
      </a:lvl8pPr>
      <a:lvl9pPr marL="1828571" algn="ctr" rtl="0" fontAlgn="base">
        <a:spcBef>
          <a:spcPts val="199"/>
        </a:spcBef>
        <a:spcAft>
          <a:spcPct val="0"/>
        </a:spcAft>
        <a:defRPr sz="1600">
          <a:solidFill>
            <a:srgbClr val="FFFFFF"/>
          </a:solidFill>
          <a:latin typeface="+mn-lt"/>
          <a:ea typeface="+mn-ea"/>
          <a:cs typeface="+mn-cs"/>
          <a:sym typeface="Helvetica" pitchFamily="-65" charset="0"/>
        </a:defRPr>
      </a:lvl9pPr>
    </p:bodyStyle>
    <p:otherStyle>
      <a:defPPr>
        <a:defRPr lang="en-US"/>
      </a:defPPr>
      <a:lvl1pPr marL="0" algn="l" defTabSz="457142" rtl="0" eaLnBrk="1" latinLnBrk="0" hangingPunct="1">
        <a:defRPr sz="1800" kern="1200">
          <a:solidFill>
            <a:schemeClr val="tx1"/>
          </a:solidFill>
          <a:latin typeface="+mn-lt"/>
          <a:ea typeface="+mn-ea"/>
          <a:cs typeface="+mn-cs"/>
        </a:defRPr>
      </a:lvl1pPr>
      <a:lvl2pPr marL="457142" algn="l" defTabSz="457142" rtl="0" eaLnBrk="1" latinLnBrk="0" hangingPunct="1">
        <a:defRPr sz="1800" kern="1200">
          <a:solidFill>
            <a:schemeClr val="tx1"/>
          </a:solidFill>
          <a:latin typeface="+mn-lt"/>
          <a:ea typeface="+mn-ea"/>
          <a:cs typeface="+mn-cs"/>
        </a:defRPr>
      </a:lvl2pPr>
      <a:lvl3pPr marL="914286" algn="l" defTabSz="457142" rtl="0" eaLnBrk="1" latinLnBrk="0" hangingPunct="1">
        <a:defRPr sz="1800" kern="1200">
          <a:solidFill>
            <a:schemeClr val="tx1"/>
          </a:solidFill>
          <a:latin typeface="+mn-lt"/>
          <a:ea typeface="+mn-ea"/>
          <a:cs typeface="+mn-cs"/>
        </a:defRPr>
      </a:lvl3pPr>
      <a:lvl4pPr marL="1371427" algn="l" defTabSz="457142" rtl="0" eaLnBrk="1" latinLnBrk="0" hangingPunct="1">
        <a:defRPr sz="1800" kern="1200">
          <a:solidFill>
            <a:schemeClr val="tx1"/>
          </a:solidFill>
          <a:latin typeface="+mn-lt"/>
          <a:ea typeface="+mn-ea"/>
          <a:cs typeface="+mn-cs"/>
        </a:defRPr>
      </a:lvl4pPr>
      <a:lvl5pPr marL="1828571" algn="l" defTabSz="457142" rtl="0" eaLnBrk="1" latinLnBrk="0" hangingPunct="1">
        <a:defRPr sz="1800" kern="1200">
          <a:solidFill>
            <a:schemeClr val="tx1"/>
          </a:solidFill>
          <a:latin typeface="+mn-lt"/>
          <a:ea typeface="+mn-ea"/>
          <a:cs typeface="+mn-cs"/>
        </a:defRPr>
      </a:lvl5pPr>
      <a:lvl6pPr marL="2285714" algn="l" defTabSz="457142" rtl="0" eaLnBrk="1" latinLnBrk="0" hangingPunct="1">
        <a:defRPr sz="1800" kern="1200">
          <a:solidFill>
            <a:schemeClr val="tx1"/>
          </a:solidFill>
          <a:latin typeface="+mn-lt"/>
          <a:ea typeface="+mn-ea"/>
          <a:cs typeface="+mn-cs"/>
        </a:defRPr>
      </a:lvl6pPr>
      <a:lvl7pPr marL="2742857" algn="l" defTabSz="457142" rtl="0" eaLnBrk="1" latinLnBrk="0" hangingPunct="1">
        <a:defRPr sz="1800" kern="1200">
          <a:solidFill>
            <a:schemeClr val="tx1"/>
          </a:solidFill>
          <a:latin typeface="+mn-lt"/>
          <a:ea typeface="+mn-ea"/>
          <a:cs typeface="+mn-cs"/>
        </a:defRPr>
      </a:lvl7pPr>
      <a:lvl8pPr marL="3200000" algn="l" defTabSz="457142" rtl="0" eaLnBrk="1" latinLnBrk="0" hangingPunct="1">
        <a:defRPr sz="1800" kern="1200">
          <a:solidFill>
            <a:schemeClr val="tx1"/>
          </a:solidFill>
          <a:latin typeface="+mn-lt"/>
          <a:ea typeface="+mn-ea"/>
          <a:cs typeface="+mn-cs"/>
        </a:defRPr>
      </a:lvl8pPr>
      <a:lvl9pPr marL="3657144" algn="l" defTabSz="4571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pn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gif"/><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gif"/><Relationship Id="rId5"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justinm@fb.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Quality</a:t>
            </a:r>
            <a:endParaRPr lang="en-US" dirty="0"/>
          </a:p>
        </p:txBody>
      </p:sp>
      <p:pic>
        <p:nvPicPr>
          <p:cNvPr id="5" name="Content Placeholder 4" descr="photo.PNG"/>
          <p:cNvPicPr>
            <a:picLocks noGrp="1" noChangeAspect="1"/>
          </p:cNvPicPr>
          <p:nvPr>
            <p:ph sz="half" idx="2"/>
          </p:nvPr>
        </p:nvPicPr>
        <p:blipFill>
          <a:blip r:embed="rId3">
            <a:extLst>
              <a:ext uri="{28A0092B-C50C-407E-A947-70E740481C1C}">
                <a14:useLocalDpi xmlns:a14="http://schemas.microsoft.com/office/drawing/2010/main" val="0"/>
              </a:ext>
            </a:extLst>
          </a:blip>
          <a:srcRect l="-32517" r="-32517"/>
          <a:stretch>
            <a:fillRect/>
          </a:stretch>
        </p:blipFill>
        <p:spPr>
          <a:xfrm>
            <a:off x="3683000" y="1549400"/>
            <a:ext cx="5632450" cy="6057900"/>
          </a:xfrm>
        </p:spPr>
      </p:pic>
      <p:sp>
        <p:nvSpPr>
          <p:cNvPr id="3" name="TextBox 2"/>
          <p:cNvSpPr txBox="1"/>
          <p:nvPr/>
        </p:nvSpPr>
        <p:spPr>
          <a:xfrm>
            <a:off x="3454400" y="6121400"/>
            <a:ext cx="1249108" cy="461665"/>
          </a:xfrm>
          <a:prstGeom prst="rect">
            <a:avLst/>
          </a:prstGeom>
          <a:noFill/>
        </p:spPr>
        <p:txBody>
          <a:bodyPr wrap="none" rtlCol="0">
            <a:spAutoFit/>
          </a:bodyPr>
          <a:lstStyle/>
          <a:p>
            <a:r>
              <a:rPr lang="en-US" dirty="0" smtClean="0"/>
              <a:t>Oops </a:t>
            </a:r>
            <a:r>
              <a:rPr lang="en-US" dirty="0" smtClean="0">
                <a:sym typeface="Wingdings"/>
              </a:rPr>
              <a:t></a:t>
            </a:r>
            <a:endParaRPr lang="en-US" dirty="0"/>
          </a:p>
        </p:txBody>
      </p:sp>
    </p:spTree>
    <p:extLst>
      <p:ext uri="{BB962C8B-B14F-4D97-AF65-F5344CB8AC3E}">
        <p14:creationId xmlns:p14="http://schemas.microsoft.com/office/powerpoint/2010/main" val="797216816"/>
      </p:ext>
    </p:extLst>
  </p:cSld>
  <p:clrMapOvr>
    <a:masterClrMapping/>
  </p:clrMapOvr>
  <p:transition xmlns:p14="http://schemas.microsoft.com/office/powerpoint/2010/main" spd="med" advTm="31489">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19 at 9.4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00" y="2641600"/>
            <a:ext cx="5753100" cy="2844800"/>
          </a:xfrm>
          <a:prstGeom prst="rect">
            <a:avLst/>
          </a:prstGeom>
        </p:spPr>
      </p:pic>
      <p:sp>
        <p:nvSpPr>
          <p:cNvPr id="6" name="Left Brace 5"/>
          <p:cNvSpPr/>
          <p:nvPr/>
        </p:nvSpPr>
        <p:spPr bwMode="auto">
          <a:xfrm>
            <a:off x="3225800" y="3530600"/>
            <a:ext cx="381000" cy="1905000"/>
          </a:xfrm>
          <a:prstGeom prst="leftBrace">
            <a:avLst/>
          </a:prstGeom>
          <a:solidFill>
            <a:srgbClr val="333399"/>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 name="TextBox 6"/>
          <p:cNvSpPr txBox="1"/>
          <p:nvPr/>
        </p:nvSpPr>
        <p:spPr>
          <a:xfrm>
            <a:off x="1625600" y="4216400"/>
            <a:ext cx="1657068" cy="461665"/>
          </a:xfrm>
          <a:prstGeom prst="rect">
            <a:avLst/>
          </a:prstGeom>
          <a:noFill/>
        </p:spPr>
        <p:txBody>
          <a:bodyPr wrap="none" rtlCol="0">
            <a:spAutoFit/>
          </a:bodyPr>
          <a:lstStyle/>
          <a:p>
            <a:r>
              <a:rPr lang="en-US" dirty="0" smtClean="0"/>
              <a:t>Duplicates</a:t>
            </a:r>
            <a:endParaRPr lang="en-US" dirty="0"/>
          </a:p>
        </p:txBody>
      </p:sp>
      <p:sp>
        <p:nvSpPr>
          <p:cNvPr id="8" name="Oval 7"/>
          <p:cNvSpPr/>
          <p:nvPr/>
        </p:nvSpPr>
        <p:spPr bwMode="auto">
          <a:xfrm>
            <a:off x="6045200" y="4902200"/>
            <a:ext cx="990600" cy="381000"/>
          </a:xfrm>
          <a:prstGeom prst="ellipse">
            <a:avLst/>
          </a:prstGeom>
          <a:noFill/>
          <a:ln w="25400" cap="flat" cmpd="sng" algn="ctr">
            <a:solidFill>
              <a:schemeClr val="bg1">
                <a:lumMod val="2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0" name="Straight Arrow Connector 9"/>
          <p:cNvCxnSpPr/>
          <p:nvPr/>
        </p:nvCxnSpPr>
        <p:spPr bwMode="auto">
          <a:xfrm>
            <a:off x="6807200" y="5359400"/>
            <a:ext cx="457200" cy="1143000"/>
          </a:xfrm>
          <a:prstGeom prst="straightConnector1">
            <a:avLst/>
          </a:prstGeom>
          <a:solidFill>
            <a:srgbClr val="F0C423"/>
          </a:solidFill>
          <a:ln w="25400" cap="flat" cmpd="sng" algn="ctr">
            <a:solidFill>
              <a:srgbClr val="2A3449"/>
            </a:solidFill>
            <a:prstDash val="solid"/>
            <a:round/>
            <a:headEnd type="arrow" w="med" len="med"/>
            <a:tailEnd type="none"/>
          </a:ln>
          <a:effectLst/>
        </p:spPr>
      </p:cxnSp>
      <p:sp>
        <p:nvSpPr>
          <p:cNvPr id="11" name="TextBox 10"/>
          <p:cNvSpPr txBox="1"/>
          <p:nvPr/>
        </p:nvSpPr>
        <p:spPr>
          <a:xfrm>
            <a:off x="6502400" y="6502400"/>
            <a:ext cx="1704466" cy="461665"/>
          </a:xfrm>
          <a:prstGeom prst="rect">
            <a:avLst/>
          </a:prstGeom>
          <a:noFill/>
        </p:spPr>
        <p:txBody>
          <a:bodyPr wrap="none" rtlCol="0">
            <a:spAutoFit/>
          </a:bodyPr>
          <a:lstStyle/>
          <a:p>
            <a:r>
              <a:rPr lang="en-US" dirty="0" err="1" smtClean="0"/>
              <a:t>Mislocated</a:t>
            </a:r>
            <a:endParaRPr lang="en-US" dirty="0"/>
          </a:p>
        </p:txBody>
      </p:sp>
      <p:sp>
        <p:nvSpPr>
          <p:cNvPr id="12" name="Oval 11"/>
          <p:cNvSpPr/>
          <p:nvPr/>
        </p:nvSpPr>
        <p:spPr bwMode="auto">
          <a:xfrm>
            <a:off x="5054600" y="2768600"/>
            <a:ext cx="1066800" cy="533400"/>
          </a:xfrm>
          <a:prstGeom prst="ellipse">
            <a:avLst/>
          </a:prstGeom>
          <a:noFill/>
          <a:ln w="25400" cap="flat" cmpd="sng" algn="ctr">
            <a:solidFill>
              <a:srgbClr val="2A3449"/>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3" name="Straight Arrow Connector 12"/>
          <p:cNvCxnSpPr>
            <a:stCxn id="12" idx="7"/>
          </p:cNvCxnSpPr>
          <p:nvPr/>
        </p:nvCxnSpPr>
        <p:spPr bwMode="auto">
          <a:xfrm flipV="1">
            <a:off x="5965171" y="2159000"/>
            <a:ext cx="384829" cy="687715"/>
          </a:xfrm>
          <a:prstGeom prst="straightConnector1">
            <a:avLst/>
          </a:prstGeom>
          <a:solidFill>
            <a:srgbClr val="F0C423"/>
          </a:solidFill>
          <a:ln w="25400" cap="flat" cmpd="sng" algn="ctr">
            <a:solidFill>
              <a:srgbClr val="2A3449"/>
            </a:solidFill>
            <a:prstDash val="solid"/>
            <a:round/>
            <a:headEnd type="arrow" w="med" len="med"/>
            <a:tailEnd type="none"/>
          </a:ln>
          <a:effectLst/>
        </p:spPr>
      </p:cxnSp>
      <p:sp>
        <p:nvSpPr>
          <p:cNvPr id="16" name="TextBox 15"/>
          <p:cNvSpPr txBox="1"/>
          <p:nvPr/>
        </p:nvSpPr>
        <p:spPr>
          <a:xfrm>
            <a:off x="5130800" y="1701800"/>
            <a:ext cx="2546234" cy="461665"/>
          </a:xfrm>
          <a:prstGeom prst="rect">
            <a:avLst/>
          </a:prstGeom>
          <a:noFill/>
        </p:spPr>
        <p:txBody>
          <a:bodyPr wrap="none" rtlCol="0">
            <a:spAutoFit/>
          </a:bodyPr>
          <a:lstStyle/>
          <a:p>
            <a:r>
              <a:rPr lang="en-US" dirty="0" smtClean="0"/>
              <a:t>Location in name</a:t>
            </a:r>
            <a:endParaRPr lang="en-US" dirty="0"/>
          </a:p>
        </p:txBody>
      </p:sp>
    </p:spTree>
    <p:custDataLst>
      <p:tags r:id="rId1"/>
    </p:custDataLst>
    <p:extLst>
      <p:ext uri="{BB962C8B-B14F-4D97-AF65-F5344CB8AC3E}">
        <p14:creationId xmlns:p14="http://schemas.microsoft.com/office/powerpoint/2010/main" val="3415250927"/>
      </p:ext>
    </p:extLst>
  </p:cSld>
  <p:clrMapOvr>
    <a:masterClrMapping/>
  </p:clrMapOvr>
  <p:transition xmlns:p14="http://schemas.microsoft.com/office/powerpoint/2010/main" spd="med" advTm="89007">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1" grpId="0"/>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711200" y="3987800"/>
            <a:ext cx="2438400" cy="0"/>
          </a:xfrm>
          <a:prstGeom prst="straightConnector1">
            <a:avLst/>
          </a:prstGeom>
          <a:solidFill>
            <a:srgbClr val="F0C423"/>
          </a:solidFill>
          <a:ln w="25400" cap="flat" cmpd="sng" algn="ctr">
            <a:solidFill>
              <a:srgbClr val="2A3449"/>
            </a:solidFill>
            <a:prstDash val="solid"/>
            <a:round/>
            <a:headEnd type="none" w="med" len="med"/>
            <a:tailEnd type="arrow"/>
          </a:ln>
          <a:effectLst/>
        </p:spPr>
      </p:cxnSp>
      <p:sp>
        <p:nvSpPr>
          <p:cNvPr id="8" name="TextBox 7"/>
          <p:cNvSpPr txBox="1"/>
          <p:nvPr/>
        </p:nvSpPr>
        <p:spPr>
          <a:xfrm>
            <a:off x="939800" y="3149600"/>
            <a:ext cx="1802954" cy="830997"/>
          </a:xfrm>
          <a:prstGeom prst="rect">
            <a:avLst/>
          </a:prstGeom>
          <a:noFill/>
        </p:spPr>
        <p:txBody>
          <a:bodyPr wrap="none" rtlCol="0">
            <a:spAutoFit/>
          </a:bodyPr>
          <a:lstStyle/>
          <a:p>
            <a:r>
              <a:rPr lang="en-US" dirty="0" smtClean="0"/>
              <a:t>Are they</a:t>
            </a:r>
          </a:p>
          <a:p>
            <a:r>
              <a:rPr lang="en-US" dirty="0" smtClean="0"/>
              <a:t> duplicates?</a:t>
            </a:r>
            <a:endParaRPr lang="en-US" dirty="0"/>
          </a:p>
        </p:txBody>
      </p:sp>
      <p:cxnSp>
        <p:nvCxnSpPr>
          <p:cNvPr id="9" name="Straight Arrow Connector 8"/>
          <p:cNvCxnSpPr/>
          <p:nvPr/>
        </p:nvCxnSpPr>
        <p:spPr bwMode="auto">
          <a:xfrm>
            <a:off x="6045200" y="3987800"/>
            <a:ext cx="1371600" cy="0"/>
          </a:xfrm>
          <a:prstGeom prst="straightConnector1">
            <a:avLst/>
          </a:prstGeom>
          <a:solidFill>
            <a:srgbClr val="F0C423"/>
          </a:solidFill>
          <a:ln w="25400" cap="flat" cmpd="sng" algn="ctr">
            <a:solidFill>
              <a:srgbClr val="2A3449"/>
            </a:solidFill>
            <a:prstDash val="solid"/>
            <a:round/>
            <a:headEnd type="none" w="med" len="med"/>
            <a:tailEnd type="arrow"/>
          </a:ln>
          <a:effectLst/>
        </p:spPr>
      </p:cxnSp>
      <p:sp>
        <p:nvSpPr>
          <p:cNvPr id="10" name="TextBox 9"/>
          <p:cNvSpPr txBox="1"/>
          <p:nvPr/>
        </p:nvSpPr>
        <p:spPr>
          <a:xfrm>
            <a:off x="6045200" y="3454400"/>
            <a:ext cx="1676400" cy="1200328"/>
          </a:xfrm>
          <a:prstGeom prst="rect">
            <a:avLst/>
          </a:prstGeom>
          <a:noFill/>
        </p:spPr>
        <p:txBody>
          <a:bodyPr wrap="square" rtlCol="0">
            <a:spAutoFit/>
          </a:bodyPr>
          <a:lstStyle/>
          <a:p>
            <a:r>
              <a:rPr lang="en-US" dirty="0" smtClean="0"/>
              <a:t>Ask Again</a:t>
            </a:r>
          </a:p>
          <a:p>
            <a:endParaRPr lang="en-US" dirty="0" smtClean="0"/>
          </a:p>
          <a:p>
            <a:r>
              <a:rPr lang="en-US" dirty="0" smtClean="0"/>
              <a:t>Later</a:t>
            </a:r>
            <a:endParaRPr lang="en-US" dirty="0"/>
          </a:p>
        </p:txBody>
      </p:sp>
      <p:pic>
        <p:nvPicPr>
          <p:cNvPr id="12" name="Picture 11" descr="785_Magic8B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0" y="2616200"/>
            <a:ext cx="2857500" cy="2857500"/>
          </a:xfrm>
          <a:prstGeom prst="rect">
            <a:avLst/>
          </a:prstGeom>
        </p:spPr>
      </p:pic>
      <p:pic>
        <p:nvPicPr>
          <p:cNvPr id="14" name="Picture 13" descr="crow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1600" y="2692400"/>
            <a:ext cx="4621598" cy="2603500"/>
          </a:xfrm>
          <a:prstGeom prst="rect">
            <a:avLst/>
          </a:prstGeom>
        </p:spPr>
      </p:pic>
      <p:cxnSp>
        <p:nvCxnSpPr>
          <p:cNvPr id="16" name="Straight Arrow Connector 15"/>
          <p:cNvCxnSpPr>
            <a:stCxn id="12" idx="0"/>
          </p:cNvCxnSpPr>
          <p:nvPr/>
        </p:nvCxnSpPr>
        <p:spPr bwMode="auto">
          <a:xfrm flipV="1">
            <a:off x="4578350" y="1930400"/>
            <a:ext cx="19050" cy="685800"/>
          </a:xfrm>
          <a:prstGeom prst="straightConnector1">
            <a:avLst/>
          </a:prstGeom>
          <a:solidFill>
            <a:srgbClr val="F0C423"/>
          </a:solidFill>
          <a:ln w="25400" cap="flat" cmpd="sng" algn="ctr">
            <a:solidFill>
              <a:srgbClr val="2A3449"/>
            </a:solidFill>
            <a:prstDash val="solid"/>
            <a:round/>
            <a:headEnd type="none" w="med" len="med"/>
            <a:tailEnd type="arrow"/>
          </a:ln>
          <a:effectLst/>
        </p:spPr>
      </p:cxnSp>
      <p:sp>
        <p:nvSpPr>
          <p:cNvPr id="17" name="TextBox 16"/>
          <p:cNvSpPr txBox="1"/>
          <p:nvPr/>
        </p:nvSpPr>
        <p:spPr>
          <a:xfrm>
            <a:off x="1778000" y="2082800"/>
            <a:ext cx="2699815" cy="461665"/>
          </a:xfrm>
          <a:prstGeom prst="rect">
            <a:avLst/>
          </a:prstGeom>
          <a:noFill/>
        </p:spPr>
        <p:txBody>
          <a:bodyPr wrap="none" rtlCol="0">
            <a:spAutoFit/>
          </a:bodyPr>
          <a:lstStyle/>
          <a:p>
            <a:r>
              <a:rPr lang="en-US" dirty="0" smtClean="0"/>
              <a:t>My sources say No</a:t>
            </a:r>
            <a:endParaRPr lang="en-US" dirty="0"/>
          </a:p>
        </p:txBody>
      </p:sp>
      <p:cxnSp>
        <p:nvCxnSpPr>
          <p:cNvPr id="20" name="Straight Arrow Connector 19"/>
          <p:cNvCxnSpPr/>
          <p:nvPr/>
        </p:nvCxnSpPr>
        <p:spPr bwMode="auto">
          <a:xfrm>
            <a:off x="4597400" y="5511800"/>
            <a:ext cx="19050" cy="914400"/>
          </a:xfrm>
          <a:prstGeom prst="straightConnector1">
            <a:avLst/>
          </a:prstGeom>
          <a:solidFill>
            <a:srgbClr val="F0C423"/>
          </a:solidFill>
          <a:ln w="25400" cap="flat" cmpd="sng" algn="ctr">
            <a:solidFill>
              <a:srgbClr val="2A3449"/>
            </a:solidFill>
            <a:prstDash val="solid"/>
            <a:round/>
            <a:headEnd type="none" w="med" len="med"/>
            <a:tailEnd type="arrow"/>
          </a:ln>
          <a:effectLst/>
        </p:spPr>
      </p:cxnSp>
      <p:sp>
        <p:nvSpPr>
          <p:cNvPr id="21" name="TextBox 20"/>
          <p:cNvSpPr txBox="1"/>
          <p:nvPr/>
        </p:nvSpPr>
        <p:spPr>
          <a:xfrm>
            <a:off x="2540000" y="5740400"/>
            <a:ext cx="1950379" cy="461665"/>
          </a:xfrm>
          <a:prstGeom prst="rect">
            <a:avLst/>
          </a:prstGeom>
          <a:noFill/>
        </p:spPr>
        <p:txBody>
          <a:bodyPr wrap="none" rtlCol="0">
            <a:spAutoFit/>
          </a:bodyPr>
          <a:lstStyle/>
          <a:p>
            <a:r>
              <a:rPr lang="en-US" dirty="0" smtClean="0"/>
              <a:t>Decidedly So</a:t>
            </a:r>
            <a:endParaRPr lang="en-US" dirty="0"/>
          </a:p>
        </p:txBody>
      </p:sp>
      <p:sp>
        <p:nvSpPr>
          <p:cNvPr id="24" name="TextBox 23"/>
          <p:cNvSpPr txBox="1"/>
          <p:nvPr/>
        </p:nvSpPr>
        <p:spPr>
          <a:xfrm>
            <a:off x="787400" y="406400"/>
            <a:ext cx="2226762" cy="461665"/>
          </a:xfrm>
          <a:prstGeom prst="rect">
            <a:avLst/>
          </a:prstGeom>
          <a:noFill/>
        </p:spPr>
        <p:txBody>
          <a:bodyPr wrap="none" rtlCol="0">
            <a:spAutoFit/>
          </a:bodyPr>
          <a:lstStyle/>
          <a:p>
            <a:r>
              <a:rPr lang="en-US" dirty="0" smtClean="0"/>
              <a:t>Not Duplicates</a:t>
            </a:r>
            <a:endParaRPr lang="en-US" dirty="0"/>
          </a:p>
        </p:txBody>
      </p:sp>
      <p:sp>
        <p:nvSpPr>
          <p:cNvPr id="25" name="TextBox 24"/>
          <p:cNvSpPr txBox="1"/>
          <p:nvPr/>
        </p:nvSpPr>
        <p:spPr>
          <a:xfrm>
            <a:off x="787400" y="6731000"/>
            <a:ext cx="1657068" cy="461665"/>
          </a:xfrm>
          <a:prstGeom prst="rect">
            <a:avLst/>
          </a:prstGeom>
          <a:noFill/>
        </p:spPr>
        <p:txBody>
          <a:bodyPr wrap="none" rtlCol="0">
            <a:spAutoFit/>
          </a:bodyPr>
          <a:lstStyle/>
          <a:p>
            <a:r>
              <a:rPr lang="en-US" dirty="0" smtClean="0"/>
              <a:t>Duplicates</a:t>
            </a:r>
            <a:endParaRPr lang="en-US" dirty="0"/>
          </a:p>
        </p:txBody>
      </p:sp>
    </p:spTree>
    <p:custDataLst>
      <p:tags r:id="rId1"/>
    </p:custDataLst>
    <p:extLst>
      <p:ext uri="{BB962C8B-B14F-4D97-AF65-F5344CB8AC3E}">
        <p14:creationId xmlns:p14="http://schemas.microsoft.com/office/powerpoint/2010/main" val="2467279884"/>
      </p:ext>
    </p:extLst>
  </p:cSld>
  <p:clrMapOvr>
    <a:masterClrMapping/>
  </p:clrMapOvr>
  <mc:AlternateContent xmlns:mc="http://schemas.openxmlformats.org/markup-compatibility/2006" xmlns:p14="http://schemas.microsoft.com/office/powerpoint/2010/main">
    <mc:Choice Requires="p14">
      <p:transition p14:dur="0" advTm="96329"/>
    </mc:Choice>
    <mc:Fallback xmlns="">
      <p:transition xmlns:p14="http://schemas.microsoft.com/office/powerpoint/2010/main" advTm="9632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Crowdsourcing</a:t>
            </a:r>
            <a:endParaRPr lang="en-US" dirty="0">
              <a:latin typeface="Vista Sans OT Medium" charset="0"/>
              <a:ea typeface="ヒラギノ角ゴ ProN W6" charset="0"/>
              <a:cs typeface="ヒラギノ角ゴ ProN W6" charset="0"/>
            </a:endParaRPr>
          </a:p>
        </p:txBody>
      </p:sp>
      <p:pic>
        <p:nvPicPr>
          <p:cNvPr id="2" name="Picture 1" descr="Screen Shot 2013-09-13 at 11.1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1320800"/>
            <a:ext cx="7848600" cy="6353252"/>
          </a:xfrm>
          <a:prstGeom prst="rect">
            <a:avLst/>
          </a:prstGeom>
        </p:spPr>
      </p:pic>
    </p:spTree>
    <p:extLst>
      <p:ext uri="{BB962C8B-B14F-4D97-AF65-F5344CB8AC3E}">
        <p14:creationId xmlns:p14="http://schemas.microsoft.com/office/powerpoint/2010/main" val="1997099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Crowdsourcing</a:t>
            </a:r>
            <a:endParaRPr lang="en-US" dirty="0">
              <a:latin typeface="Vista Sans OT Medium" charset="0"/>
              <a:ea typeface="ヒラギノ角ゴ ProN W6" charset="0"/>
              <a:cs typeface="ヒラギノ角ゴ ProN W6" charset="0"/>
            </a:endParaRPr>
          </a:p>
        </p:txBody>
      </p:sp>
      <p:pic>
        <p:nvPicPr>
          <p:cNvPr id="6" name="Picture 5" descr="Screen Shot 2013-09-04 at 8.4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549400"/>
            <a:ext cx="9448800" cy="5993505"/>
          </a:xfrm>
          <a:prstGeom prst="rect">
            <a:avLst/>
          </a:prstGeom>
        </p:spPr>
      </p:pic>
    </p:spTree>
    <p:extLst>
      <p:ext uri="{BB962C8B-B14F-4D97-AF65-F5344CB8AC3E}">
        <p14:creationId xmlns:p14="http://schemas.microsoft.com/office/powerpoint/2010/main" val="1214100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bwMode="auto">
          <a:xfrm>
            <a:off x="9553" y="4546600"/>
            <a:ext cx="11217248" cy="3581400"/>
          </a:xfrm>
          <a:prstGeom prst="ellipse">
            <a:avLst/>
          </a:prstGeom>
          <a:solidFill>
            <a:srgbClr val="FF0000">
              <a:alpha val="34000"/>
            </a:srgbClr>
          </a:solidFill>
          <a:ln w="25400" cap="flat" cmpd="sng" algn="ctr">
            <a:solidFill>
              <a:srgbClr val="FFFF00">
                <a:alpha val="26000"/>
              </a:srgb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Machine Learning</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Oval 11"/>
          <p:cNvSpPr/>
          <p:nvPr/>
        </p:nvSpPr>
        <p:spPr bwMode="auto">
          <a:xfrm>
            <a:off x="4826000" y="1244600"/>
            <a:ext cx="7467600" cy="6400800"/>
          </a:xfrm>
          <a:prstGeom prst="ellipse">
            <a:avLst/>
          </a:prstGeom>
          <a:solidFill>
            <a:srgbClr val="FFFF00">
              <a:alpha val="34000"/>
            </a:srgbClr>
          </a:solidFill>
          <a:ln w="25400" cap="flat" cmpd="sng" algn="ctr">
            <a:solidFill>
              <a:srgbClr val="FFFF00">
                <a:alpha val="26000"/>
              </a:srgb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4" name="Straight Arrow Connector 3"/>
          <p:cNvCxnSpPr/>
          <p:nvPr/>
        </p:nvCxnSpPr>
        <p:spPr bwMode="auto">
          <a:xfrm>
            <a:off x="177800" y="4597400"/>
            <a:ext cx="12420600" cy="0"/>
          </a:xfrm>
          <a:prstGeom prst="straightConnector1">
            <a:avLst/>
          </a:prstGeom>
          <a:solidFill>
            <a:srgbClr val="F0C423"/>
          </a:solidFill>
          <a:ln w="76200" cap="flat" cmpd="sng" algn="ctr">
            <a:solidFill>
              <a:srgbClr val="4F81BD"/>
            </a:solidFill>
            <a:prstDash val="solid"/>
            <a:round/>
            <a:headEnd type="none"/>
            <a:tailEnd type="arrow"/>
          </a:ln>
          <a:effectLst/>
        </p:spPr>
      </p:cxnSp>
      <p:sp>
        <p:nvSpPr>
          <p:cNvPr id="8" name="TextBox 7"/>
          <p:cNvSpPr txBox="1"/>
          <p:nvPr/>
        </p:nvSpPr>
        <p:spPr>
          <a:xfrm>
            <a:off x="10007600" y="4673600"/>
            <a:ext cx="2044149" cy="461665"/>
          </a:xfrm>
          <a:prstGeom prst="rect">
            <a:avLst/>
          </a:prstGeom>
          <a:noFill/>
        </p:spPr>
        <p:txBody>
          <a:bodyPr wrap="none" rtlCol="0">
            <a:spAutoFit/>
          </a:bodyPr>
          <a:lstStyle/>
          <a:p>
            <a:r>
              <a:rPr lang="en-US" dirty="0" smtClean="0"/>
              <a:t>More Popular</a:t>
            </a:r>
            <a:endParaRPr lang="en-US" dirty="0"/>
          </a:p>
        </p:txBody>
      </p:sp>
      <p:pic>
        <p:nvPicPr>
          <p:cNvPr id="11" name="Picture 10" descr="eiffel t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00" y="5207000"/>
            <a:ext cx="1051148" cy="1944624"/>
          </a:xfrm>
          <a:prstGeom prst="rect">
            <a:avLst/>
          </a:prstGeom>
        </p:spPr>
      </p:pic>
      <p:pic>
        <p:nvPicPr>
          <p:cNvPr id="24" name="Picture 23" descr="big ap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1600" y="2082800"/>
            <a:ext cx="2819400" cy="1995607"/>
          </a:xfrm>
          <a:prstGeom prst="rect">
            <a:avLst/>
          </a:prstGeom>
        </p:spPr>
      </p:pic>
      <p:pic>
        <p:nvPicPr>
          <p:cNvPr id="19" name="Picture 18" descr="joes pub.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739900" y="1587500"/>
            <a:ext cx="1016000" cy="3073400"/>
          </a:xfrm>
          <a:prstGeom prst="rect">
            <a:avLst/>
          </a:prstGeom>
        </p:spPr>
      </p:pic>
      <p:pic>
        <p:nvPicPr>
          <p:cNvPr id="25" name="Picture 24" descr="minetta taver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4600" y="5359400"/>
            <a:ext cx="1930400" cy="1244600"/>
          </a:xfrm>
          <a:prstGeom prst="rect">
            <a:avLst/>
          </a:prstGeom>
        </p:spPr>
      </p:pic>
      <p:cxnSp>
        <p:nvCxnSpPr>
          <p:cNvPr id="26" name="Straight Arrow Connector 25"/>
          <p:cNvCxnSpPr/>
          <p:nvPr/>
        </p:nvCxnSpPr>
        <p:spPr bwMode="auto">
          <a:xfrm flipV="1">
            <a:off x="12750800" y="1016000"/>
            <a:ext cx="0" cy="6705600"/>
          </a:xfrm>
          <a:prstGeom prst="straightConnector1">
            <a:avLst/>
          </a:prstGeom>
          <a:solidFill>
            <a:srgbClr val="F0C423"/>
          </a:solidFill>
          <a:ln w="76200" cap="flat" cmpd="sng" algn="ctr">
            <a:solidFill>
              <a:srgbClr val="4F81BD"/>
            </a:solidFill>
            <a:prstDash val="solid"/>
            <a:round/>
            <a:headEnd type="none"/>
            <a:tailEnd type="arrow"/>
          </a:ln>
          <a:effectLst/>
        </p:spPr>
      </p:cxnSp>
      <p:sp>
        <p:nvSpPr>
          <p:cNvPr id="29" name="TextBox 28"/>
          <p:cNvSpPr txBox="1"/>
          <p:nvPr/>
        </p:nvSpPr>
        <p:spPr>
          <a:xfrm>
            <a:off x="10541000" y="1320800"/>
            <a:ext cx="2148587" cy="461665"/>
          </a:xfrm>
          <a:prstGeom prst="rect">
            <a:avLst/>
          </a:prstGeom>
          <a:noFill/>
        </p:spPr>
        <p:txBody>
          <a:bodyPr wrap="none" rtlCol="0">
            <a:spAutoFit/>
          </a:bodyPr>
          <a:lstStyle/>
          <a:p>
            <a:r>
              <a:rPr lang="en-US" dirty="0" smtClean="0"/>
              <a:t>Hard to Match</a:t>
            </a:r>
            <a:endParaRPr lang="en-US" dirty="0"/>
          </a:p>
        </p:txBody>
      </p:sp>
      <p:sp>
        <p:nvSpPr>
          <p:cNvPr id="31" name="TextBox 30"/>
          <p:cNvSpPr txBox="1"/>
          <p:nvPr/>
        </p:nvSpPr>
        <p:spPr>
          <a:xfrm>
            <a:off x="5892800" y="2616200"/>
            <a:ext cx="1074755" cy="461665"/>
          </a:xfrm>
          <a:prstGeom prst="rect">
            <a:avLst/>
          </a:prstGeom>
          <a:noFill/>
        </p:spPr>
        <p:txBody>
          <a:bodyPr wrap="none" rtlCol="0">
            <a:spAutoFit/>
          </a:bodyPr>
          <a:lstStyle/>
          <a:p>
            <a:r>
              <a:rPr lang="en-US" dirty="0" smtClean="0"/>
              <a:t>Crowd</a:t>
            </a:r>
            <a:endParaRPr lang="en-US" dirty="0"/>
          </a:p>
        </p:txBody>
      </p:sp>
    </p:spTree>
    <p:extLst>
      <p:ext uri="{BB962C8B-B14F-4D97-AF65-F5344CB8AC3E}">
        <p14:creationId xmlns:p14="http://schemas.microsoft.com/office/powerpoint/2010/main" val="3790809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Product</a:t>
            </a:r>
            <a:endParaRPr lang="en-US" dirty="0">
              <a:latin typeface="Vista Sans OT Medium" charset="0"/>
              <a:ea typeface="ヒラギノ角ゴ ProN W6" charset="0"/>
              <a:cs typeface="ヒラギノ角ゴ ProN W6" charset="0"/>
            </a:endParaRPr>
          </a:p>
        </p:txBody>
      </p:sp>
      <p:pic>
        <p:nvPicPr>
          <p:cNvPr id="4" name="Content Placeholder 4" descr="best-non.png"/>
          <p:cNvPicPr>
            <a:picLocks noGrp="1" noChangeAspect="1"/>
          </p:cNvPicPr>
          <p:nvPr>
            <p:ph sz="half" idx="1"/>
          </p:nvPr>
        </p:nvPicPr>
        <p:blipFill>
          <a:blip r:embed="rId3">
            <a:extLst>
              <a:ext uri="{28A0092B-C50C-407E-A947-70E740481C1C}">
                <a14:useLocalDpi xmlns:a14="http://schemas.microsoft.com/office/drawing/2010/main" val="0"/>
              </a:ext>
            </a:extLst>
          </a:blip>
          <a:srcRect t="21377" b="21377"/>
          <a:stretch>
            <a:fillRect/>
          </a:stretch>
        </p:blipFill>
        <p:spPr>
          <a:xfrm>
            <a:off x="787402" y="1295403"/>
            <a:ext cx="5632449" cy="6057900"/>
          </a:xfrm>
        </p:spPr>
      </p:pic>
      <p:pic>
        <p:nvPicPr>
          <p:cNvPr id="5" name="Content Placeholder 5" descr="best.png"/>
          <p:cNvPicPr>
            <a:picLocks noChangeAspect="1"/>
          </p:cNvPicPr>
          <p:nvPr/>
        </p:nvPicPr>
        <p:blipFill>
          <a:blip r:embed="rId4">
            <a:extLst>
              <a:ext uri="{28A0092B-C50C-407E-A947-70E740481C1C}">
                <a14:useLocalDpi xmlns:a14="http://schemas.microsoft.com/office/drawing/2010/main" val="0"/>
              </a:ext>
            </a:extLst>
          </a:blip>
          <a:srcRect t="21377" b="21377"/>
          <a:stretch>
            <a:fillRect/>
          </a:stretch>
        </p:blipFill>
        <p:spPr>
          <a:xfrm>
            <a:off x="6572250" y="1295403"/>
            <a:ext cx="5632449" cy="6057900"/>
          </a:xfrm>
          <a:prstGeom prst="rect">
            <a:avLst/>
          </a:prstGeom>
        </p:spPr>
      </p:pic>
    </p:spTree>
    <p:extLst>
      <p:ext uri="{BB962C8B-B14F-4D97-AF65-F5344CB8AC3E}">
        <p14:creationId xmlns:p14="http://schemas.microsoft.com/office/powerpoint/2010/main" val="18930778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err="1" smtClean="0">
                <a:latin typeface="Vista Sans OT Medium" charset="0"/>
                <a:ea typeface="ヒラギノ角ゴ ProN W6" charset="0"/>
                <a:cs typeface="ヒラギノ角ゴ ProN W6" charset="0"/>
              </a:rPr>
              <a:t>Deduplication</a:t>
            </a:r>
            <a:endParaRPr lang="en-US" dirty="0">
              <a:latin typeface="Vista Sans OT Medium" charset="0"/>
              <a:ea typeface="ヒラギノ角ゴ ProN W6" charset="0"/>
              <a:cs typeface="ヒラギノ角ゴ ProN W6" charset="0"/>
            </a:endParaRPr>
          </a:p>
        </p:txBody>
      </p:sp>
      <p:pic>
        <p:nvPicPr>
          <p:cNvPr id="3" name="Picture 2" descr="Screen Shot 2013-09-13 at 11.27.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1" y="4634546"/>
            <a:ext cx="10210800" cy="3137854"/>
          </a:xfrm>
          <a:prstGeom prst="rect">
            <a:avLst/>
          </a:prstGeom>
        </p:spPr>
      </p:pic>
      <p:pic>
        <p:nvPicPr>
          <p:cNvPr id="4" name="Picture 3" descr="Screen Shot 2013-09-13 at 11.26.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0" y="1373426"/>
            <a:ext cx="10210800" cy="3159030"/>
          </a:xfrm>
          <a:prstGeom prst="rect">
            <a:avLst/>
          </a:prstGeom>
        </p:spPr>
      </p:pic>
    </p:spTree>
    <p:extLst>
      <p:ext uri="{BB962C8B-B14F-4D97-AF65-F5344CB8AC3E}">
        <p14:creationId xmlns:p14="http://schemas.microsoft.com/office/powerpoint/2010/main" val="3185839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13 at 12.04.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473200"/>
            <a:ext cx="10084500" cy="6236133"/>
          </a:xfrm>
          <a:prstGeom prst="rect">
            <a:avLst/>
          </a:prstGeom>
        </p:spPr>
      </p:pic>
    </p:spTree>
    <p:extLst>
      <p:ext uri="{BB962C8B-B14F-4D97-AF65-F5344CB8AC3E}">
        <p14:creationId xmlns:p14="http://schemas.microsoft.com/office/powerpoint/2010/main" val="27815083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bwMode="auto">
          <a:xfrm>
            <a:off x="9017000" y="5130800"/>
            <a:ext cx="1295400" cy="1143000"/>
          </a:xfrm>
          <a:prstGeom prst="ellipse">
            <a:avLst/>
          </a:prstGeom>
          <a:solidFill>
            <a:schemeClr val="accent2">
              <a:lumMod val="20000"/>
              <a:lumOff val="80000"/>
            </a:schemeClr>
          </a:solidFill>
          <a:ln w="25400" cap="flat" cmpd="sng" algn="ctr">
            <a:solidFill>
              <a:schemeClr val="accent2"/>
            </a:solidFill>
            <a:prstDash val="dash"/>
            <a:round/>
            <a:headEnd type="arrow" w="med" len="med"/>
            <a:tailEnd type="none" w="med" len="med"/>
          </a:ln>
          <a:effectLst/>
        </p:spPr>
        <p:txBody>
          <a:bodyPr/>
          <a:lstStyle/>
          <a:p>
            <a:endParaRPr lang="en-US"/>
          </a:p>
        </p:txBody>
      </p:sp>
      <p:sp>
        <p:nvSpPr>
          <p:cNvPr id="13" name="Rectangle 12"/>
          <p:cNvSpPr/>
          <p:nvPr/>
        </p:nvSpPr>
        <p:spPr bwMode="auto">
          <a:xfrm>
            <a:off x="1930400" y="2997200"/>
            <a:ext cx="2286000" cy="1905000"/>
          </a:xfrm>
          <a:prstGeom prst="rect">
            <a:avLst/>
          </a:prstGeom>
          <a:noFill/>
          <a:ln w="2540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US" sz="1800" dirty="0">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US" sz="1800" dirty="0">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Candidate Fetch</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 name="Rectangle 14"/>
          <p:cNvSpPr/>
          <p:nvPr/>
        </p:nvSpPr>
        <p:spPr bwMode="auto">
          <a:xfrm>
            <a:off x="5359400" y="2997200"/>
            <a:ext cx="2286000" cy="1905000"/>
          </a:xfrm>
          <a:prstGeom prst="rect">
            <a:avLst/>
          </a:prstGeom>
          <a:noFill/>
          <a:ln w="2540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US" sz="1800" dirty="0">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US" sz="1800" dirty="0">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Pairwise Classification</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 name="Rectangle 15"/>
          <p:cNvSpPr/>
          <p:nvPr/>
        </p:nvSpPr>
        <p:spPr bwMode="auto">
          <a:xfrm>
            <a:off x="8788400" y="2997200"/>
            <a:ext cx="2286000" cy="1905000"/>
          </a:xfrm>
          <a:prstGeom prst="rect">
            <a:avLst/>
          </a:prstGeom>
          <a:noFill/>
          <a:ln w="2540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US" sz="1800" dirty="0">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endParaRPr lang="en-US" sz="1800" dirty="0">
              <a:latin typeface="Vista Sans OT Reg" pitchFamily="-65" charset="0"/>
              <a:ea typeface="ヒラギノ角ゴ ProN W3" pitchFamily="-65" charset="-128"/>
              <a:cs typeface="ヒラギノ角ゴ ProN W3" pitchFamily="-65" charset="-128"/>
              <a:sym typeface="Vista Sans OT Reg" pitchFamily="-65" charset="0"/>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rPr>
              <a:t>Clustering</a:t>
            </a: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Arrow Connector 16"/>
          <p:cNvCxnSpPr>
            <a:stCxn id="13" idx="3"/>
            <a:endCxn id="15" idx="1"/>
          </p:cNvCxnSpPr>
          <p:nvPr/>
        </p:nvCxnSpPr>
        <p:spPr bwMode="auto">
          <a:xfrm>
            <a:off x="4216400" y="3949700"/>
            <a:ext cx="1143000" cy="0"/>
          </a:xfrm>
          <a:prstGeom prst="straightConnector1">
            <a:avLst/>
          </a:prstGeom>
          <a:solidFill>
            <a:srgbClr val="F0C423"/>
          </a:solidFill>
          <a:ln w="25400" cap="flat" cmpd="sng" algn="ctr">
            <a:solidFill>
              <a:srgbClr val="000000"/>
            </a:solidFill>
            <a:prstDash val="solid"/>
            <a:round/>
            <a:headEnd type="none" w="med" len="med"/>
            <a:tailEnd type="arrow"/>
          </a:ln>
          <a:effectLst/>
        </p:spPr>
      </p:cxnSp>
      <p:cxnSp>
        <p:nvCxnSpPr>
          <p:cNvPr id="19" name="Straight Arrow Connector 18"/>
          <p:cNvCxnSpPr/>
          <p:nvPr/>
        </p:nvCxnSpPr>
        <p:spPr bwMode="auto">
          <a:xfrm>
            <a:off x="7645400" y="3987800"/>
            <a:ext cx="1143000" cy="0"/>
          </a:xfrm>
          <a:prstGeom prst="straightConnector1">
            <a:avLst/>
          </a:prstGeom>
          <a:solidFill>
            <a:srgbClr val="F0C423"/>
          </a:solidFill>
          <a:ln w="25400" cap="flat" cmpd="sng" algn="ctr">
            <a:solidFill>
              <a:srgbClr val="000000"/>
            </a:solidFill>
            <a:prstDash val="solid"/>
            <a:round/>
            <a:headEnd type="none" w="med" len="med"/>
            <a:tailEnd type="arrow"/>
          </a:ln>
          <a:effectLst/>
        </p:spPr>
      </p:cxnSp>
      <p:sp>
        <p:nvSpPr>
          <p:cNvPr id="20" name="Oval 19"/>
          <p:cNvSpPr/>
          <p:nvPr/>
        </p:nvSpPr>
        <p:spPr bwMode="auto">
          <a:xfrm>
            <a:off x="2616200" y="58166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21" name="Oval 20"/>
          <p:cNvSpPr/>
          <p:nvPr/>
        </p:nvSpPr>
        <p:spPr bwMode="auto">
          <a:xfrm>
            <a:off x="3530600" y="58928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22" name="Straight Connector 21"/>
          <p:cNvCxnSpPr>
            <a:stCxn id="21" idx="2"/>
            <a:endCxn id="20" idx="6"/>
          </p:cNvCxnSpPr>
          <p:nvPr/>
        </p:nvCxnSpPr>
        <p:spPr bwMode="auto">
          <a:xfrm flipH="1" flipV="1">
            <a:off x="2820235" y="5917184"/>
            <a:ext cx="710365" cy="76200"/>
          </a:xfrm>
          <a:prstGeom prst="line">
            <a:avLst/>
          </a:prstGeom>
          <a:solidFill>
            <a:srgbClr val="F0C423"/>
          </a:solidFill>
          <a:ln w="25400" cap="flat" cmpd="sng" algn="ctr">
            <a:solidFill>
              <a:schemeClr val="tx2">
                <a:lumMod val="65000"/>
                <a:lumOff val="35000"/>
                <a:alpha val="35000"/>
              </a:schemeClr>
            </a:solidFill>
            <a:prstDash val="solid"/>
            <a:round/>
            <a:headEnd type="none" w="med" len="med"/>
            <a:tailEnd type="none" w="med" len="med"/>
          </a:ln>
          <a:effectLst/>
        </p:spPr>
      </p:cxnSp>
      <p:sp>
        <p:nvSpPr>
          <p:cNvPr id="23" name="Oval 22"/>
          <p:cNvSpPr/>
          <p:nvPr/>
        </p:nvSpPr>
        <p:spPr bwMode="auto">
          <a:xfrm>
            <a:off x="3378200" y="53594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24" name="Straight Connector 23"/>
          <p:cNvCxnSpPr>
            <a:stCxn id="23" idx="2"/>
            <a:endCxn id="20" idx="7"/>
          </p:cNvCxnSpPr>
          <p:nvPr/>
        </p:nvCxnSpPr>
        <p:spPr bwMode="auto">
          <a:xfrm flipH="1">
            <a:off x="2790355" y="5459984"/>
            <a:ext cx="587845" cy="386076"/>
          </a:xfrm>
          <a:prstGeom prst="line">
            <a:avLst/>
          </a:prstGeom>
          <a:solidFill>
            <a:srgbClr val="F0C423"/>
          </a:solidFill>
          <a:ln w="25400" cap="flat" cmpd="sng" algn="ctr">
            <a:solidFill>
              <a:schemeClr val="tx2">
                <a:lumMod val="65000"/>
                <a:lumOff val="35000"/>
                <a:alpha val="35000"/>
              </a:schemeClr>
            </a:solidFill>
            <a:prstDash val="solid"/>
            <a:round/>
            <a:headEnd type="none" w="med" len="med"/>
            <a:tailEnd type="none" w="med" len="med"/>
          </a:ln>
          <a:effectLst/>
        </p:spPr>
      </p:cxnSp>
      <p:sp>
        <p:nvSpPr>
          <p:cNvPr id="26" name="Oval 25"/>
          <p:cNvSpPr/>
          <p:nvPr/>
        </p:nvSpPr>
        <p:spPr bwMode="auto">
          <a:xfrm>
            <a:off x="3225800" y="65786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27" name="Straight Connector 26"/>
          <p:cNvCxnSpPr>
            <a:stCxn id="26" idx="7"/>
            <a:endCxn id="21" idx="3"/>
          </p:cNvCxnSpPr>
          <p:nvPr/>
        </p:nvCxnSpPr>
        <p:spPr bwMode="auto">
          <a:xfrm flipV="1">
            <a:off x="3399955" y="6064508"/>
            <a:ext cx="160525" cy="543552"/>
          </a:xfrm>
          <a:prstGeom prst="line">
            <a:avLst/>
          </a:prstGeom>
          <a:solidFill>
            <a:srgbClr val="F0C423"/>
          </a:solidFill>
          <a:ln w="25400" cap="flat" cmpd="sng" algn="ctr">
            <a:solidFill>
              <a:schemeClr val="tx2">
                <a:lumMod val="65000"/>
                <a:lumOff val="35000"/>
                <a:alpha val="35000"/>
              </a:schemeClr>
            </a:solidFill>
            <a:prstDash val="solid"/>
            <a:round/>
            <a:headEnd type="none" w="med" len="med"/>
            <a:tailEnd type="none" w="med" len="med"/>
          </a:ln>
          <a:effectLst/>
        </p:spPr>
      </p:cxnSp>
      <p:sp>
        <p:nvSpPr>
          <p:cNvPr id="29" name="TextBox 28"/>
          <p:cNvSpPr txBox="1"/>
          <p:nvPr/>
        </p:nvSpPr>
        <p:spPr>
          <a:xfrm>
            <a:off x="3454400" y="6197600"/>
            <a:ext cx="300390" cy="461665"/>
          </a:xfrm>
          <a:prstGeom prst="rect">
            <a:avLst/>
          </a:prstGeom>
          <a:noFill/>
        </p:spPr>
        <p:txBody>
          <a:bodyPr wrap="none" rtlCol="0">
            <a:spAutoFit/>
          </a:bodyPr>
          <a:lstStyle/>
          <a:p>
            <a:r>
              <a:rPr lang="en-US" dirty="0" smtClean="0">
                <a:solidFill>
                  <a:schemeClr val="bg2">
                    <a:lumMod val="50000"/>
                    <a:lumOff val="50000"/>
                  </a:schemeClr>
                </a:solidFill>
              </a:rPr>
              <a:t>?</a:t>
            </a:r>
            <a:endParaRPr lang="en-US" dirty="0">
              <a:solidFill>
                <a:schemeClr val="bg2">
                  <a:lumMod val="50000"/>
                  <a:lumOff val="50000"/>
                </a:schemeClr>
              </a:solidFill>
            </a:endParaRPr>
          </a:p>
        </p:txBody>
      </p:sp>
      <p:sp>
        <p:nvSpPr>
          <p:cNvPr id="31" name="Oval 30"/>
          <p:cNvSpPr/>
          <p:nvPr/>
        </p:nvSpPr>
        <p:spPr bwMode="auto">
          <a:xfrm>
            <a:off x="5871045" y="5873492"/>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32" name="Oval 31"/>
          <p:cNvSpPr/>
          <p:nvPr/>
        </p:nvSpPr>
        <p:spPr bwMode="auto">
          <a:xfrm>
            <a:off x="6785445" y="5949692"/>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33" name="Straight Connector 32"/>
          <p:cNvCxnSpPr>
            <a:stCxn id="32" idx="2"/>
            <a:endCxn id="31" idx="6"/>
          </p:cNvCxnSpPr>
          <p:nvPr/>
        </p:nvCxnSpPr>
        <p:spPr bwMode="auto">
          <a:xfrm flipH="1" flipV="1">
            <a:off x="6075080" y="5974076"/>
            <a:ext cx="710365" cy="76200"/>
          </a:xfrm>
          <a:prstGeom prst="line">
            <a:avLst/>
          </a:prstGeom>
          <a:solidFill>
            <a:srgbClr val="F0C423"/>
          </a:solidFill>
          <a:ln w="25400" cap="flat" cmpd="sng" algn="ctr">
            <a:solidFill>
              <a:schemeClr val="tx1"/>
            </a:solidFill>
            <a:prstDash val="solid"/>
            <a:round/>
            <a:headEnd type="none" w="med" len="med"/>
            <a:tailEnd type="none" w="med" len="med"/>
          </a:ln>
          <a:effectLst/>
        </p:spPr>
      </p:cxnSp>
      <p:sp>
        <p:nvSpPr>
          <p:cNvPr id="34" name="Oval 33"/>
          <p:cNvSpPr/>
          <p:nvPr/>
        </p:nvSpPr>
        <p:spPr bwMode="auto">
          <a:xfrm>
            <a:off x="6633045" y="5416292"/>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35" name="Straight Connector 34"/>
          <p:cNvCxnSpPr>
            <a:stCxn id="34" idx="2"/>
            <a:endCxn id="31" idx="7"/>
          </p:cNvCxnSpPr>
          <p:nvPr/>
        </p:nvCxnSpPr>
        <p:spPr bwMode="auto">
          <a:xfrm flipH="1">
            <a:off x="6045200" y="5516876"/>
            <a:ext cx="587845" cy="386076"/>
          </a:xfrm>
          <a:prstGeom prst="line">
            <a:avLst/>
          </a:prstGeom>
          <a:solidFill>
            <a:srgbClr val="F0C423"/>
          </a:solidFill>
          <a:ln w="25400" cap="flat" cmpd="sng" algn="ctr">
            <a:solidFill>
              <a:schemeClr val="tx1"/>
            </a:solidFill>
            <a:prstDash val="solid"/>
            <a:round/>
            <a:headEnd type="none" w="med" len="med"/>
            <a:tailEnd type="none" w="med" len="med"/>
          </a:ln>
          <a:effectLst/>
        </p:spPr>
      </p:cxnSp>
      <p:sp>
        <p:nvSpPr>
          <p:cNvPr id="36" name="Oval 35"/>
          <p:cNvSpPr/>
          <p:nvPr/>
        </p:nvSpPr>
        <p:spPr bwMode="auto">
          <a:xfrm>
            <a:off x="6480645" y="6635492"/>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39" name="TextBox 38"/>
          <p:cNvSpPr txBox="1"/>
          <p:nvPr/>
        </p:nvSpPr>
        <p:spPr>
          <a:xfrm>
            <a:off x="3073400" y="5511800"/>
            <a:ext cx="300390" cy="461665"/>
          </a:xfrm>
          <a:prstGeom prst="rect">
            <a:avLst/>
          </a:prstGeom>
          <a:noFill/>
        </p:spPr>
        <p:txBody>
          <a:bodyPr wrap="none" rtlCol="0">
            <a:spAutoFit/>
          </a:bodyPr>
          <a:lstStyle/>
          <a:p>
            <a:r>
              <a:rPr lang="en-US" dirty="0" smtClean="0">
                <a:solidFill>
                  <a:schemeClr val="bg2">
                    <a:lumMod val="50000"/>
                    <a:lumOff val="50000"/>
                  </a:schemeClr>
                </a:solidFill>
              </a:rPr>
              <a:t>?</a:t>
            </a:r>
            <a:endParaRPr lang="en-US" dirty="0">
              <a:solidFill>
                <a:schemeClr val="bg2">
                  <a:lumMod val="50000"/>
                  <a:lumOff val="50000"/>
                </a:schemeClr>
              </a:solidFill>
            </a:endParaRPr>
          </a:p>
        </p:txBody>
      </p:sp>
      <p:sp>
        <p:nvSpPr>
          <p:cNvPr id="40" name="Oval 39"/>
          <p:cNvSpPr/>
          <p:nvPr/>
        </p:nvSpPr>
        <p:spPr bwMode="auto">
          <a:xfrm>
            <a:off x="9321800" y="58928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41" name="Oval 40"/>
          <p:cNvSpPr/>
          <p:nvPr/>
        </p:nvSpPr>
        <p:spPr bwMode="auto">
          <a:xfrm>
            <a:off x="10236200" y="59690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42" name="Straight Connector 41"/>
          <p:cNvCxnSpPr>
            <a:stCxn id="41" idx="2"/>
            <a:endCxn id="40" idx="6"/>
          </p:cNvCxnSpPr>
          <p:nvPr/>
        </p:nvCxnSpPr>
        <p:spPr bwMode="auto">
          <a:xfrm flipH="1" flipV="1">
            <a:off x="9525835" y="5993384"/>
            <a:ext cx="710365" cy="76200"/>
          </a:xfrm>
          <a:prstGeom prst="line">
            <a:avLst/>
          </a:prstGeom>
          <a:solidFill>
            <a:srgbClr val="F0C423"/>
          </a:solidFill>
          <a:ln w="25400" cap="flat" cmpd="sng" algn="ctr">
            <a:noFill/>
            <a:prstDash val="solid"/>
            <a:round/>
            <a:headEnd type="none" w="med" len="med"/>
            <a:tailEnd type="none" w="med" len="med"/>
          </a:ln>
          <a:effectLst/>
        </p:spPr>
      </p:cxnSp>
      <p:sp>
        <p:nvSpPr>
          <p:cNvPr id="43" name="Oval 42"/>
          <p:cNvSpPr/>
          <p:nvPr/>
        </p:nvSpPr>
        <p:spPr bwMode="auto">
          <a:xfrm>
            <a:off x="10007600" y="53594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44" name="Straight Connector 43"/>
          <p:cNvCxnSpPr>
            <a:endCxn id="40" idx="7"/>
          </p:cNvCxnSpPr>
          <p:nvPr/>
        </p:nvCxnSpPr>
        <p:spPr bwMode="auto">
          <a:xfrm flipH="1">
            <a:off x="9495955" y="5511800"/>
            <a:ext cx="511645" cy="410460"/>
          </a:xfrm>
          <a:prstGeom prst="line">
            <a:avLst/>
          </a:prstGeom>
          <a:solidFill>
            <a:srgbClr val="F0C423"/>
          </a:solidFill>
          <a:ln w="25400" cap="flat" cmpd="sng" algn="ctr">
            <a:solidFill>
              <a:schemeClr val="tx1"/>
            </a:solidFill>
            <a:prstDash val="solid"/>
            <a:round/>
            <a:headEnd type="none" w="med" len="med"/>
            <a:tailEnd type="none" w="med" len="med"/>
          </a:ln>
          <a:effectLst/>
        </p:spPr>
      </p:cxnSp>
      <p:sp>
        <p:nvSpPr>
          <p:cNvPr id="45" name="Oval 44"/>
          <p:cNvSpPr/>
          <p:nvPr/>
        </p:nvSpPr>
        <p:spPr bwMode="auto">
          <a:xfrm>
            <a:off x="9931400" y="66548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Tree>
    <p:extLst>
      <p:ext uri="{BB962C8B-B14F-4D97-AF65-F5344CB8AC3E}">
        <p14:creationId xmlns:p14="http://schemas.microsoft.com/office/powerpoint/2010/main" val="4078418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2" animBg="1"/>
      <p:bldP spid="20" grpId="0" animBg="1"/>
      <p:bldP spid="21" grpId="0" animBg="1"/>
      <p:bldP spid="23" grpId="0" animBg="1"/>
      <p:bldP spid="26" grpId="0" animBg="1"/>
      <p:bldP spid="29" grpId="0"/>
      <p:bldP spid="31" grpId="0" animBg="1"/>
      <p:bldP spid="32" grpId="0" animBg="1"/>
      <p:bldP spid="34" grpId="0" animBg="1"/>
      <p:bldP spid="36" grpId="0" animBg="1"/>
      <p:bldP spid="39" grpId="0"/>
      <p:bldP spid="40" grpId="1" animBg="1"/>
      <p:bldP spid="41" grpId="1" animBg="1"/>
      <p:bldP spid="43" grpId="1" animBg="1"/>
      <p:bldP spid="4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Places </a:t>
            </a:r>
            <a:r>
              <a:rPr lang="en-US" dirty="0" smtClean="0">
                <a:latin typeface="Vista Sans OT Medium" charset="0"/>
                <a:ea typeface="ヒラギノ角ゴ ProN W6" charset="0"/>
                <a:cs typeface="ヒラギノ角ゴ ProN W6" charset="0"/>
              </a:rPr>
              <a:t>@ </a:t>
            </a:r>
            <a:r>
              <a:rPr lang="en-US" dirty="0" smtClean="0">
                <a:latin typeface="Vista Sans OT Medium" charset="0"/>
                <a:ea typeface="ヒラギノ角ゴ ProN W6" charset="0"/>
                <a:cs typeface="ヒラギノ角ゴ ProN W6" charset="0"/>
              </a:rPr>
              <a:t>Facebook</a:t>
            </a:r>
            <a:br>
              <a:rPr lang="en-US" dirty="0" smtClean="0">
                <a:latin typeface="Vista Sans OT Medium" charset="0"/>
                <a:ea typeface="ヒラギノ角ゴ ProN W6" charset="0"/>
                <a:cs typeface="ヒラギノ角ゴ ProN W6" charset="0"/>
              </a:rPr>
            </a:br>
            <a:endParaRPr lang="en-US" sz="5200" dirty="0">
              <a:solidFill>
                <a:srgbClr val="AFBEE3"/>
              </a:solidFill>
              <a:latin typeface="Vista Sans OT Medium" charset="0"/>
              <a:ea typeface="ヒラギノ角ゴ ProN W6" charset="0"/>
              <a:cs typeface="ヒラギノ角ゴ ProN W6" charset="0"/>
            </a:endParaRPr>
          </a:p>
        </p:txBody>
      </p:sp>
      <p:sp>
        <p:nvSpPr>
          <p:cNvPr id="19459" name="Rectangle 2"/>
          <p:cNvSpPr>
            <a:spLocks noGrp="1" noChangeArrowheads="1"/>
          </p:cNvSpPr>
          <p:nvPr>
            <p:ph type="body" idx="1"/>
          </p:nvPr>
        </p:nvSpPr>
        <p:spPr/>
        <p:txBody>
          <a:bodyPr/>
          <a:lstStyle/>
          <a:p>
            <a:pPr marL="0" indent="0" eaLnBrk="1" hangingPunct="1">
              <a:buNone/>
            </a:pPr>
            <a:r>
              <a:rPr lang="en-US" sz="1800" dirty="0" smtClean="0">
                <a:latin typeface="Vista Sans OT Reg" charset="0"/>
                <a:ea typeface="ヒラギノ角ゴ ProN W3" charset="0"/>
                <a:cs typeface="ヒラギノ角ゴ ProN W3" charset="0"/>
              </a:rPr>
              <a:t>Justin Moore</a:t>
            </a:r>
            <a:endParaRPr lang="en-US" sz="1800" dirty="0">
              <a:latin typeface="Vista Sans OT Reg" charset="0"/>
              <a:ea typeface="ヒラギノ角ゴ ProN W3" charset="0"/>
              <a:cs typeface="ヒラギノ角ゴ ProN W3" charset="0"/>
            </a:endParaRPr>
          </a:p>
          <a:p>
            <a:pPr marL="0" lvl="1" indent="0" eaLnBrk="1" hangingPunct="1">
              <a:buNone/>
            </a:pPr>
            <a:endParaRPr lang="en-US" sz="1800" dirty="0">
              <a:latin typeface="Vista Sans OT Reg" charset="0"/>
              <a:ea typeface="ヒラギノ角ゴ ProN W3" charset="0"/>
              <a:cs typeface="ヒラギノ角ゴ ProN W3" charset="0"/>
            </a:endParaRPr>
          </a:p>
          <a:p>
            <a:pPr marL="0" lvl="1" indent="0" eaLnBrk="1" hangingPunct="1">
              <a:buNone/>
            </a:pPr>
            <a:r>
              <a:rPr lang="en-US" sz="1800" dirty="0" smtClean="0">
                <a:latin typeface="Vista Sans OT Reg" charset="0"/>
                <a:ea typeface="ヒラギノ角ゴ ProN W3" charset="0"/>
                <a:cs typeface="ヒラギノ角ゴ ProN W3" charset="0"/>
              </a:rPr>
              <a:t>6/12/2014</a:t>
            </a:r>
            <a:endParaRPr lang="en-US" sz="1800" dirty="0">
              <a:latin typeface="Vista Sans OT Reg" charset="0"/>
              <a:ea typeface="ヒラギノ角ゴ ProN W3" charset="0"/>
              <a:cs typeface="ヒラギノ角ゴ ProN W3"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Candidate Fetch</a:t>
            </a:r>
            <a:endParaRPr lang="en-US" dirty="0">
              <a:latin typeface="Vista Sans OT Medium" charset="0"/>
              <a:ea typeface="ヒラギノ角ゴ ProN W6" charset="0"/>
              <a:cs typeface="ヒラギノ角ゴ ProN W6" charset="0"/>
            </a:endParaRPr>
          </a:p>
        </p:txBody>
      </p:sp>
      <p:cxnSp>
        <p:nvCxnSpPr>
          <p:cNvPr id="4" name="Straight Connector 3"/>
          <p:cNvCxnSpPr/>
          <p:nvPr/>
        </p:nvCxnSpPr>
        <p:spPr bwMode="auto">
          <a:xfrm>
            <a:off x="1868918" y="1240135"/>
            <a:ext cx="0" cy="6172200"/>
          </a:xfrm>
          <a:prstGeom prst="line">
            <a:avLst/>
          </a:prstGeom>
          <a:solidFill>
            <a:srgbClr val="F0C423"/>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1868918" y="7412335"/>
            <a:ext cx="10134600" cy="0"/>
          </a:xfrm>
          <a:prstGeom prst="line">
            <a:avLst/>
          </a:prstGeom>
          <a:solidFill>
            <a:srgbClr val="F0C423"/>
          </a:solidFill>
          <a:ln w="25400" cap="flat" cmpd="sng" algn="ctr">
            <a:solidFill>
              <a:schemeClr val="tx1"/>
            </a:solidFill>
            <a:prstDash val="solid"/>
            <a:round/>
            <a:headEnd type="none" w="med" len="med"/>
            <a:tailEnd type="none" w="med" len="med"/>
          </a:ln>
          <a:effectLst/>
        </p:spPr>
      </p:cxnSp>
      <p:sp>
        <p:nvSpPr>
          <p:cNvPr id="6" name="TextBox 5"/>
          <p:cNvSpPr txBox="1"/>
          <p:nvPr/>
        </p:nvSpPr>
        <p:spPr>
          <a:xfrm rot="16200000">
            <a:off x="-36082" y="4288135"/>
            <a:ext cx="2870630" cy="461665"/>
          </a:xfrm>
          <a:prstGeom prst="rect">
            <a:avLst/>
          </a:prstGeom>
          <a:noFill/>
        </p:spPr>
        <p:txBody>
          <a:bodyPr wrap="none" rtlCol="0">
            <a:spAutoFit/>
          </a:bodyPr>
          <a:lstStyle/>
          <a:p>
            <a:r>
              <a:rPr lang="en-US" dirty="0" smtClean="0"/>
              <a:t>Name Edit Distance</a:t>
            </a:r>
            <a:endParaRPr lang="en-US" dirty="0"/>
          </a:p>
        </p:txBody>
      </p:sp>
      <p:sp>
        <p:nvSpPr>
          <p:cNvPr id="7" name="TextBox 6"/>
          <p:cNvSpPr txBox="1"/>
          <p:nvPr/>
        </p:nvSpPr>
        <p:spPr>
          <a:xfrm>
            <a:off x="5678918" y="7564735"/>
            <a:ext cx="2592400" cy="461665"/>
          </a:xfrm>
          <a:prstGeom prst="rect">
            <a:avLst/>
          </a:prstGeom>
          <a:noFill/>
        </p:spPr>
        <p:txBody>
          <a:bodyPr wrap="none" rtlCol="0">
            <a:spAutoFit/>
          </a:bodyPr>
          <a:lstStyle/>
          <a:p>
            <a:r>
              <a:rPr lang="en-US" dirty="0" smtClean="0"/>
              <a:t>Physical Distance</a:t>
            </a:r>
            <a:endParaRPr lang="en-US" dirty="0"/>
          </a:p>
        </p:txBody>
      </p:sp>
      <p:sp>
        <p:nvSpPr>
          <p:cNvPr id="8" name="Freeform 7"/>
          <p:cNvSpPr/>
          <p:nvPr/>
        </p:nvSpPr>
        <p:spPr>
          <a:xfrm>
            <a:off x="2183706" y="1300060"/>
            <a:ext cx="9695132" cy="5807475"/>
          </a:xfrm>
          <a:custGeom>
            <a:avLst/>
            <a:gdLst>
              <a:gd name="connsiteX0" fmla="*/ 0 w 9695132"/>
              <a:gd name="connsiteY0" fmla="*/ 0 h 6057233"/>
              <a:gd name="connsiteX1" fmla="*/ 2460636 w 9695132"/>
              <a:gd name="connsiteY1" fmla="*/ 5465917 h 6057233"/>
              <a:gd name="connsiteX2" fmla="*/ 9695132 w 9695132"/>
              <a:gd name="connsiteY2" fmla="*/ 5908180 h 6057233"/>
            </a:gdLst>
            <a:ahLst/>
            <a:cxnLst>
              <a:cxn ang="0">
                <a:pos x="connsiteX0" y="connsiteY0"/>
              </a:cxn>
              <a:cxn ang="0">
                <a:pos x="connsiteX1" y="connsiteY1"/>
              </a:cxn>
              <a:cxn ang="0">
                <a:pos x="connsiteX2" y="connsiteY2"/>
              </a:cxn>
            </a:cxnLst>
            <a:rect l="l" t="t" r="r" b="b"/>
            <a:pathLst>
              <a:path w="9695132" h="6057233">
                <a:moveTo>
                  <a:pt x="0" y="0"/>
                </a:moveTo>
                <a:cubicBezTo>
                  <a:pt x="422390" y="2240610"/>
                  <a:pt x="844781" y="4481220"/>
                  <a:pt x="2460636" y="5465917"/>
                </a:cubicBezTo>
                <a:cubicBezTo>
                  <a:pt x="4076491" y="6450614"/>
                  <a:pt x="9695132" y="5908180"/>
                  <a:pt x="9695132" y="5908180"/>
                </a:cubicBezTo>
              </a:path>
            </a:pathLst>
          </a:custGeom>
          <a:ln>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 name="TextBox 8"/>
          <p:cNvSpPr txBox="1"/>
          <p:nvPr/>
        </p:nvSpPr>
        <p:spPr>
          <a:xfrm rot="2936143">
            <a:off x="2349617" y="5116084"/>
            <a:ext cx="3433245" cy="461665"/>
          </a:xfrm>
          <a:prstGeom prst="rect">
            <a:avLst/>
          </a:prstGeom>
          <a:noFill/>
        </p:spPr>
        <p:txBody>
          <a:bodyPr wrap="none" rtlCol="0">
            <a:spAutoFit/>
          </a:bodyPr>
          <a:lstStyle/>
          <a:p>
            <a:r>
              <a:rPr lang="en-US" dirty="0" smtClean="0"/>
              <a:t>Classification Boundary</a:t>
            </a:r>
            <a:endParaRPr lang="en-US" dirty="0"/>
          </a:p>
        </p:txBody>
      </p:sp>
      <p:sp>
        <p:nvSpPr>
          <p:cNvPr id="10" name="TextBox 9"/>
          <p:cNvSpPr txBox="1"/>
          <p:nvPr/>
        </p:nvSpPr>
        <p:spPr>
          <a:xfrm>
            <a:off x="5249279" y="3526489"/>
            <a:ext cx="6583336" cy="461665"/>
          </a:xfrm>
          <a:prstGeom prst="rect">
            <a:avLst/>
          </a:prstGeom>
          <a:noFill/>
        </p:spPr>
        <p:txBody>
          <a:bodyPr wrap="none" rtlCol="0">
            <a:spAutoFit/>
          </a:bodyPr>
          <a:lstStyle/>
          <a:p>
            <a:r>
              <a:rPr lang="en-US" dirty="0" smtClean="0"/>
              <a:t>Domain of </a:t>
            </a:r>
            <a:r>
              <a:rPr lang="en-US" dirty="0" smtClean="0"/>
              <a:t>(</a:t>
            </a:r>
            <a:r>
              <a:rPr lang="en-US" dirty="0" smtClean="0"/>
              <a:t>Place, Place) is in the Quadrillions!</a:t>
            </a:r>
            <a:endParaRPr lang="en-US" dirty="0"/>
          </a:p>
        </p:txBody>
      </p:sp>
      <p:sp>
        <p:nvSpPr>
          <p:cNvPr id="11" name="TextBox 10"/>
          <p:cNvSpPr txBox="1"/>
          <p:nvPr/>
        </p:nvSpPr>
        <p:spPr>
          <a:xfrm>
            <a:off x="1854200" y="7493000"/>
            <a:ext cx="569387" cy="276999"/>
          </a:xfrm>
          <a:prstGeom prst="rect">
            <a:avLst/>
          </a:prstGeom>
          <a:noFill/>
        </p:spPr>
        <p:txBody>
          <a:bodyPr wrap="none" rtlCol="0">
            <a:spAutoFit/>
          </a:bodyPr>
          <a:lstStyle/>
          <a:p>
            <a:r>
              <a:rPr lang="en-US" sz="1200" dirty="0" smtClean="0"/>
              <a:t>Close</a:t>
            </a:r>
            <a:endParaRPr lang="en-US" sz="1200" dirty="0"/>
          </a:p>
        </p:txBody>
      </p:sp>
      <p:sp>
        <p:nvSpPr>
          <p:cNvPr id="12" name="TextBox 11"/>
          <p:cNvSpPr txBox="1"/>
          <p:nvPr/>
        </p:nvSpPr>
        <p:spPr>
          <a:xfrm rot="16200000">
            <a:off x="1185198" y="6790402"/>
            <a:ext cx="1005403" cy="276999"/>
          </a:xfrm>
          <a:prstGeom prst="rect">
            <a:avLst/>
          </a:prstGeom>
          <a:noFill/>
        </p:spPr>
        <p:txBody>
          <a:bodyPr wrap="none" rtlCol="0">
            <a:spAutoFit/>
          </a:bodyPr>
          <a:lstStyle/>
          <a:p>
            <a:r>
              <a:rPr lang="en-US" sz="1200" dirty="0" smtClean="0"/>
              <a:t>Same Name</a:t>
            </a:r>
            <a:endParaRPr lang="en-US" sz="1200" dirty="0"/>
          </a:p>
        </p:txBody>
      </p:sp>
      <p:sp>
        <p:nvSpPr>
          <p:cNvPr id="2" name="Rectangle 1"/>
          <p:cNvSpPr/>
          <p:nvPr/>
        </p:nvSpPr>
        <p:spPr>
          <a:xfrm>
            <a:off x="6410067" y="3602335"/>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8503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Hashing FTW!</a:t>
            </a:r>
            <a:endParaRPr lang="en-US" dirty="0">
              <a:latin typeface="Vista Sans OT Medium" charset="0"/>
              <a:ea typeface="ヒラギノ角ゴ ProN W6" charset="0"/>
              <a:cs typeface="ヒラギノ角ゴ ProN W6" charset="0"/>
            </a:endParaRPr>
          </a:p>
        </p:txBody>
      </p:sp>
      <p:cxnSp>
        <p:nvCxnSpPr>
          <p:cNvPr id="4" name="Straight Connector 3"/>
          <p:cNvCxnSpPr/>
          <p:nvPr/>
        </p:nvCxnSpPr>
        <p:spPr bwMode="auto">
          <a:xfrm>
            <a:off x="1868918" y="1240135"/>
            <a:ext cx="0" cy="6172200"/>
          </a:xfrm>
          <a:prstGeom prst="line">
            <a:avLst/>
          </a:prstGeom>
          <a:solidFill>
            <a:srgbClr val="F0C423"/>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1868918" y="7412335"/>
            <a:ext cx="10134600" cy="0"/>
          </a:xfrm>
          <a:prstGeom prst="line">
            <a:avLst/>
          </a:prstGeom>
          <a:solidFill>
            <a:srgbClr val="F0C423"/>
          </a:solidFill>
          <a:ln w="25400" cap="flat" cmpd="sng" algn="ctr">
            <a:solidFill>
              <a:schemeClr val="tx1"/>
            </a:solidFill>
            <a:prstDash val="solid"/>
            <a:round/>
            <a:headEnd type="none" w="med" len="med"/>
            <a:tailEnd type="none" w="med" len="med"/>
          </a:ln>
          <a:effectLst/>
        </p:spPr>
      </p:cxnSp>
      <p:sp>
        <p:nvSpPr>
          <p:cNvPr id="6" name="TextBox 5"/>
          <p:cNvSpPr txBox="1"/>
          <p:nvPr/>
        </p:nvSpPr>
        <p:spPr>
          <a:xfrm rot="16200000">
            <a:off x="-36082" y="4288135"/>
            <a:ext cx="2870630" cy="461665"/>
          </a:xfrm>
          <a:prstGeom prst="rect">
            <a:avLst/>
          </a:prstGeom>
          <a:noFill/>
        </p:spPr>
        <p:txBody>
          <a:bodyPr wrap="none" rtlCol="0">
            <a:spAutoFit/>
          </a:bodyPr>
          <a:lstStyle/>
          <a:p>
            <a:r>
              <a:rPr lang="en-US" dirty="0" smtClean="0"/>
              <a:t>Name Edit Distance</a:t>
            </a:r>
            <a:endParaRPr lang="en-US" dirty="0"/>
          </a:p>
        </p:txBody>
      </p:sp>
      <p:sp>
        <p:nvSpPr>
          <p:cNvPr id="7" name="TextBox 6"/>
          <p:cNvSpPr txBox="1"/>
          <p:nvPr/>
        </p:nvSpPr>
        <p:spPr>
          <a:xfrm>
            <a:off x="5678918" y="7564735"/>
            <a:ext cx="2592400" cy="461665"/>
          </a:xfrm>
          <a:prstGeom prst="rect">
            <a:avLst/>
          </a:prstGeom>
          <a:noFill/>
        </p:spPr>
        <p:txBody>
          <a:bodyPr wrap="none" rtlCol="0">
            <a:spAutoFit/>
          </a:bodyPr>
          <a:lstStyle/>
          <a:p>
            <a:r>
              <a:rPr lang="en-US" dirty="0" smtClean="0"/>
              <a:t>Physical Distance</a:t>
            </a:r>
            <a:endParaRPr lang="en-US" dirty="0"/>
          </a:p>
        </p:txBody>
      </p:sp>
      <p:sp>
        <p:nvSpPr>
          <p:cNvPr id="8" name="Freeform 7"/>
          <p:cNvSpPr/>
          <p:nvPr/>
        </p:nvSpPr>
        <p:spPr>
          <a:xfrm>
            <a:off x="2183706" y="1300060"/>
            <a:ext cx="9695132" cy="5807475"/>
          </a:xfrm>
          <a:custGeom>
            <a:avLst/>
            <a:gdLst>
              <a:gd name="connsiteX0" fmla="*/ 0 w 9695132"/>
              <a:gd name="connsiteY0" fmla="*/ 0 h 6057233"/>
              <a:gd name="connsiteX1" fmla="*/ 2460636 w 9695132"/>
              <a:gd name="connsiteY1" fmla="*/ 5465917 h 6057233"/>
              <a:gd name="connsiteX2" fmla="*/ 9695132 w 9695132"/>
              <a:gd name="connsiteY2" fmla="*/ 5908180 h 6057233"/>
            </a:gdLst>
            <a:ahLst/>
            <a:cxnLst>
              <a:cxn ang="0">
                <a:pos x="connsiteX0" y="connsiteY0"/>
              </a:cxn>
              <a:cxn ang="0">
                <a:pos x="connsiteX1" y="connsiteY1"/>
              </a:cxn>
              <a:cxn ang="0">
                <a:pos x="connsiteX2" y="connsiteY2"/>
              </a:cxn>
            </a:cxnLst>
            <a:rect l="l" t="t" r="r" b="b"/>
            <a:pathLst>
              <a:path w="9695132" h="6057233">
                <a:moveTo>
                  <a:pt x="0" y="0"/>
                </a:moveTo>
                <a:cubicBezTo>
                  <a:pt x="422390" y="2240610"/>
                  <a:pt x="844781" y="4481220"/>
                  <a:pt x="2460636" y="5465917"/>
                </a:cubicBezTo>
                <a:cubicBezTo>
                  <a:pt x="4076491" y="6450614"/>
                  <a:pt x="9695132" y="5908180"/>
                  <a:pt x="9695132" y="5908180"/>
                </a:cubicBezTo>
              </a:path>
            </a:pathLst>
          </a:custGeom>
          <a:ln>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 name="TextBox 8"/>
          <p:cNvSpPr txBox="1"/>
          <p:nvPr/>
        </p:nvSpPr>
        <p:spPr>
          <a:xfrm rot="2936143">
            <a:off x="2349617" y="5116084"/>
            <a:ext cx="3433245" cy="461665"/>
          </a:xfrm>
          <a:prstGeom prst="rect">
            <a:avLst/>
          </a:prstGeom>
          <a:noFill/>
        </p:spPr>
        <p:txBody>
          <a:bodyPr wrap="none" rtlCol="0">
            <a:spAutoFit/>
          </a:bodyPr>
          <a:lstStyle/>
          <a:p>
            <a:r>
              <a:rPr lang="en-US" dirty="0" smtClean="0"/>
              <a:t>Classification Boundary</a:t>
            </a:r>
            <a:endParaRPr lang="en-US" dirty="0"/>
          </a:p>
        </p:txBody>
      </p:sp>
      <p:sp>
        <p:nvSpPr>
          <p:cNvPr id="2" name="Rectangle 1"/>
          <p:cNvSpPr/>
          <p:nvPr/>
        </p:nvSpPr>
        <p:spPr bwMode="auto">
          <a:xfrm>
            <a:off x="1625600" y="1244600"/>
            <a:ext cx="1905000" cy="6400800"/>
          </a:xfrm>
          <a:prstGeom prst="rect">
            <a:avLst/>
          </a:prstGeom>
          <a:solidFill>
            <a:srgbClr val="F0C423">
              <a:alpha val="55000"/>
            </a:srgbClr>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ectangle 10"/>
          <p:cNvSpPr/>
          <p:nvPr/>
        </p:nvSpPr>
        <p:spPr bwMode="auto">
          <a:xfrm>
            <a:off x="1625600" y="6197600"/>
            <a:ext cx="10363200" cy="1447800"/>
          </a:xfrm>
          <a:prstGeom prst="rect">
            <a:avLst/>
          </a:prstGeom>
          <a:solidFill>
            <a:srgbClr val="333399">
              <a:alpha val="55000"/>
            </a:srgbClr>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748936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err="1" smtClean="0">
                <a:latin typeface="Vista Sans OT Medium" charset="0"/>
                <a:ea typeface="ヒラギノ角ゴ ProN W6" charset="0"/>
                <a:cs typeface="ヒラギノ角ゴ ProN W6" charset="0"/>
              </a:rPr>
              <a:t>Deduplication</a:t>
            </a:r>
            <a:r>
              <a:rPr lang="en-US" dirty="0" smtClean="0">
                <a:latin typeface="Vista Sans OT Medium" charset="0"/>
                <a:ea typeface="ヒラギノ角ゴ ProN W6" charset="0"/>
                <a:cs typeface="ヒラギノ角ゴ ProN W6" charset="0"/>
              </a:rPr>
              <a:t>, cont.</a:t>
            </a:r>
            <a:endParaRPr lang="en-US" dirty="0">
              <a:latin typeface="Vista Sans OT Medium" charset="0"/>
              <a:ea typeface="ヒラギノ角ゴ ProN W6" charset="0"/>
              <a:cs typeface="ヒラギノ角ゴ ProN W6" charset="0"/>
            </a:endParaRPr>
          </a:p>
        </p:txBody>
      </p:sp>
      <p:sp>
        <p:nvSpPr>
          <p:cNvPr id="11" name="Rectangle 2"/>
          <p:cNvSpPr txBox="1">
            <a:spLocks noChangeArrowheads="1"/>
          </p:cNvSpPr>
          <p:nvPr/>
        </p:nvSpPr>
        <p:spPr bwMode="auto">
          <a:xfrm>
            <a:off x="787402" y="1778002"/>
            <a:ext cx="11353801"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a:lstStyle>
          <a:p>
            <a:pPr lvl="2" eaLnBrk="1" hangingPunct="1"/>
            <a:r>
              <a:rPr lang="en-US" dirty="0" smtClean="0">
                <a:latin typeface="Vista Sans OT Reg" charset="0"/>
                <a:ea typeface="ヒラギノ角ゴ ProN W3" charset="0"/>
                <a:cs typeface="ヒラギノ角ゴ ProN W3" charset="0"/>
              </a:rPr>
              <a:t>Extremes are difficult</a:t>
            </a:r>
          </a:p>
          <a:p>
            <a:pPr lvl="3" eaLnBrk="1" hangingPunct="1"/>
            <a:r>
              <a:rPr lang="en-US" dirty="0" smtClean="0">
                <a:latin typeface="Vista Sans OT Reg" charset="0"/>
                <a:ea typeface="ヒラギノ角ゴ ProN W3" charset="0"/>
                <a:cs typeface="ヒラギノ角ゴ ProN W3" charset="0"/>
              </a:rPr>
              <a:t>Chains - lots of little clusters</a:t>
            </a:r>
          </a:p>
          <a:p>
            <a:pPr lvl="3" eaLnBrk="1" hangingPunct="1"/>
            <a:r>
              <a:rPr lang="en-US" dirty="0" smtClean="0">
                <a:latin typeface="Vista Sans OT Reg" charset="0"/>
                <a:ea typeface="ヒラギノ角ゴ ProN W3" charset="0"/>
                <a:cs typeface="ヒラギノ角ゴ ProN W3" charset="0"/>
              </a:rPr>
              <a:t>Landmarks - one big cluster</a:t>
            </a:r>
          </a:p>
          <a:p>
            <a:pPr lvl="3" eaLnBrk="1" hangingPunct="1"/>
            <a:r>
              <a:rPr lang="en-US" dirty="0" smtClean="0">
                <a:latin typeface="Vista Sans OT Reg" charset="0"/>
                <a:ea typeface="ヒラギノ角ゴ ProN W3" charset="0"/>
                <a:cs typeface="ヒラギノ角ゴ ProN W3" charset="0"/>
              </a:rPr>
              <a:t>Landmarks of chains – one big cluster among lots of little </a:t>
            </a:r>
            <a:r>
              <a:rPr lang="en-US" dirty="0" smtClean="0">
                <a:latin typeface="Vista Sans OT Reg" charset="0"/>
                <a:ea typeface="ヒラギノ角ゴ ProN W3" charset="0"/>
                <a:cs typeface="ヒラギノ角ゴ ProN W3" charset="0"/>
              </a:rPr>
              <a:t>clusters</a:t>
            </a:r>
            <a:endParaRPr lang="en-US" dirty="0" smtClean="0">
              <a:latin typeface="Vista Sans OT Reg" charset="0"/>
              <a:ea typeface="ヒラギノ角ゴ ProN W3" charset="0"/>
              <a:cs typeface="ヒラギノ角ゴ ProN W3" charset="0"/>
            </a:endParaRPr>
          </a:p>
        </p:txBody>
      </p:sp>
      <p:pic>
        <p:nvPicPr>
          <p:cNvPr id="2" name="Picture 1" descr="Screen Shot 2014-05-18 at 1.2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4445000"/>
            <a:ext cx="9753600" cy="2931031"/>
          </a:xfrm>
          <a:prstGeom prst="rect">
            <a:avLst/>
          </a:prstGeom>
        </p:spPr>
      </p:pic>
    </p:spTree>
    <p:extLst>
      <p:ext uri="{BB962C8B-B14F-4D97-AF65-F5344CB8AC3E}">
        <p14:creationId xmlns:p14="http://schemas.microsoft.com/office/powerpoint/2010/main" val="35988960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13 at 12.52.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12867517" cy="8128000"/>
          </a:xfrm>
          <a:prstGeom prst="rect">
            <a:avLst/>
          </a:prstGeom>
        </p:spPr>
      </p:pic>
    </p:spTree>
    <p:extLst>
      <p:ext uri="{BB962C8B-B14F-4D97-AF65-F5344CB8AC3E}">
        <p14:creationId xmlns:p14="http://schemas.microsoft.com/office/powerpoint/2010/main" val="1360699582"/>
      </p:ext>
    </p:extLst>
  </p:cSld>
  <p:clrMapOvr>
    <a:masterClrMapping/>
  </p:clrMapOvr>
  <mc:AlternateContent xmlns:mc="http://schemas.openxmlformats.org/markup-compatibility/2006" xmlns:p14="http://schemas.microsoft.com/office/powerpoint/2010/main">
    <mc:Choice Requires="p14">
      <p:transition p14:dur="0" advTm="23967"/>
    </mc:Choice>
    <mc:Fallback xmlns="">
      <p:transition xmlns:p14="http://schemas.microsoft.com/office/powerpoint/2010/main" advTm="23967"/>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7 at 4.2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300" y="0"/>
            <a:ext cx="7165021" cy="8128000"/>
          </a:xfrm>
          <a:prstGeom prst="rect">
            <a:avLst/>
          </a:prstGeom>
        </p:spPr>
      </p:pic>
    </p:spTree>
    <p:extLst>
      <p:ext uri="{BB962C8B-B14F-4D97-AF65-F5344CB8AC3E}">
        <p14:creationId xmlns:p14="http://schemas.microsoft.com/office/powerpoint/2010/main" val="3395220332"/>
      </p:ext>
    </p:extLst>
  </p:cSld>
  <p:clrMapOvr>
    <a:masterClrMapping/>
  </p:clrMapOvr>
  <mc:AlternateContent xmlns:mc="http://schemas.openxmlformats.org/markup-compatibility/2006" xmlns:p14="http://schemas.microsoft.com/office/powerpoint/2010/main">
    <mc:Choice Requires="p14">
      <p:transition p14:dur="0" advTm="38657"/>
    </mc:Choice>
    <mc:Fallback xmlns="">
      <p:transition xmlns:p14="http://schemas.microsoft.com/office/powerpoint/2010/main" advTm="3865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19 at 6.04.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508000"/>
            <a:ext cx="7048500" cy="7099300"/>
          </a:xfrm>
          <a:prstGeom prst="rect">
            <a:avLst/>
          </a:prstGeom>
        </p:spPr>
      </p:pic>
    </p:spTree>
    <p:extLst>
      <p:ext uri="{BB962C8B-B14F-4D97-AF65-F5344CB8AC3E}">
        <p14:creationId xmlns:p14="http://schemas.microsoft.com/office/powerpoint/2010/main" val="2691406782"/>
      </p:ext>
    </p:extLst>
  </p:cSld>
  <p:clrMapOvr>
    <a:masterClrMapping/>
  </p:clrMapOvr>
  <mc:AlternateContent xmlns:mc="http://schemas.openxmlformats.org/markup-compatibility/2006" xmlns:p14="http://schemas.microsoft.com/office/powerpoint/2010/main">
    <mc:Choice Requires="p14">
      <p:transition p14:dur="0" advTm="57271"/>
    </mc:Choice>
    <mc:Fallback xmlns="">
      <p:transition xmlns:p14="http://schemas.microsoft.com/office/powerpoint/2010/main" advTm="57271"/>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err="1" smtClean="0">
                <a:latin typeface="Vista Sans OT Medium" charset="0"/>
                <a:ea typeface="ヒラギノ角ゴ ProN W6" charset="0"/>
                <a:cs typeface="ヒラギノ角ゴ ProN W6" charset="0"/>
              </a:rPr>
              <a:t>Deduplication</a:t>
            </a:r>
            <a:r>
              <a:rPr lang="en-US" dirty="0" smtClean="0">
                <a:latin typeface="Vista Sans OT Medium" charset="0"/>
                <a:ea typeface="ヒラギノ角ゴ ProN W6" charset="0"/>
                <a:cs typeface="ヒラギノ角ゴ ProN W6" charset="0"/>
              </a:rPr>
              <a:t>, cont.</a:t>
            </a:r>
            <a:endParaRPr lang="en-US" dirty="0">
              <a:latin typeface="Vista Sans OT Medium" charset="0"/>
              <a:ea typeface="ヒラギノ角ゴ ProN W6" charset="0"/>
              <a:cs typeface="ヒラギノ角ゴ ProN W6" charset="0"/>
            </a:endParaRPr>
          </a:p>
        </p:txBody>
      </p:sp>
      <p:sp>
        <p:nvSpPr>
          <p:cNvPr id="11" name="Rectangle 2"/>
          <p:cNvSpPr txBox="1">
            <a:spLocks noChangeArrowheads="1"/>
          </p:cNvSpPr>
          <p:nvPr/>
        </p:nvSpPr>
        <p:spPr bwMode="auto">
          <a:xfrm>
            <a:off x="787402" y="1778002"/>
            <a:ext cx="11353801"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a:lstStyle>
          <a:p>
            <a:pPr lvl="2" eaLnBrk="1" hangingPunct="1"/>
            <a:r>
              <a:rPr lang="en-US" dirty="0" smtClean="0">
                <a:latin typeface="Vista Sans OT Reg" charset="0"/>
                <a:ea typeface="ヒラギノ角ゴ ProN W3" charset="0"/>
                <a:cs typeface="ヒラギノ角ゴ ProN W3" charset="0"/>
              </a:rPr>
              <a:t>What is the same?</a:t>
            </a:r>
          </a:p>
          <a:p>
            <a:pPr lvl="3" eaLnBrk="1" hangingPunct="1"/>
            <a:r>
              <a:rPr lang="en-US" dirty="0" smtClean="0">
                <a:latin typeface="Vista Sans OT Reg" charset="0"/>
                <a:ea typeface="ヒラギノ角ゴ ProN W3" charset="0"/>
                <a:cs typeface="ヒラギノ角ゴ ProN W3" charset="0"/>
              </a:rPr>
              <a:t>“New York Sports Club” != “New York Sailing Club”</a:t>
            </a:r>
          </a:p>
          <a:p>
            <a:pPr lvl="2" eaLnBrk="1" hangingPunct="1"/>
            <a:r>
              <a:rPr lang="en-US" dirty="0" smtClean="0">
                <a:latin typeface="Vista Sans OT Reg" charset="0"/>
                <a:ea typeface="ヒラギノ角ゴ ProN W3" charset="0"/>
                <a:cs typeface="ヒラギノ角ゴ ProN W3" charset="0"/>
              </a:rPr>
              <a:t> Places inside other places</a:t>
            </a:r>
            <a:endParaRPr lang="en-US" dirty="0">
              <a:latin typeface="Vista Sans OT Reg" charset="0"/>
              <a:ea typeface="ヒラギノ角ゴ ProN W3" charset="0"/>
              <a:cs typeface="ヒラギノ角ゴ ProN W3" charset="0"/>
            </a:endParaRPr>
          </a:p>
          <a:p>
            <a:pPr lvl="3" eaLnBrk="1" hangingPunct="1"/>
            <a:r>
              <a:rPr lang="en-US" dirty="0">
                <a:latin typeface="Vista Sans OT Reg" charset="0"/>
                <a:ea typeface="ヒラギノ角ゴ ProN W3" charset="0"/>
                <a:cs typeface="ヒラギノ角ゴ ProN W3" charset="0"/>
              </a:rPr>
              <a:t>“Starbucks Grand Central” = “Starbucks”, != “Grand Central</a:t>
            </a:r>
            <a:r>
              <a:rPr lang="en-US" dirty="0" smtClean="0">
                <a:latin typeface="Vista Sans OT Reg" charset="0"/>
                <a:ea typeface="ヒラギノ角ゴ ProN W3" charset="0"/>
                <a:cs typeface="ヒラギノ角ゴ ProN W3" charset="0"/>
              </a:rPr>
              <a:t>”</a:t>
            </a:r>
            <a:endParaRPr lang="en-US" dirty="0" smtClean="0">
              <a:latin typeface="Vista Sans OT Reg" charset="0"/>
              <a:ea typeface="ヒラギノ角ゴ ProN W3" charset="0"/>
              <a:cs typeface="ヒラギノ角ゴ ProN W3" charset="0"/>
            </a:endParaRPr>
          </a:p>
        </p:txBody>
      </p:sp>
    </p:spTree>
    <p:extLst>
      <p:ext uri="{BB962C8B-B14F-4D97-AF65-F5344CB8AC3E}">
        <p14:creationId xmlns:p14="http://schemas.microsoft.com/office/powerpoint/2010/main" val="2866943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err="1" smtClean="0">
                <a:latin typeface="Vista Sans OT Medium" charset="0"/>
                <a:ea typeface="ヒラギノ角ゴ ProN W6" charset="0"/>
                <a:cs typeface="ヒラギノ角ゴ ProN W6" charset="0"/>
              </a:rPr>
              <a:t>Deduplication</a:t>
            </a:r>
            <a:r>
              <a:rPr lang="en-US" dirty="0" smtClean="0">
                <a:latin typeface="Vista Sans OT Medium" charset="0"/>
                <a:ea typeface="ヒラギノ角ゴ ProN W6" charset="0"/>
                <a:cs typeface="ヒラギノ角ゴ ProN W6" charset="0"/>
              </a:rPr>
              <a:t>, cont.</a:t>
            </a:r>
            <a:endParaRPr lang="en-US" dirty="0">
              <a:latin typeface="Vista Sans OT Medium" charset="0"/>
              <a:ea typeface="ヒラギノ角ゴ ProN W6" charset="0"/>
              <a:cs typeface="ヒラギノ角ゴ ProN W6" charset="0"/>
            </a:endParaRPr>
          </a:p>
        </p:txBody>
      </p:sp>
      <p:sp>
        <p:nvSpPr>
          <p:cNvPr id="11" name="Rectangle 2"/>
          <p:cNvSpPr txBox="1">
            <a:spLocks noChangeArrowheads="1"/>
          </p:cNvSpPr>
          <p:nvPr/>
        </p:nvSpPr>
        <p:spPr bwMode="auto">
          <a:xfrm>
            <a:off x="787402" y="1778002"/>
            <a:ext cx="11353801"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a:lstStyle>
          <a:p>
            <a:pPr lvl="2" eaLnBrk="1" hangingPunct="1"/>
            <a:r>
              <a:rPr lang="en-US" dirty="0" smtClean="0">
                <a:latin typeface="Vista Sans OT Reg" charset="0"/>
                <a:ea typeface="ヒラギノ角ゴ ProN W3" charset="0"/>
                <a:cs typeface="ヒラギノ角ゴ ProN W3" charset="0"/>
              </a:rPr>
              <a:t>Classify pairwise, clustering breaks transitivity</a:t>
            </a:r>
          </a:p>
          <a:p>
            <a:pPr lvl="2" eaLnBrk="1" hangingPunct="1"/>
            <a:r>
              <a:rPr lang="en-US" dirty="0" smtClean="0">
                <a:latin typeface="Vista Sans OT Reg" charset="0"/>
                <a:ea typeface="ヒラギノ角ゴ ProN W3" charset="0"/>
                <a:cs typeface="ヒラギノ角ゴ ProN W3" charset="0"/>
              </a:rPr>
              <a:t>Solve chains, landmarks specifically</a:t>
            </a:r>
          </a:p>
          <a:p>
            <a:pPr lvl="2" eaLnBrk="1" hangingPunct="1"/>
            <a:r>
              <a:rPr lang="en-US" dirty="0" smtClean="0">
                <a:latin typeface="Vista Sans OT Reg" charset="0"/>
                <a:ea typeface="ヒラギノ角ゴ ProN W3" charset="0"/>
                <a:cs typeface="ヒラギノ角ゴ ProN W3" charset="0"/>
              </a:rPr>
              <a:t>Use domain knowledge, add constraints</a:t>
            </a:r>
            <a:endParaRPr lang="en-US" dirty="0">
              <a:latin typeface="Vista Sans OT Reg" charset="0"/>
              <a:ea typeface="ヒラギノ角ゴ ProN W3" charset="0"/>
              <a:cs typeface="ヒラギノ角ゴ ProN W3" charset="0"/>
            </a:endParaRPr>
          </a:p>
          <a:p>
            <a:pPr lvl="3" eaLnBrk="1" hangingPunct="1"/>
            <a:r>
              <a:rPr lang="en-US" dirty="0" smtClean="0">
                <a:latin typeface="Vista Sans OT Reg" charset="0"/>
                <a:ea typeface="ヒラギノ角ゴ ProN W3" charset="0"/>
                <a:cs typeface="ヒラギノ角ゴ ProN W3" charset="0"/>
              </a:rPr>
              <a:t>Official pages are not duplicates</a:t>
            </a:r>
          </a:p>
          <a:p>
            <a:pPr lvl="3" eaLnBrk="1" hangingPunct="1"/>
            <a:r>
              <a:rPr lang="en-US" dirty="0" smtClean="0">
                <a:latin typeface="Vista Sans OT Reg" charset="0"/>
                <a:ea typeface="ヒラギノ角ゴ ProN W3" charset="0"/>
                <a:cs typeface="ヒラギノ角ゴ ProN W3" charset="0"/>
              </a:rPr>
              <a:t>Different sources have different behavior</a:t>
            </a:r>
          </a:p>
        </p:txBody>
      </p:sp>
      <p:sp>
        <p:nvSpPr>
          <p:cNvPr id="4" name="Oval 3"/>
          <p:cNvSpPr/>
          <p:nvPr/>
        </p:nvSpPr>
        <p:spPr bwMode="auto">
          <a:xfrm>
            <a:off x="6731000" y="4597400"/>
            <a:ext cx="2819400" cy="2895600"/>
          </a:xfrm>
          <a:prstGeom prst="ellipse">
            <a:avLst/>
          </a:prstGeom>
          <a:solidFill>
            <a:schemeClr val="accent2">
              <a:lumMod val="20000"/>
              <a:lumOff val="80000"/>
            </a:schemeClr>
          </a:solidFill>
          <a:ln w="25400" cap="flat" cmpd="sng" algn="ctr">
            <a:solidFill>
              <a:schemeClr val="accent2"/>
            </a:solidFill>
            <a:prstDash val="dash"/>
            <a:round/>
            <a:headEnd type="arrow" w="med" len="med"/>
            <a:tailEnd type="none" w="med" len="med"/>
          </a:ln>
          <a:effectLst/>
        </p:spPr>
        <p:txBody>
          <a:bodyPr/>
          <a:lstStyle/>
          <a:p>
            <a:endParaRPr lang="en-US"/>
          </a:p>
        </p:txBody>
      </p:sp>
      <p:sp>
        <p:nvSpPr>
          <p:cNvPr id="5" name="Oval 4"/>
          <p:cNvSpPr/>
          <p:nvPr/>
        </p:nvSpPr>
        <p:spPr bwMode="auto">
          <a:xfrm>
            <a:off x="9626600" y="5207000"/>
            <a:ext cx="3124200" cy="2590800"/>
          </a:xfrm>
          <a:prstGeom prst="ellipse">
            <a:avLst/>
          </a:prstGeom>
          <a:solidFill>
            <a:schemeClr val="accent2">
              <a:lumMod val="20000"/>
              <a:lumOff val="80000"/>
            </a:schemeClr>
          </a:solidFill>
          <a:ln w="25400" cap="flat" cmpd="sng" algn="ctr">
            <a:solidFill>
              <a:schemeClr val="accent2"/>
            </a:solidFill>
            <a:prstDash val="dash"/>
            <a:round/>
            <a:headEnd type="arrow" w="med" len="med"/>
            <a:tailEnd type="none" w="med" len="med"/>
          </a:ln>
          <a:effectLst/>
        </p:spPr>
        <p:txBody>
          <a:bodyPr/>
          <a:lstStyle/>
          <a:p>
            <a:endParaRPr lang="en-US"/>
          </a:p>
        </p:txBody>
      </p:sp>
      <p:sp>
        <p:nvSpPr>
          <p:cNvPr id="6" name="Oval 5"/>
          <p:cNvSpPr/>
          <p:nvPr/>
        </p:nvSpPr>
        <p:spPr bwMode="auto">
          <a:xfrm>
            <a:off x="7874000" y="2844800"/>
            <a:ext cx="4343400" cy="1905000"/>
          </a:xfrm>
          <a:prstGeom prst="ellipse">
            <a:avLst/>
          </a:prstGeom>
          <a:solidFill>
            <a:schemeClr val="accent2">
              <a:lumMod val="20000"/>
              <a:lumOff val="80000"/>
            </a:schemeClr>
          </a:solidFill>
          <a:ln w="25400" cap="flat" cmpd="sng" algn="ctr">
            <a:solidFill>
              <a:schemeClr val="accent2"/>
            </a:solidFill>
            <a:prstDash val="dash"/>
            <a:round/>
            <a:headEnd type="arrow" w="med" len="med"/>
            <a:tailEnd type="none" w="med" len="med"/>
          </a:ln>
          <a:effectLst/>
        </p:spPr>
        <p:txBody>
          <a:bodyPr/>
          <a:lstStyle/>
          <a:p>
            <a:endParaRPr lang="en-US"/>
          </a:p>
        </p:txBody>
      </p:sp>
      <p:sp>
        <p:nvSpPr>
          <p:cNvPr id="7" name="Oval 6"/>
          <p:cNvSpPr/>
          <p:nvPr/>
        </p:nvSpPr>
        <p:spPr bwMode="auto">
          <a:xfrm>
            <a:off x="7569200" y="52070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8" name="Oval 7"/>
          <p:cNvSpPr/>
          <p:nvPr/>
        </p:nvSpPr>
        <p:spPr bwMode="auto">
          <a:xfrm>
            <a:off x="7264400" y="57404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9" name="Oval 8"/>
          <p:cNvSpPr/>
          <p:nvPr/>
        </p:nvSpPr>
        <p:spPr bwMode="auto">
          <a:xfrm>
            <a:off x="7340600" y="61976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0" name="Oval 9"/>
          <p:cNvSpPr/>
          <p:nvPr/>
        </p:nvSpPr>
        <p:spPr bwMode="auto">
          <a:xfrm>
            <a:off x="8203365" y="534764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2" name="Oval 11"/>
          <p:cNvSpPr/>
          <p:nvPr/>
        </p:nvSpPr>
        <p:spPr bwMode="auto">
          <a:xfrm>
            <a:off x="8255000" y="62738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3" name="Oval 12"/>
          <p:cNvSpPr/>
          <p:nvPr/>
        </p:nvSpPr>
        <p:spPr bwMode="auto">
          <a:xfrm>
            <a:off x="9017000" y="37592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4" name="Oval 13"/>
          <p:cNvSpPr/>
          <p:nvPr/>
        </p:nvSpPr>
        <p:spPr bwMode="auto">
          <a:xfrm>
            <a:off x="9779000" y="33782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5" name="Oval 14"/>
          <p:cNvSpPr/>
          <p:nvPr/>
        </p:nvSpPr>
        <p:spPr bwMode="auto">
          <a:xfrm>
            <a:off x="9626600" y="4140200"/>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6" name="Oval 15"/>
          <p:cNvSpPr/>
          <p:nvPr/>
        </p:nvSpPr>
        <p:spPr bwMode="auto">
          <a:xfrm>
            <a:off x="11299150" y="6149201"/>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7" name="Oval 16"/>
          <p:cNvSpPr/>
          <p:nvPr/>
        </p:nvSpPr>
        <p:spPr bwMode="auto">
          <a:xfrm>
            <a:off x="11451550" y="6606401"/>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8" name="Oval 17"/>
          <p:cNvSpPr/>
          <p:nvPr/>
        </p:nvSpPr>
        <p:spPr bwMode="auto">
          <a:xfrm>
            <a:off x="10613350" y="6454001"/>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sp>
        <p:nvSpPr>
          <p:cNvPr id="19" name="Oval 18"/>
          <p:cNvSpPr/>
          <p:nvPr/>
        </p:nvSpPr>
        <p:spPr bwMode="auto">
          <a:xfrm>
            <a:off x="11070550" y="6987401"/>
            <a:ext cx="204035" cy="201168"/>
          </a:xfrm>
          <a:prstGeom prst="ellipse">
            <a:avLst/>
          </a:prstGeom>
          <a:solidFill>
            <a:srgbClr val="FF6600"/>
          </a:solidFill>
          <a:ln w="25400" cap="flat" cmpd="sng" algn="ctr">
            <a:noFill/>
            <a:prstDash val="solid"/>
            <a:round/>
            <a:headEnd type="arrow" w="med" len="med"/>
            <a:tailEnd type="none" w="med" len="med"/>
          </a:ln>
          <a:effectLst/>
        </p:spPr>
        <p:txBody>
          <a:bodyPr/>
          <a:lstStyle/>
          <a:p>
            <a:endParaRPr lang="en-US"/>
          </a:p>
        </p:txBody>
      </p:sp>
      <p:cxnSp>
        <p:nvCxnSpPr>
          <p:cNvPr id="20" name="Straight Connector 19"/>
          <p:cNvCxnSpPr/>
          <p:nvPr/>
        </p:nvCxnSpPr>
        <p:spPr bwMode="auto">
          <a:xfrm>
            <a:off x="7091506" y="6841422"/>
            <a:ext cx="822960" cy="822960"/>
          </a:xfrm>
          <a:prstGeom prst="line">
            <a:avLst/>
          </a:prstGeom>
          <a:solidFill>
            <a:srgbClr val="F0C423"/>
          </a:solidFill>
          <a:ln w="25400" cap="flat" cmpd="sng" algn="ctr">
            <a:noFill/>
            <a:prstDash val="solid"/>
            <a:round/>
            <a:headEnd type="arrow" w="med" len="med"/>
            <a:tailEnd type="none" w="med" len="med"/>
          </a:ln>
          <a:effectLst/>
        </p:spPr>
      </p:cxnSp>
      <p:cxnSp>
        <p:nvCxnSpPr>
          <p:cNvPr id="21" name="Straight Connector 20"/>
          <p:cNvCxnSpPr>
            <a:stCxn id="12" idx="2"/>
            <a:endCxn id="9" idx="6"/>
          </p:cNvCxnSpPr>
          <p:nvPr/>
        </p:nvCxnSpPr>
        <p:spPr bwMode="auto">
          <a:xfrm flipH="1" flipV="1">
            <a:off x="7544635" y="6298184"/>
            <a:ext cx="710365" cy="76200"/>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2" name="Straight Connector 21"/>
          <p:cNvCxnSpPr>
            <a:stCxn id="12" idx="0"/>
            <a:endCxn id="10" idx="4"/>
          </p:cNvCxnSpPr>
          <p:nvPr/>
        </p:nvCxnSpPr>
        <p:spPr bwMode="auto">
          <a:xfrm flipH="1" flipV="1">
            <a:off x="8305383" y="5548808"/>
            <a:ext cx="51635" cy="72499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3" name="Straight Connector 22"/>
          <p:cNvCxnSpPr>
            <a:stCxn id="12" idx="1"/>
            <a:endCxn id="8" idx="5"/>
          </p:cNvCxnSpPr>
          <p:nvPr/>
        </p:nvCxnSpPr>
        <p:spPr bwMode="auto">
          <a:xfrm flipH="1" flipV="1">
            <a:off x="7438555" y="5912108"/>
            <a:ext cx="846325" cy="39115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4" name="Straight Connector 23"/>
          <p:cNvCxnSpPr>
            <a:stCxn id="7" idx="3"/>
            <a:endCxn id="8" idx="0"/>
          </p:cNvCxnSpPr>
          <p:nvPr/>
        </p:nvCxnSpPr>
        <p:spPr bwMode="auto">
          <a:xfrm flipH="1">
            <a:off x="7366418" y="5378708"/>
            <a:ext cx="232662" cy="36169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5" name="Straight Connector 24"/>
          <p:cNvCxnSpPr>
            <a:stCxn id="9" idx="7"/>
            <a:endCxn id="10" idx="3"/>
          </p:cNvCxnSpPr>
          <p:nvPr/>
        </p:nvCxnSpPr>
        <p:spPr bwMode="auto">
          <a:xfrm flipV="1">
            <a:off x="7514755" y="5519348"/>
            <a:ext cx="718490" cy="70771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6" name="Straight Connector 25"/>
          <p:cNvCxnSpPr>
            <a:stCxn id="10" idx="2"/>
            <a:endCxn id="7" idx="6"/>
          </p:cNvCxnSpPr>
          <p:nvPr/>
        </p:nvCxnSpPr>
        <p:spPr bwMode="auto">
          <a:xfrm flipH="1" flipV="1">
            <a:off x="7773235" y="5307584"/>
            <a:ext cx="430130" cy="140640"/>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7" name="Straight Connector 26"/>
          <p:cNvCxnSpPr>
            <a:stCxn id="9" idx="0"/>
            <a:endCxn id="8" idx="4"/>
          </p:cNvCxnSpPr>
          <p:nvPr/>
        </p:nvCxnSpPr>
        <p:spPr bwMode="auto">
          <a:xfrm flipH="1" flipV="1">
            <a:off x="7366418" y="5941568"/>
            <a:ext cx="76200" cy="25603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8" name="Straight Connector 27"/>
          <p:cNvCxnSpPr>
            <a:stCxn id="16" idx="2"/>
            <a:endCxn id="18" idx="7"/>
          </p:cNvCxnSpPr>
          <p:nvPr/>
        </p:nvCxnSpPr>
        <p:spPr bwMode="auto">
          <a:xfrm flipH="1">
            <a:off x="10787505" y="6249785"/>
            <a:ext cx="511645" cy="233676"/>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29" name="Straight Connector 28"/>
          <p:cNvCxnSpPr>
            <a:stCxn id="19" idx="1"/>
            <a:endCxn id="18" idx="5"/>
          </p:cNvCxnSpPr>
          <p:nvPr/>
        </p:nvCxnSpPr>
        <p:spPr bwMode="auto">
          <a:xfrm flipH="1" flipV="1">
            <a:off x="10787505" y="6625709"/>
            <a:ext cx="312925" cy="39115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0" name="Straight Connector 29"/>
          <p:cNvCxnSpPr>
            <a:stCxn id="17" idx="1"/>
            <a:endCxn id="16" idx="4"/>
          </p:cNvCxnSpPr>
          <p:nvPr/>
        </p:nvCxnSpPr>
        <p:spPr bwMode="auto">
          <a:xfrm flipH="1" flipV="1">
            <a:off x="11401168" y="6350369"/>
            <a:ext cx="80262" cy="28549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1" name="Straight Connector 30"/>
          <p:cNvCxnSpPr>
            <a:stCxn id="18" idx="6"/>
            <a:endCxn id="17" idx="3"/>
          </p:cNvCxnSpPr>
          <p:nvPr/>
        </p:nvCxnSpPr>
        <p:spPr bwMode="auto">
          <a:xfrm>
            <a:off x="10817385" y="6554585"/>
            <a:ext cx="664045" cy="223524"/>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2" name="Straight Connector 31"/>
          <p:cNvCxnSpPr>
            <a:stCxn id="14" idx="2"/>
            <a:endCxn id="13" idx="7"/>
          </p:cNvCxnSpPr>
          <p:nvPr/>
        </p:nvCxnSpPr>
        <p:spPr bwMode="auto">
          <a:xfrm flipH="1">
            <a:off x="9191155" y="3478784"/>
            <a:ext cx="587845" cy="309876"/>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3" name="Straight Connector 32"/>
          <p:cNvCxnSpPr>
            <a:stCxn id="15" idx="0"/>
            <a:endCxn id="14" idx="4"/>
          </p:cNvCxnSpPr>
          <p:nvPr/>
        </p:nvCxnSpPr>
        <p:spPr bwMode="auto">
          <a:xfrm flipV="1">
            <a:off x="9728618" y="3579368"/>
            <a:ext cx="152400" cy="56083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4" name="Straight Connector 33"/>
          <p:cNvCxnSpPr>
            <a:stCxn id="13" idx="5"/>
            <a:endCxn id="15" idx="1"/>
          </p:cNvCxnSpPr>
          <p:nvPr/>
        </p:nvCxnSpPr>
        <p:spPr bwMode="auto">
          <a:xfrm>
            <a:off x="9191155" y="3930908"/>
            <a:ext cx="465325" cy="23875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5" name="Straight Connector 34"/>
          <p:cNvCxnSpPr>
            <a:stCxn id="15" idx="3"/>
            <a:endCxn id="10" idx="7"/>
          </p:cNvCxnSpPr>
          <p:nvPr/>
        </p:nvCxnSpPr>
        <p:spPr bwMode="auto">
          <a:xfrm flipH="1">
            <a:off x="8377520" y="4311908"/>
            <a:ext cx="1278960" cy="106519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cxnSp>
        <p:nvCxnSpPr>
          <p:cNvPr id="36" name="Straight Connector 35"/>
          <p:cNvCxnSpPr>
            <a:stCxn id="18" idx="1"/>
            <a:endCxn id="10" idx="5"/>
          </p:cNvCxnSpPr>
          <p:nvPr/>
        </p:nvCxnSpPr>
        <p:spPr bwMode="auto">
          <a:xfrm flipH="1" flipV="1">
            <a:off x="8377520" y="5519348"/>
            <a:ext cx="2265710" cy="964113"/>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sp>
        <p:nvSpPr>
          <p:cNvPr id="37" name="Rectangle 36"/>
          <p:cNvSpPr/>
          <p:nvPr/>
        </p:nvSpPr>
        <p:spPr>
          <a:xfrm>
            <a:off x="9855200" y="4064000"/>
            <a:ext cx="1582484"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SF Airport Starbucks</a:t>
            </a:r>
            <a:endParaRPr lang="en-US" sz="1200" dirty="0">
              <a:solidFill>
                <a:srgbClr val="000000"/>
              </a:solidFill>
              <a:latin typeface="Vista Sans OT Reg"/>
              <a:ea typeface="ヒラギノ角ゴ ProN W3"/>
              <a:cs typeface="ヒラギノ角ゴ ProN W3"/>
            </a:endParaRPr>
          </a:p>
        </p:txBody>
      </p:sp>
      <p:sp>
        <p:nvSpPr>
          <p:cNvPr id="38" name="Rectangle 37"/>
          <p:cNvSpPr/>
          <p:nvPr/>
        </p:nvSpPr>
        <p:spPr>
          <a:xfrm>
            <a:off x="8331200" y="3454400"/>
            <a:ext cx="877163"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Starbucks</a:t>
            </a:r>
            <a:endParaRPr lang="en-US" sz="1200" dirty="0">
              <a:solidFill>
                <a:srgbClr val="000000"/>
              </a:solidFill>
              <a:latin typeface="Vista Sans OT Reg"/>
              <a:ea typeface="ヒラギノ角ゴ ProN W3"/>
              <a:cs typeface="ヒラギノ角ゴ ProN W3"/>
            </a:endParaRPr>
          </a:p>
        </p:txBody>
      </p:sp>
      <p:sp>
        <p:nvSpPr>
          <p:cNvPr id="39" name="Rectangle 38"/>
          <p:cNvSpPr/>
          <p:nvPr/>
        </p:nvSpPr>
        <p:spPr>
          <a:xfrm>
            <a:off x="9779000" y="3073400"/>
            <a:ext cx="877163"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Starbucks</a:t>
            </a:r>
            <a:endParaRPr lang="en-US" sz="1200" dirty="0">
              <a:solidFill>
                <a:srgbClr val="000000"/>
              </a:solidFill>
              <a:latin typeface="Vista Sans OT Reg"/>
              <a:ea typeface="ヒラギノ角ゴ ProN W3"/>
              <a:cs typeface="ヒラギノ角ゴ ProN W3"/>
            </a:endParaRPr>
          </a:p>
        </p:txBody>
      </p:sp>
      <p:sp>
        <p:nvSpPr>
          <p:cNvPr id="40" name="Rectangle 39"/>
          <p:cNvSpPr/>
          <p:nvPr/>
        </p:nvSpPr>
        <p:spPr>
          <a:xfrm>
            <a:off x="8483600" y="5207000"/>
            <a:ext cx="863774"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SF Airport</a:t>
            </a:r>
            <a:endParaRPr lang="en-US" sz="1200" dirty="0">
              <a:solidFill>
                <a:srgbClr val="000000"/>
              </a:solidFill>
              <a:latin typeface="Vista Sans OT Reg"/>
              <a:ea typeface="ヒラギノ角ゴ ProN W3"/>
              <a:cs typeface="ヒラギノ角ゴ ProN W3"/>
            </a:endParaRPr>
          </a:p>
        </p:txBody>
      </p:sp>
      <p:sp>
        <p:nvSpPr>
          <p:cNvPr id="41" name="Rectangle 40"/>
          <p:cNvSpPr/>
          <p:nvPr/>
        </p:nvSpPr>
        <p:spPr>
          <a:xfrm>
            <a:off x="7797800" y="6426200"/>
            <a:ext cx="967956"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SFO Airport</a:t>
            </a:r>
            <a:endParaRPr lang="en-US" sz="1200" dirty="0">
              <a:solidFill>
                <a:srgbClr val="000000"/>
              </a:solidFill>
              <a:latin typeface="Vista Sans OT Reg"/>
              <a:ea typeface="ヒラギノ角ゴ ProN W3"/>
              <a:cs typeface="ヒラギノ角ゴ ProN W3"/>
            </a:endParaRPr>
          </a:p>
        </p:txBody>
      </p:sp>
      <p:sp>
        <p:nvSpPr>
          <p:cNvPr id="42" name="Rectangle 41"/>
          <p:cNvSpPr/>
          <p:nvPr/>
        </p:nvSpPr>
        <p:spPr>
          <a:xfrm>
            <a:off x="6807200" y="5740400"/>
            <a:ext cx="453970"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SFO</a:t>
            </a:r>
            <a:endParaRPr lang="en-US" sz="1200" dirty="0">
              <a:solidFill>
                <a:srgbClr val="000000"/>
              </a:solidFill>
              <a:latin typeface="Vista Sans OT Reg"/>
              <a:ea typeface="ヒラギノ角ゴ ProN W3"/>
              <a:cs typeface="ヒラギノ角ゴ ProN W3"/>
            </a:endParaRPr>
          </a:p>
        </p:txBody>
      </p:sp>
      <p:sp>
        <p:nvSpPr>
          <p:cNvPr id="43" name="Rectangle 42"/>
          <p:cNvSpPr/>
          <p:nvPr/>
        </p:nvSpPr>
        <p:spPr>
          <a:xfrm>
            <a:off x="9779000" y="6530201"/>
            <a:ext cx="830226"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SJ Airport</a:t>
            </a:r>
            <a:endParaRPr lang="en-US" sz="1200" dirty="0">
              <a:solidFill>
                <a:srgbClr val="000000"/>
              </a:solidFill>
              <a:latin typeface="Vista Sans OT Reg"/>
              <a:ea typeface="ヒラギノ角ゴ ProN W3"/>
              <a:cs typeface="ヒラギノ角ゴ ProN W3"/>
            </a:endParaRPr>
          </a:p>
        </p:txBody>
      </p:sp>
      <p:sp>
        <p:nvSpPr>
          <p:cNvPr id="44" name="Rectangle 43"/>
          <p:cNvSpPr/>
          <p:nvPr/>
        </p:nvSpPr>
        <p:spPr>
          <a:xfrm>
            <a:off x="11527750" y="5920601"/>
            <a:ext cx="918250"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SJC Airport</a:t>
            </a:r>
            <a:endParaRPr lang="en-US" sz="1200" dirty="0">
              <a:solidFill>
                <a:srgbClr val="000000"/>
              </a:solidFill>
              <a:latin typeface="Vista Sans OT Reg"/>
              <a:ea typeface="ヒラギノ角ゴ ProN W3"/>
              <a:cs typeface="ヒラギノ角ゴ ProN W3"/>
            </a:endParaRPr>
          </a:p>
        </p:txBody>
      </p:sp>
      <p:sp>
        <p:nvSpPr>
          <p:cNvPr id="45" name="Rectangle 44"/>
          <p:cNvSpPr/>
          <p:nvPr/>
        </p:nvSpPr>
        <p:spPr>
          <a:xfrm>
            <a:off x="11222950" y="7139801"/>
            <a:ext cx="402674" cy="27699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1200" dirty="0" smtClean="0">
                <a:solidFill>
                  <a:srgbClr val="000000"/>
                </a:solidFill>
                <a:latin typeface="Vista Sans OT Reg"/>
                <a:ea typeface="ヒラギノ角ゴ ProN W3"/>
                <a:cs typeface="ヒラギノ角ゴ ProN W3"/>
              </a:rPr>
              <a:t>SJC</a:t>
            </a:r>
            <a:endParaRPr lang="en-US" sz="1200" dirty="0">
              <a:solidFill>
                <a:srgbClr val="000000"/>
              </a:solidFill>
              <a:latin typeface="Vista Sans OT Reg"/>
              <a:ea typeface="ヒラギノ角ゴ ProN W3"/>
              <a:cs typeface="ヒラギノ角ゴ ProN W3"/>
            </a:endParaRPr>
          </a:p>
        </p:txBody>
      </p:sp>
      <p:cxnSp>
        <p:nvCxnSpPr>
          <p:cNvPr id="46" name="Straight Connector 45"/>
          <p:cNvCxnSpPr>
            <a:stCxn id="16" idx="3"/>
            <a:endCxn id="19" idx="0"/>
          </p:cNvCxnSpPr>
          <p:nvPr/>
        </p:nvCxnSpPr>
        <p:spPr bwMode="auto">
          <a:xfrm flipH="1">
            <a:off x="11172568" y="6320909"/>
            <a:ext cx="156462" cy="666492"/>
          </a:xfrm>
          <a:prstGeom prst="line">
            <a:avLst/>
          </a:prstGeom>
          <a:solidFill>
            <a:srgbClr val="F0C423"/>
          </a:solidFill>
          <a:ln w="25400" cap="flat" cmpd="sng" algn="ctr">
            <a:solidFill>
              <a:schemeClr val="tx2">
                <a:lumMod val="65000"/>
                <a:lumOff val="35000"/>
              </a:schemeClr>
            </a:solidFill>
            <a:prstDash val="solid"/>
            <a:round/>
            <a:headEnd type="none" w="med" len="med"/>
            <a:tailEnd type="none" w="med" len="med"/>
          </a:ln>
          <a:effectLst/>
        </p:spPr>
      </p:cxnSp>
    </p:spTree>
    <p:extLst>
      <p:ext uri="{BB962C8B-B14F-4D97-AF65-F5344CB8AC3E}">
        <p14:creationId xmlns:p14="http://schemas.microsoft.com/office/powerpoint/2010/main" val="2256705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Evaluation</a:t>
            </a:r>
            <a:endParaRPr lang="en-US" dirty="0">
              <a:latin typeface="Vista Sans OT Medium" charset="0"/>
              <a:ea typeface="ヒラギノ角ゴ ProN W6" charset="0"/>
              <a:cs typeface="ヒラギノ角ゴ ProN W6" charset="0"/>
            </a:endParaRPr>
          </a:p>
        </p:txBody>
      </p:sp>
      <p:sp>
        <p:nvSpPr>
          <p:cNvPr id="11" name="Rectangle 2"/>
          <p:cNvSpPr txBox="1">
            <a:spLocks noChangeArrowheads="1"/>
          </p:cNvSpPr>
          <p:nvPr/>
        </p:nvSpPr>
        <p:spPr bwMode="auto">
          <a:xfrm>
            <a:off x="787402" y="1778002"/>
            <a:ext cx="11353801"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a:lstStyle>
          <a:p>
            <a:pPr lvl="2" eaLnBrk="1" hangingPunct="1"/>
            <a:r>
              <a:rPr lang="en-US" dirty="0" smtClean="0">
                <a:latin typeface="Vista Sans OT Reg" charset="0"/>
                <a:ea typeface="ヒラギノ角ゴ ProN W3" charset="0"/>
                <a:cs typeface="ヒラギノ角ゴ ProN W3" charset="0"/>
              </a:rPr>
              <a:t>Lots of manual evaluation</a:t>
            </a:r>
          </a:p>
          <a:p>
            <a:pPr lvl="3" eaLnBrk="1" hangingPunct="1"/>
            <a:r>
              <a:rPr lang="en-US" dirty="0" smtClean="0">
                <a:latin typeface="Vista Sans OT Reg" charset="0"/>
                <a:ea typeface="ヒラギノ角ゴ ProN W3" charset="0"/>
                <a:cs typeface="ヒラギノ角ゴ ProN W3" charset="0"/>
              </a:rPr>
              <a:t>Supervised classification</a:t>
            </a:r>
          </a:p>
          <a:p>
            <a:pPr lvl="3" eaLnBrk="1" hangingPunct="1"/>
            <a:r>
              <a:rPr lang="en-US" dirty="0" smtClean="0">
                <a:latin typeface="Vista Sans OT Reg" charset="0"/>
                <a:ea typeface="ヒラギノ角ゴ ProN W3" charset="0"/>
                <a:cs typeface="ヒラギノ角ゴ ProN W3" charset="0"/>
              </a:rPr>
              <a:t>Qualitative metrics (how many dupes are there today?)</a:t>
            </a:r>
          </a:p>
          <a:p>
            <a:pPr lvl="3" eaLnBrk="1" hangingPunct="1"/>
            <a:r>
              <a:rPr lang="en-US" dirty="0" smtClean="0">
                <a:latin typeface="Vista Sans OT Reg" charset="0"/>
                <a:ea typeface="ヒラギノ角ゴ ProN W3" charset="0"/>
                <a:cs typeface="ヒラギノ角ゴ ProN W3" charset="0"/>
              </a:rPr>
              <a:t>Post-run precision labeling</a:t>
            </a:r>
          </a:p>
          <a:p>
            <a:pPr lvl="2" eaLnBrk="1" hangingPunct="1"/>
            <a:r>
              <a:rPr lang="en-US" dirty="0" smtClean="0">
                <a:latin typeface="Vista Sans OT Reg" charset="0"/>
                <a:ea typeface="ヒラギノ角ゴ ProN W3" charset="0"/>
                <a:cs typeface="ヒラギノ角ゴ ProN W3" charset="0"/>
              </a:rPr>
              <a:t>Tiered method</a:t>
            </a:r>
          </a:p>
          <a:p>
            <a:pPr lvl="3" eaLnBrk="1" hangingPunct="1"/>
            <a:r>
              <a:rPr lang="en-US" dirty="0" smtClean="0">
                <a:latin typeface="Vista Sans OT Reg" charset="0"/>
                <a:ea typeface="ヒラギノ角ゴ ProN W3" charset="0"/>
                <a:cs typeface="ヒラギノ角ゴ ProN W3" charset="0"/>
              </a:rPr>
              <a:t>Hand label</a:t>
            </a:r>
          </a:p>
          <a:p>
            <a:pPr lvl="3" eaLnBrk="1" hangingPunct="1"/>
            <a:r>
              <a:rPr lang="en-US" dirty="0" smtClean="0">
                <a:latin typeface="Vista Sans OT Reg" charset="0"/>
                <a:ea typeface="ヒラギノ角ゴ ProN W3" charset="0"/>
                <a:cs typeface="ヒラギノ角ゴ ProN W3" charset="0"/>
              </a:rPr>
              <a:t>In house data raters</a:t>
            </a:r>
          </a:p>
          <a:p>
            <a:pPr lvl="3" eaLnBrk="1" hangingPunct="1"/>
            <a:r>
              <a:rPr lang="en-US" dirty="0" smtClean="0">
                <a:latin typeface="Vista Sans OT Reg" charset="0"/>
                <a:ea typeface="ヒラギノ角ゴ ProN W3" charset="0"/>
                <a:cs typeface="ヒラギノ角ゴ ProN W3" charset="0"/>
              </a:rPr>
              <a:t>Crowdsourcing or Turk</a:t>
            </a:r>
          </a:p>
          <a:p>
            <a:pPr lvl="3" eaLnBrk="1" hangingPunct="1"/>
            <a:endParaRPr lang="en-US" dirty="0" smtClean="0">
              <a:latin typeface="Vista Sans OT Reg" charset="0"/>
              <a:ea typeface="ヒラギノ角ゴ ProN W3" charset="0"/>
              <a:cs typeface="ヒラギノ角ゴ ProN W3" charset="0"/>
            </a:endParaRPr>
          </a:p>
          <a:p>
            <a:pPr lvl="3" eaLnBrk="1" hangingPunct="1"/>
            <a:endParaRPr lang="en-US" dirty="0" smtClean="0">
              <a:latin typeface="Vista Sans OT Reg" charset="0"/>
              <a:ea typeface="ヒラギノ角ゴ ProN W3" charset="0"/>
              <a:cs typeface="ヒラギノ角ゴ ProN W3" charset="0"/>
            </a:endParaRPr>
          </a:p>
        </p:txBody>
      </p:sp>
    </p:spTree>
    <p:extLst>
      <p:ext uri="{BB962C8B-B14F-4D97-AF65-F5344CB8AC3E}">
        <p14:creationId xmlns:p14="http://schemas.microsoft.com/office/powerpoint/2010/main" val="16828249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How do you evaluate clusters?</a:t>
            </a:r>
            <a:endParaRPr lang="en-US" dirty="0">
              <a:latin typeface="Vista Sans OT Medium" charset="0"/>
              <a:ea typeface="ヒラギノ角ゴ ProN W6" charset="0"/>
              <a:cs typeface="ヒラギノ角ゴ ProN W6" charset="0"/>
            </a:endParaRPr>
          </a:p>
        </p:txBody>
      </p:sp>
      <p:sp>
        <p:nvSpPr>
          <p:cNvPr id="4" name="Rectangle 2"/>
          <p:cNvSpPr txBox="1">
            <a:spLocks noChangeArrowheads="1"/>
          </p:cNvSpPr>
          <p:nvPr/>
        </p:nvSpPr>
        <p:spPr bwMode="auto">
          <a:xfrm>
            <a:off x="787402" y="1778002"/>
            <a:ext cx="11353801"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a:lstStyle>
          <a:p>
            <a:pPr lvl="3" eaLnBrk="1" hangingPunct="1"/>
            <a:r>
              <a:rPr lang="en-US" dirty="0" smtClean="0">
                <a:latin typeface="Vista Sans OT Reg" charset="0"/>
                <a:ea typeface="ヒラギノ角ゴ ProN W3" charset="0"/>
                <a:cs typeface="ヒラギノ角ゴ ProN W3" charset="0"/>
              </a:rPr>
              <a:t>Buildin</a:t>
            </a:r>
            <a:r>
              <a:rPr lang="en-US" dirty="0" smtClean="0">
                <a:latin typeface="Vista Sans OT Reg" charset="0"/>
                <a:ea typeface="ヒラギノ角ゴ ProN W3" charset="0"/>
                <a:cs typeface="ヒラギノ角ゴ ProN W3" charset="0"/>
              </a:rPr>
              <a:t>g golden sets is difficult</a:t>
            </a:r>
          </a:p>
          <a:p>
            <a:pPr lvl="3" eaLnBrk="1" hangingPunct="1"/>
            <a:r>
              <a:rPr lang="en-US" dirty="0" smtClean="0">
                <a:latin typeface="Vista Sans OT Reg" charset="0"/>
                <a:ea typeface="ヒラギノ角ゴ ProN W3" charset="0"/>
                <a:cs typeface="ヒラギノ角ゴ ProN W3" charset="0"/>
              </a:rPr>
              <a:t>Weighting toward more common problems</a:t>
            </a:r>
          </a:p>
          <a:p>
            <a:pPr lvl="3" eaLnBrk="1" hangingPunct="1"/>
            <a:r>
              <a:rPr lang="en-US" dirty="0" smtClean="0">
                <a:latin typeface="Vista Sans OT Reg" charset="0"/>
                <a:ea typeface="ヒラギノ角ゴ ProN W3" charset="0"/>
                <a:cs typeface="ヒラギノ角ゴ ProN W3" charset="0"/>
              </a:rPr>
              <a:t>Could require exhaustive search!</a:t>
            </a:r>
            <a:endParaRPr lang="en-US" dirty="0" smtClean="0">
              <a:latin typeface="Vista Sans OT Reg" charset="0"/>
              <a:ea typeface="ヒラギノ角ゴ ProN W3" charset="0"/>
              <a:cs typeface="ヒラギノ角ゴ ProN W3" charset="0"/>
            </a:endParaRPr>
          </a:p>
          <a:p>
            <a:pPr lvl="3" eaLnBrk="1" hangingPunct="1"/>
            <a:endParaRPr lang="en-US" dirty="0" smtClean="0">
              <a:latin typeface="Vista Sans OT Reg" charset="0"/>
              <a:ea typeface="ヒラギノ角ゴ ProN W3" charset="0"/>
              <a:cs typeface="ヒラギノ角ゴ ProN W3" charset="0"/>
            </a:endParaRPr>
          </a:p>
        </p:txBody>
      </p:sp>
    </p:spTree>
    <p:extLst>
      <p:ext uri="{BB962C8B-B14F-4D97-AF65-F5344CB8AC3E}">
        <p14:creationId xmlns:p14="http://schemas.microsoft.com/office/powerpoint/2010/main" val="2619458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a:latin typeface="Vista Sans OT Medium" charset="0"/>
                <a:ea typeface="ヒラギノ角ゴ ProN W6" charset="0"/>
                <a:cs typeface="ヒラギノ角ゴ ProN W6" charset="0"/>
              </a:rPr>
              <a:t>Our goal is to </a:t>
            </a:r>
            <a:r>
              <a:rPr lang="en-US" dirty="0" smtClean="0">
                <a:latin typeface="Vista Sans OT Medium" charset="0"/>
                <a:ea typeface="ヒラギノ角ゴ ProN W6" charset="0"/>
                <a:cs typeface="ヒラギノ角ゴ ProN W6" charset="0"/>
              </a:rPr>
              <a:t>enable engagement </a:t>
            </a:r>
            <a:r>
              <a:rPr lang="en-US" dirty="0">
                <a:latin typeface="Vista Sans OT Medium" charset="0"/>
                <a:ea typeface="ヒラギノ角ゴ ProN W6" charset="0"/>
                <a:cs typeface="ヒラギノ角ゴ ProN W6" charset="0"/>
              </a:rPr>
              <a:t>based on a world-class POI database</a:t>
            </a:r>
          </a:p>
        </p:txBody>
      </p:sp>
      <p:sp>
        <p:nvSpPr>
          <p:cNvPr id="22531" name="Rectangle 2"/>
          <p:cNvSpPr>
            <a:spLocks noGrp="1" noChangeArrowheads="1"/>
          </p:cNvSpPr>
          <p:nvPr>
            <p:ph type="body" idx="1"/>
          </p:nvPr>
        </p:nvSpPr>
        <p:spPr>
          <a:xfrm>
            <a:off x="711203" y="2006600"/>
            <a:ext cx="11353801" cy="5676900"/>
          </a:xfrm>
        </p:spPr>
        <p:txBody>
          <a:bodyPr/>
          <a:lstStyle/>
          <a:p>
            <a:pPr marL="0" lvl="1" indent="0" eaLnBrk="1" hangingPunct="1">
              <a:buNone/>
            </a:pPr>
            <a:r>
              <a:rPr lang="en-US" dirty="0" smtClean="0">
                <a:latin typeface="Vista Sans OT Reg" charset="0"/>
                <a:ea typeface="ヒラギノ角ゴ ProN W3" charset="0"/>
                <a:cs typeface="ヒラギノ角ゴ ProN W3" charset="0"/>
              </a:rPr>
              <a:t>We believe that competitive quality in the following 5 dimensions is a sufficient basis for competitive product experiences:</a:t>
            </a:r>
            <a:r>
              <a:rPr lang="en-US" i="1" dirty="0" smtClean="0">
                <a:latin typeface="Vista Sans OT Reg" charset="0"/>
                <a:ea typeface="ヒラギノ角ゴ ProN W3" charset="0"/>
                <a:cs typeface="ヒラギノ角ゴ ProN W3" charset="0"/>
              </a:rPr>
              <a:t> </a:t>
            </a:r>
            <a:endParaRPr lang="en-US" dirty="0" smtClean="0">
              <a:latin typeface="Vista Sans OT Reg" charset="0"/>
              <a:ea typeface="ヒラギノ角ゴ ProN W3" charset="0"/>
              <a:cs typeface="ヒラギノ角ゴ ProN W3" charset="0"/>
            </a:endParaRPr>
          </a:p>
          <a:p>
            <a:pPr lvl="1" eaLnBrk="1" hangingPunct="1"/>
            <a:r>
              <a:rPr lang="en-US" dirty="0" smtClean="0">
                <a:latin typeface="Vista Sans OT Reg" charset="0"/>
                <a:ea typeface="ヒラギノ角ゴ ProN W3" charset="0"/>
                <a:cs typeface="ヒラギノ角ゴ ProN W3" charset="0"/>
              </a:rPr>
              <a:t>Coverage: Want to know about every place in the world</a:t>
            </a:r>
          </a:p>
          <a:p>
            <a:pPr lvl="1" eaLnBrk="1" hangingPunct="1"/>
            <a:r>
              <a:rPr lang="en-US" dirty="0" smtClean="0">
                <a:latin typeface="Vista Sans OT Reg" charset="0"/>
                <a:ea typeface="ヒラギノ角ゴ ProN W3" charset="0"/>
                <a:cs typeface="ヒラギノ角ゴ ProN W3" charset="0"/>
              </a:rPr>
              <a:t>Completeness: Want to know everything about them</a:t>
            </a:r>
          </a:p>
          <a:p>
            <a:pPr lvl="1" eaLnBrk="1" hangingPunct="1"/>
            <a:r>
              <a:rPr lang="en-US" dirty="0" smtClean="0">
                <a:latin typeface="Vista Sans OT Reg" charset="0"/>
                <a:ea typeface="ヒラギノ角ゴ ProN W3" charset="0"/>
                <a:cs typeface="ヒラギノ角ゴ ProN W3" charset="0"/>
              </a:rPr>
              <a:t>Accuracy: Attributes are accurate</a:t>
            </a:r>
          </a:p>
          <a:p>
            <a:pPr lvl="1" eaLnBrk="1" hangingPunct="1"/>
            <a:r>
              <a:rPr lang="en-US" dirty="0" smtClean="0">
                <a:latin typeface="Vista Sans OT Reg" charset="0"/>
                <a:ea typeface="ヒラギノ角ゴ ProN W3" charset="0"/>
                <a:cs typeface="ヒラギノ角ゴ ProN W3" charset="0"/>
              </a:rPr>
              <a:t>Junk: No homes, non-public places</a:t>
            </a:r>
          </a:p>
          <a:p>
            <a:pPr lvl="1" eaLnBrk="1" hangingPunct="1"/>
            <a:r>
              <a:rPr lang="en-US" dirty="0" smtClean="0">
                <a:latin typeface="Vista Sans OT Reg" charset="0"/>
                <a:ea typeface="ヒラギノ角ゴ ProN W3" charset="0"/>
                <a:cs typeface="ヒラギノ角ゴ ProN W3" charset="0"/>
              </a:rPr>
              <a:t>Dupes: Only one place for every real entity</a:t>
            </a:r>
          </a:p>
        </p:txBody>
      </p:sp>
      <p:pic>
        <p:nvPicPr>
          <p:cNvPr id="2" name="Picture 1" descr="map_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8128000"/>
          </a:xfrm>
          <a:prstGeom prst="rect">
            <a:avLst/>
          </a:prstGeom>
        </p:spPr>
      </p:pic>
    </p:spTree>
    <p:extLst>
      <p:ext uri="{BB962C8B-B14F-4D97-AF65-F5344CB8AC3E}">
        <p14:creationId xmlns:p14="http://schemas.microsoft.com/office/powerpoint/2010/main" val="297552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l-street-b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311400"/>
            <a:ext cx="4673600" cy="3505200"/>
          </a:xfrm>
          <a:prstGeom prst="rect">
            <a:avLst/>
          </a:prstGeom>
        </p:spPr>
      </p:pic>
      <p:pic>
        <p:nvPicPr>
          <p:cNvPr id="4" name="Picture 3" descr="columbia-university-camp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600" y="101600"/>
            <a:ext cx="5994400" cy="3797300"/>
          </a:xfrm>
          <a:prstGeom prst="rect">
            <a:avLst/>
          </a:prstGeom>
        </p:spPr>
      </p:pic>
      <p:pic>
        <p:nvPicPr>
          <p:cNvPr id="5" name="Picture 4" descr="ny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400" y="4166412"/>
            <a:ext cx="5740400" cy="3834587"/>
          </a:xfrm>
          <a:prstGeom prst="rect">
            <a:avLst/>
          </a:prstGeom>
        </p:spPr>
      </p:pic>
    </p:spTree>
    <p:extLst>
      <p:ext uri="{BB962C8B-B14F-4D97-AF65-F5344CB8AC3E}">
        <p14:creationId xmlns:p14="http://schemas.microsoft.com/office/powerpoint/2010/main" val="1007970690"/>
      </p:ext>
    </p:extLst>
  </p:cSld>
  <p:clrMapOvr>
    <a:masterClrMapping/>
  </p:clrMapOvr>
  <mc:AlternateContent xmlns:mc="http://schemas.openxmlformats.org/markup-compatibility/2006" xmlns:p14="http://schemas.microsoft.com/office/powerpoint/2010/main">
    <mc:Choice Requires="p14">
      <p:transition p14:dur="0" advTm="34332"/>
    </mc:Choice>
    <mc:Fallback xmlns="">
      <p:transition xmlns:p14="http://schemas.microsoft.com/office/powerpoint/2010/main" advTm="34332"/>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umb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397000"/>
            <a:ext cx="2794000" cy="2463800"/>
          </a:xfrm>
          <a:prstGeom prst="rect">
            <a:avLst/>
          </a:prstGeom>
        </p:spPr>
      </p:pic>
      <p:pic>
        <p:nvPicPr>
          <p:cNvPr id="6" name="Picture 5" descr="bear_stearns_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1549400"/>
            <a:ext cx="4114800" cy="1728216"/>
          </a:xfrm>
          <a:prstGeom prst="rect">
            <a:avLst/>
          </a:prstGeom>
        </p:spPr>
      </p:pic>
      <p:pic>
        <p:nvPicPr>
          <p:cNvPr id="7" name="Picture 6" descr="foursquare-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000" y="5359400"/>
            <a:ext cx="4552396" cy="1244600"/>
          </a:xfrm>
          <a:prstGeom prst="rect">
            <a:avLst/>
          </a:prstGeom>
        </p:spPr>
      </p:pic>
    </p:spTree>
    <p:extLst>
      <p:ext uri="{BB962C8B-B14F-4D97-AF65-F5344CB8AC3E}">
        <p14:creationId xmlns:p14="http://schemas.microsoft.com/office/powerpoint/2010/main" val="4205533414"/>
      </p:ext>
    </p:extLst>
  </p:cSld>
  <p:clrMapOvr>
    <a:masterClrMapping/>
  </p:clrMapOvr>
  <mc:AlternateContent xmlns:mc="http://schemas.openxmlformats.org/markup-compatibility/2006" xmlns:p14="http://schemas.microsoft.com/office/powerpoint/2010/main">
    <mc:Choice Requires="p14">
      <p:transition p14:dur="0" advTm="27337"/>
    </mc:Choice>
    <mc:Fallback xmlns="">
      <p:transition xmlns:p14="http://schemas.microsoft.com/office/powerpoint/2010/main" advTm="27337"/>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Questions?</a:t>
            </a:r>
            <a:endParaRPr lang="en-US" dirty="0">
              <a:latin typeface="Vista Sans OT Medium" charset="0"/>
              <a:ea typeface="ヒラギノ角ゴ ProN W6" charset="0"/>
              <a:cs typeface="ヒラギノ角ゴ ProN W6" charset="0"/>
            </a:endParaRPr>
          </a:p>
        </p:txBody>
      </p:sp>
      <p:sp>
        <p:nvSpPr>
          <p:cNvPr id="4" name="Rectangle 2"/>
          <p:cNvSpPr txBox="1">
            <a:spLocks noChangeArrowheads="1"/>
          </p:cNvSpPr>
          <p:nvPr/>
        </p:nvSpPr>
        <p:spPr bwMode="auto">
          <a:xfrm>
            <a:off x="787402" y="1778002"/>
            <a:ext cx="11353801"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342857" indent="-342857" algn="l" rtl="0" eaLnBrk="0" fontAlgn="base" hangingPunct="0">
              <a:spcBef>
                <a:spcPts val="3300"/>
              </a:spcBef>
              <a:spcAft>
                <a:spcPct val="0"/>
              </a:spcAft>
              <a:buChar char="•"/>
              <a:defRPr sz="3400">
                <a:solidFill>
                  <a:srgbClr val="7183B2"/>
                </a:solidFill>
                <a:latin typeface="+mn-lt"/>
                <a:ea typeface="+mn-ea"/>
                <a:cs typeface="+mn-cs"/>
                <a:sym typeface="Vista Sans OT Medium" charset="0"/>
              </a:defRPr>
            </a:lvl1pPr>
            <a:lvl2pPr marL="214286" indent="-214286" algn="l" rtl="0" eaLnBrk="0" fontAlgn="base" hangingPunct="0">
              <a:lnSpc>
                <a:spcPct val="110000"/>
              </a:lnSpc>
              <a:spcBef>
                <a:spcPts val="1700"/>
              </a:spcBef>
              <a:spcAft>
                <a:spcPct val="0"/>
              </a:spcAft>
              <a:buClr>
                <a:srgbClr val="415995"/>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2pPr>
            <a:lvl3pPr marL="479366" indent="-238096" algn="l" rtl="0" eaLnBrk="0" fontAlgn="base" hangingPunct="0">
              <a:lnSpc>
                <a:spcPct val="110000"/>
              </a:lnSpc>
              <a:spcBef>
                <a:spcPts val="1400"/>
              </a:spcBef>
              <a:spcAft>
                <a:spcPct val="0"/>
              </a:spcAft>
              <a:buClr>
                <a:srgbClr val="888888"/>
              </a:buClr>
              <a:buSzPct val="64000"/>
              <a:buFont typeface="Lucida Grande" charset="0"/>
              <a:buChar char="▪"/>
              <a:defRPr sz="2800">
                <a:solidFill>
                  <a:schemeClr val="tx1"/>
                </a:solidFill>
                <a:latin typeface="Vista Sans OT Reg" pitchFamily="-65" charset="0"/>
                <a:ea typeface="ヒラギノ角ゴ ProN W3" pitchFamily="-65" charset="-128"/>
                <a:cs typeface="ヒラギノ角ゴ ProN W3" pitchFamily="-65" charset="-128"/>
                <a:sym typeface="Vista Sans OT Reg" charset="0"/>
              </a:defRPr>
            </a:lvl3pPr>
            <a:lvl4pPr marL="687301" indent="-174603" algn="l" rtl="0" eaLnBrk="0" fontAlgn="base" hangingPunct="0">
              <a:lnSpc>
                <a:spcPct val="110000"/>
              </a:lnSpc>
              <a:spcBef>
                <a:spcPts val="1400"/>
              </a:spcBef>
              <a:spcAft>
                <a:spcPct val="0"/>
              </a:spcAft>
              <a:buClr>
                <a:srgbClr val="888888"/>
              </a:buClr>
              <a:buSzPct val="5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4pPr>
            <a:lvl5pPr marL="925397" indent="-180951" algn="l" rtl="0" eaLnBrk="0" fontAlgn="base" hangingPunct="0">
              <a:lnSpc>
                <a:spcPct val="110000"/>
              </a:lnSpc>
              <a:spcBef>
                <a:spcPts val="1400"/>
              </a:spcBef>
              <a:spcAft>
                <a:spcPct val="0"/>
              </a:spcAft>
              <a:buClr>
                <a:srgbClr val="888888"/>
              </a:buClr>
              <a:buSzPct val="44000"/>
              <a:buFont typeface="Lucida Grande"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charset="0"/>
              </a:defRPr>
            </a:lvl5pPr>
            <a:lvl6pPr marL="138253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1839683"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2296826"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2753969" indent="-180951"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Vista Sans OT Reg" pitchFamily="-65" charset="0"/>
                <a:ea typeface="ヒラギノ角ゴ ProN W3" pitchFamily="-65" charset="-128"/>
                <a:cs typeface="ヒラギノ角ゴ ProN W3" pitchFamily="-65" charset="-128"/>
                <a:sym typeface="Vista Sans OT Reg" pitchFamily="-65" charset="0"/>
              </a:defRPr>
            </a:lvl9pPr>
          </a:lstStyle>
          <a:p>
            <a:pPr marL="241270" lvl="2" indent="0" eaLnBrk="1" hangingPunct="1">
              <a:buNone/>
            </a:pPr>
            <a:r>
              <a:rPr lang="en-US" dirty="0" smtClean="0">
                <a:latin typeface="Vista Sans OT Reg" charset="0"/>
                <a:ea typeface="ヒラギノ角ゴ ProN W3" charset="0"/>
                <a:cs typeface="ヒラギノ角ゴ ProN W3" charset="0"/>
                <a:hlinkClick r:id="rId2"/>
              </a:rPr>
              <a:t>justinm@fb.com</a:t>
            </a:r>
            <a:endParaRPr lang="en-US" dirty="0" smtClean="0">
              <a:latin typeface="Vista Sans OT Reg" charset="0"/>
              <a:ea typeface="ヒラギノ角ゴ ProN W3" charset="0"/>
              <a:cs typeface="ヒラギノ角ゴ ProN W3" charset="0"/>
            </a:endParaRPr>
          </a:p>
          <a:p>
            <a:pPr marL="241270" lvl="2" indent="0" eaLnBrk="1" hangingPunct="1">
              <a:buNone/>
            </a:pPr>
            <a:r>
              <a:rPr lang="en-US" dirty="0" smtClean="0">
                <a:latin typeface="Vista Sans OT Reg" charset="0"/>
                <a:ea typeface="ヒラギノ角ゴ ProN W3" charset="0"/>
                <a:cs typeface="ヒラギノ角ゴ ProN W3" charset="0"/>
              </a:rPr>
              <a:t>@</a:t>
            </a:r>
            <a:r>
              <a:rPr lang="en-US" dirty="0" err="1" smtClean="0">
                <a:latin typeface="Vista Sans OT Reg" charset="0"/>
                <a:ea typeface="ヒラギノ角ゴ ProN W3" charset="0"/>
                <a:cs typeface="ヒラギノ角ゴ ProN W3" charset="0"/>
              </a:rPr>
              <a:t>injust</a:t>
            </a:r>
            <a:endParaRPr lang="en-US" dirty="0" smtClean="0">
              <a:latin typeface="Vista Sans OT Reg" charset="0"/>
              <a:ea typeface="ヒラギノ角ゴ ProN W3" charset="0"/>
              <a:cs typeface="ヒラギノ角ゴ ProN W3" charset="0"/>
            </a:endParaRPr>
          </a:p>
          <a:p>
            <a:pPr marL="241270" lvl="2" indent="0" eaLnBrk="1" hangingPunct="1">
              <a:buNone/>
            </a:pPr>
            <a:r>
              <a:rPr lang="en-US" dirty="0" err="1">
                <a:latin typeface="Vista Sans OT Reg" charset="0"/>
                <a:ea typeface="ヒラギノ角ゴ ProN W3" charset="0"/>
                <a:cs typeface="ヒラギノ角ゴ ProN W3" charset="0"/>
              </a:rPr>
              <a:t>f</a:t>
            </a:r>
            <a:r>
              <a:rPr lang="en-US" dirty="0" err="1" smtClean="0">
                <a:latin typeface="Vista Sans OT Reg" charset="0"/>
                <a:ea typeface="ヒラギノ角ゴ ProN W3" charset="0"/>
                <a:cs typeface="ヒラギノ角ゴ ProN W3" charset="0"/>
              </a:rPr>
              <a:t>acebook.com</a:t>
            </a:r>
            <a:r>
              <a:rPr lang="en-US" dirty="0" smtClean="0">
                <a:latin typeface="Vista Sans OT Reg" charset="0"/>
                <a:ea typeface="ヒラギノ角ゴ ProN W3" charset="0"/>
                <a:cs typeface="ヒラギノ角ゴ ProN W3" charset="0"/>
              </a:rPr>
              <a:t>/</a:t>
            </a:r>
            <a:r>
              <a:rPr lang="en-US" dirty="0" err="1" smtClean="0">
                <a:latin typeface="Vista Sans OT Reg" charset="0"/>
                <a:ea typeface="ヒラギノ角ゴ ProN W3" charset="0"/>
                <a:cs typeface="ヒラギノ角ゴ ProN W3" charset="0"/>
              </a:rPr>
              <a:t>jtm</a:t>
            </a:r>
            <a:endParaRPr lang="en-US" dirty="0" smtClean="0">
              <a:latin typeface="Vista Sans OT Reg" charset="0"/>
              <a:ea typeface="ヒラギノ角ゴ ProN W3" charset="0"/>
              <a:cs typeface="ヒラギノ角ゴ ProN W3" charset="0"/>
            </a:endParaRPr>
          </a:p>
          <a:p>
            <a:pPr marL="241270" lvl="2" indent="0" eaLnBrk="1" hangingPunct="1">
              <a:buNone/>
            </a:pPr>
            <a:endParaRPr lang="en-US" dirty="0">
              <a:latin typeface="Vista Sans OT Reg" charset="0"/>
              <a:ea typeface="ヒラギノ角ゴ ProN W3" charset="0"/>
              <a:cs typeface="ヒラギノ角ゴ ProN W3" charset="0"/>
            </a:endParaRPr>
          </a:p>
          <a:p>
            <a:pPr marL="241270" lvl="2" indent="0" eaLnBrk="1" hangingPunct="1">
              <a:buNone/>
            </a:pPr>
            <a:r>
              <a:rPr lang="en-US" dirty="0" smtClean="0">
                <a:latin typeface="Vista Sans OT Reg" charset="0"/>
                <a:ea typeface="ヒラギノ角ゴ ProN W3" charset="0"/>
                <a:cs typeface="ヒラギノ角ゴ ProN W3" charset="0"/>
              </a:rPr>
              <a:t>Facebook NY is hiring!</a:t>
            </a:r>
            <a:r>
              <a:rPr lang="en-US" dirty="0">
                <a:latin typeface="Vista Sans OT Reg" charset="0"/>
                <a:ea typeface="ヒラギノ角ゴ ProN W3" charset="0"/>
                <a:cs typeface="ヒラギノ角ゴ ProN W3" charset="0"/>
              </a:rPr>
              <a:t> </a:t>
            </a:r>
            <a:r>
              <a:rPr lang="en-US" dirty="0" smtClean="0">
                <a:latin typeface="Vista Sans OT Reg" charset="0"/>
                <a:ea typeface="ヒラギノ角ゴ ProN W3" charset="0"/>
                <a:cs typeface="ヒラギノ角ゴ ProN W3" charset="0"/>
              </a:rPr>
              <a:t>-- </a:t>
            </a:r>
            <a:r>
              <a:rPr lang="en-US" dirty="0" err="1" smtClean="0">
                <a:latin typeface="Vista Sans OT Reg" charset="0"/>
                <a:ea typeface="ヒラギノ角ゴ ProN W3" charset="0"/>
                <a:cs typeface="ヒラギノ角ゴ ProN W3" charset="0"/>
              </a:rPr>
              <a:t>facebook.com</a:t>
            </a:r>
            <a:r>
              <a:rPr lang="en-US" dirty="0" smtClean="0">
                <a:latin typeface="Vista Sans OT Reg" charset="0"/>
                <a:ea typeface="ヒラギノ角ゴ ProN W3" charset="0"/>
                <a:cs typeface="ヒラギノ角ゴ ProN W3" charset="0"/>
              </a:rPr>
              <a:t>/careers</a:t>
            </a:r>
            <a:endParaRPr lang="en-US" dirty="0" smtClean="0">
              <a:latin typeface="Vista Sans OT Reg" charset="0"/>
              <a:ea typeface="ヒラギノ角ゴ ProN W3" charset="0"/>
              <a:cs typeface="ヒラギノ角ゴ ProN W3" charset="0"/>
            </a:endParaRPr>
          </a:p>
          <a:p>
            <a:pPr lvl="3" eaLnBrk="1" hangingPunct="1"/>
            <a:endParaRPr lang="en-US" dirty="0" smtClean="0">
              <a:latin typeface="Vista Sans OT Reg" charset="0"/>
              <a:ea typeface="ヒラギノ角ゴ ProN W3" charset="0"/>
              <a:cs typeface="ヒラギノ角ゴ ProN W3" charset="0"/>
            </a:endParaRPr>
          </a:p>
          <a:p>
            <a:pPr lvl="3" eaLnBrk="1" hangingPunct="1"/>
            <a:endParaRPr lang="en-US" dirty="0" smtClean="0">
              <a:latin typeface="Vista Sans OT Reg" charset="0"/>
              <a:ea typeface="ヒラギノ角ゴ ProN W3" charset="0"/>
              <a:cs typeface="ヒラギノ角ゴ ProN W3" charset="0"/>
            </a:endParaRPr>
          </a:p>
        </p:txBody>
      </p:sp>
    </p:spTree>
    <p:extLst>
      <p:ext uri="{BB962C8B-B14F-4D97-AF65-F5344CB8AC3E}">
        <p14:creationId xmlns:p14="http://schemas.microsoft.com/office/powerpoint/2010/main" val="1227222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0 - before20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101600"/>
            <a:ext cx="10566398" cy="7924799"/>
          </a:xfrm>
          <a:prstGeom prst="rect">
            <a:avLst/>
          </a:prstGeom>
        </p:spPr>
      </p:pic>
    </p:spTree>
    <p:extLst>
      <p:ext uri="{BB962C8B-B14F-4D97-AF65-F5344CB8AC3E}">
        <p14:creationId xmlns:p14="http://schemas.microsoft.com/office/powerpoint/2010/main" val="20153515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1 - june20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101600"/>
            <a:ext cx="10566400" cy="7924800"/>
          </a:xfrm>
          <a:prstGeom prst="rect">
            <a:avLst/>
          </a:prstGeom>
        </p:spPr>
      </p:pic>
    </p:spTree>
    <p:extLst>
      <p:ext uri="{BB962C8B-B14F-4D97-AF65-F5344CB8AC3E}">
        <p14:creationId xmlns:p14="http://schemas.microsoft.com/office/powerpoint/2010/main" val="3998335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2 - before2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101600"/>
            <a:ext cx="10591800" cy="7943850"/>
          </a:xfrm>
          <a:prstGeom prst="rect">
            <a:avLst/>
          </a:prstGeom>
        </p:spPr>
      </p:pic>
    </p:spTree>
    <p:extLst>
      <p:ext uri="{BB962C8B-B14F-4D97-AF65-F5344CB8AC3E}">
        <p14:creationId xmlns:p14="http://schemas.microsoft.com/office/powerpoint/2010/main" val="3998335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4 - n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134" y="101600"/>
            <a:ext cx="10600266" cy="7950200"/>
          </a:xfrm>
          <a:prstGeom prst="rect">
            <a:avLst/>
          </a:prstGeom>
        </p:spPr>
      </p:pic>
    </p:spTree>
    <p:extLst>
      <p:ext uri="{BB962C8B-B14F-4D97-AF65-F5344CB8AC3E}">
        <p14:creationId xmlns:p14="http://schemas.microsoft.com/office/powerpoint/2010/main" val="3998335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Structured Data</a:t>
            </a:r>
            <a:endParaRPr lang="en-US" dirty="0">
              <a:latin typeface="Vista Sans OT Medium" charset="0"/>
              <a:ea typeface="ヒラギノ角ゴ ProN W6" charset="0"/>
              <a:cs typeface="ヒラギノ角ゴ ProN W6" charset="0"/>
            </a:endParaRPr>
          </a:p>
        </p:txBody>
      </p:sp>
      <p:sp>
        <p:nvSpPr>
          <p:cNvPr id="22531" name="Rectangle 2"/>
          <p:cNvSpPr>
            <a:spLocks noGrp="1" noChangeArrowheads="1"/>
          </p:cNvSpPr>
          <p:nvPr>
            <p:ph type="body" idx="1"/>
          </p:nvPr>
        </p:nvSpPr>
        <p:spPr>
          <a:xfrm>
            <a:off x="787402" y="1778002"/>
            <a:ext cx="11353801" cy="5575300"/>
          </a:xfrm>
        </p:spPr>
        <p:txBody>
          <a:bodyPr/>
          <a:lstStyle/>
          <a:p>
            <a:pPr lvl="2" eaLnBrk="1" hangingPunct="1"/>
            <a:r>
              <a:rPr lang="en-US" dirty="0" smtClean="0">
                <a:latin typeface="Vista Sans OT Reg" charset="0"/>
                <a:ea typeface="ヒラギノ角ゴ ProN W3" charset="0"/>
                <a:cs typeface="ヒラギノ角ゴ ProN W3" charset="0"/>
              </a:rPr>
              <a:t>Explicit entities, connections</a:t>
            </a:r>
          </a:p>
          <a:p>
            <a:pPr lvl="2" eaLnBrk="1" hangingPunct="1"/>
            <a:r>
              <a:rPr lang="en-US" dirty="0" smtClean="0">
                <a:latin typeface="Vista Sans OT Reg" charset="0"/>
                <a:ea typeface="ヒラギノ角ゴ ProN W3" charset="0"/>
                <a:cs typeface="ヒラギノ角ゴ ProN W3" charset="0"/>
              </a:rPr>
              <a:t>Allows </a:t>
            </a:r>
          </a:p>
        </p:txBody>
      </p:sp>
      <p:pic>
        <p:nvPicPr>
          <p:cNvPr id="2" name="Picture 1" descr="polit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8128000"/>
          </a:xfrm>
          <a:prstGeom prst="rect">
            <a:avLst/>
          </a:prstGeom>
        </p:spPr>
      </p:pic>
    </p:spTree>
    <p:extLst>
      <p:ext uri="{BB962C8B-B14F-4D97-AF65-F5344CB8AC3E}">
        <p14:creationId xmlns:p14="http://schemas.microsoft.com/office/powerpoint/2010/main" val="38150694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dirty="0" smtClean="0">
                <a:latin typeface="Vista Sans OT Medium" charset="0"/>
                <a:ea typeface="ヒラギノ角ゴ ProN W6" charset="0"/>
                <a:cs typeface="ヒラギノ角ゴ ProN W6" charset="0"/>
              </a:rPr>
              <a:t>Structured Data</a:t>
            </a:r>
            <a:endParaRPr lang="en-US" dirty="0">
              <a:latin typeface="Vista Sans OT Medium" charset="0"/>
              <a:ea typeface="ヒラギノ角ゴ ProN W6" charset="0"/>
              <a:cs typeface="ヒラギノ角ゴ ProN W6" charset="0"/>
            </a:endParaRPr>
          </a:p>
        </p:txBody>
      </p:sp>
      <p:sp>
        <p:nvSpPr>
          <p:cNvPr id="22531" name="Rectangle 2"/>
          <p:cNvSpPr>
            <a:spLocks noGrp="1" noChangeArrowheads="1"/>
          </p:cNvSpPr>
          <p:nvPr>
            <p:ph type="body" idx="1"/>
          </p:nvPr>
        </p:nvSpPr>
        <p:spPr>
          <a:xfrm>
            <a:off x="787402" y="1778002"/>
            <a:ext cx="11353801" cy="5575300"/>
          </a:xfrm>
        </p:spPr>
        <p:txBody>
          <a:bodyPr/>
          <a:lstStyle/>
          <a:p>
            <a:pPr lvl="2" eaLnBrk="1" hangingPunct="1"/>
            <a:r>
              <a:rPr lang="en-US" dirty="0" smtClean="0">
                <a:latin typeface="Vista Sans OT Reg" charset="0"/>
                <a:ea typeface="ヒラギノ角ゴ ProN W3" charset="0"/>
                <a:cs typeface="ヒラギノ角ゴ ProN W3" charset="0"/>
              </a:rPr>
              <a:t>Explicit entities, connections</a:t>
            </a:r>
          </a:p>
          <a:p>
            <a:pPr lvl="2" eaLnBrk="1" hangingPunct="1"/>
            <a:r>
              <a:rPr lang="en-US" dirty="0" smtClean="0">
                <a:latin typeface="Vista Sans OT Reg" charset="0"/>
                <a:ea typeface="ヒラギノ角ゴ ProN W3" charset="0"/>
                <a:cs typeface="ヒラギノ角ゴ ProN W3" charset="0"/>
              </a:rPr>
              <a:t>Allows </a:t>
            </a:r>
          </a:p>
        </p:txBody>
      </p:sp>
      <p:pic>
        <p:nvPicPr>
          <p:cNvPr id="3" name="Picture 2" descr="va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8128000"/>
          </a:xfrm>
          <a:prstGeom prst="rect">
            <a:avLst/>
          </a:prstGeom>
        </p:spPr>
      </p:pic>
    </p:spTree>
    <p:extLst>
      <p:ext uri="{BB962C8B-B14F-4D97-AF65-F5344CB8AC3E}">
        <p14:creationId xmlns:p14="http://schemas.microsoft.com/office/powerpoint/2010/main" val="4013508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2|8.9|5.2"/>
</p:tagLst>
</file>

<file path=ppt/tags/tag2.xml><?xml version="1.0" encoding="utf-8"?>
<p:tagLst xmlns:a="http://schemas.openxmlformats.org/drawingml/2006/main" xmlns:r="http://schemas.openxmlformats.org/officeDocument/2006/relationships" xmlns:p="http://schemas.openxmlformats.org/presentationml/2006/main">
  <p:tag name="TIMING" val="|20.9|11.2|12.4"/>
</p:tagLst>
</file>

<file path=ppt/theme/theme1.xml><?xml version="1.0" encoding="utf-8"?>
<a:theme xmlns:a="http://schemas.openxmlformats.org/drawingml/2006/main" name="Facebook_Presentation">
  <a:themeElements>
    <a:clrScheme name="Facebook Presentation Theme">
      <a:dk1>
        <a:srgbClr val="375999"/>
      </a:dk1>
      <a:lt1>
        <a:srgbClr val="DFE5EF"/>
      </a:lt1>
      <a:dk2>
        <a:srgbClr val="000000"/>
      </a:dk2>
      <a:lt2>
        <a:srgbClr val="EBEBEB"/>
      </a:lt2>
      <a:accent1>
        <a:srgbClr val="FFC300"/>
      </a:accent1>
      <a:accent2>
        <a:srgbClr val="FDEAAC"/>
      </a:accent2>
      <a:accent3>
        <a:srgbClr val="DCDCDC"/>
      </a:accent3>
      <a:accent4>
        <a:srgbClr val="FFFFFF"/>
      </a:accent4>
      <a:accent5>
        <a:srgbClr val="6B84B5"/>
      </a:accent5>
      <a:accent6>
        <a:srgbClr val="D8DFEB"/>
      </a:accent6>
      <a:hlink>
        <a:srgbClr val="0000FF"/>
      </a:hlink>
      <a:folHlink>
        <a:srgbClr val="800080"/>
      </a:folHlink>
    </a:clrScheme>
    <a:fontScheme name="Open">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Op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mp; Subtitle">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p; Subtitle">
      <a:majorFont>
        <a:latin typeface="Vista Sans OT Medium"/>
        <a:ea typeface="ヒラギノ角ゴ ProN W6"/>
        <a:cs typeface="ヒラギノ角ゴ ProN W6"/>
      </a:majorFont>
      <a:minorFont>
        <a:latin typeface="Vista Sans OT Medium"/>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e">
  <a:themeElements>
    <a:clrScheme name="">
      <a:dk1>
        <a:srgbClr val="000000"/>
      </a:dk1>
      <a:lt1>
        <a:srgbClr val="FFFFFF"/>
      </a:lt1>
      <a:dk2>
        <a:srgbClr val="000000"/>
      </a:dk2>
      <a:lt2>
        <a:srgbClr val="808080"/>
      </a:lt2>
      <a:accent1>
        <a:srgbClr val="F0C423"/>
      </a:accent1>
      <a:accent2>
        <a:srgbClr val="333399"/>
      </a:accent2>
      <a:accent3>
        <a:srgbClr val="FFFFFF"/>
      </a:accent3>
      <a:accent4>
        <a:srgbClr val="000000"/>
      </a:accent4>
      <a:accent5>
        <a:srgbClr val="F6DEAC"/>
      </a:accent5>
      <a:accent6>
        <a:srgbClr val="2D2D8A"/>
      </a:accent6>
      <a:hlink>
        <a:srgbClr val="009999"/>
      </a:hlink>
      <a:folHlink>
        <a:srgbClr val="99CC00"/>
      </a:folHlink>
    </a:clrScheme>
    <a:fontScheme name="Close">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Cl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Facebook_Presentation.pot</Template>
  <TotalTime>19228</TotalTime>
  <Pages>0</Pages>
  <Words>1570</Words>
  <Characters>0</Characters>
  <Application>Microsoft Macintosh PowerPoint</Application>
  <PresentationFormat>Custom</PresentationFormat>
  <Lines>0</Lines>
  <Paragraphs>140</Paragraphs>
  <Slides>33</Slides>
  <Notes>16</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Facebook_Presentation</vt:lpstr>
      <vt:lpstr>Title</vt:lpstr>
      <vt:lpstr>Bullet &amp; Subtitle</vt:lpstr>
      <vt:lpstr>Close</vt:lpstr>
      <vt:lpstr>PowerPoint Presentation</vt:lpstr>
      <vt:lpstr>Places @ Facebook </vt:lpstr>
      <vt:lpstr>Our goal is to enable engagement based on a world-class POI database</vt:lpstr>
      <vt:lpstr>PowerPoint Presentation</vt:lpstr>
      <vt:lpstr>PowerPoint Presentation</vt:lpstr>
      <vt:lpstr>PowerPoint Presentation</vt:lpstr>
      <vt:lpstr>PowerPoint Presentation</vt:lpstr>
      <vt:lpstr>Structured Data</vt:lpstr>
      <vt:lpstr>Structured Data</vt:lpstr>
      <vt:lpstr>Search Quality</vt:lpstr>
      <vt:lpstr>PowerPoint Presentation</vt:lpstr>
      <vt:lpstr>PowerPoint Presentation</vt:lpstr>
      <vt:lpstr>Crowdsourcing</vt:lpstr>
      <vt:lpstr>Crowdsourcing</vt:lpstr>
      <vt:lpstr>PowerPoint Presentation</vt:lpstr>
      <vt:lpstr>Product</vt:lpstr>
      <vt:lpstr>Deduplication</vt:lpstr>
      <vt:lpstr>PowerPoint Presentation</vt:lpstr>
      <vt:lpstr>PowerPoint Presentation</vt:lpstr>
      <vt:lpstr>Candidate Fetch</vt:lpstr>
      <vt:lpstr>Hashing FTW!</vt:lpstr>
      <vt:lpstr>Deduplication, cont.</vt:lpstr>
      <vt:lpstr>PowerPoint Presentation</vt:lpstr>
      <vt:lpstr>PowerPoint Presentation</vt:lpstr>
      <vt:lpstr>PowerPoint Presentation</vt:lpstr>
      <vt:lpstr>Deduplication, cont.</vt:lpstr>
      <vt:lpstr>Deduplication, cont.</vt:lpstr>
      <vt:lpstr>Evaluation</vt:lpstr>
      <vt:lpstr>How do you evaluate clusters?</vt:lpstr>
      <vt:lpstr>PowerPoint Presentation</vt:lpstr>
      <vt:lpstr>PowerPoint Presentation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Justin Moore</cp:lastModifiedBy>
  <cp:revision>218</cp:revision>
  <dcterms:created xsi:type="dcterms:W3CDTF">2008-06-02T23:53:10Z</dcterms:created>
  <dcterms:modified xsi:type="dcterms:W3CDTF">2014-06-12T22:10:43Z</dcterms:modified>
</cp:coreProperties>
</file>