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88" r:id="rId4"/>
    <p:sldId id="281" r:id="rId5"/>
    <p:sldId id="295" r:id="rId6"/>
    <p:sldId id="296" r:id="rId7"/>
    <p:sldId id="297" r:id="rId8"/>
    <p:sldId id="298" r:id="rId9"/>
    <p:sldId id="299" r:id="rId10"/>
    <p:sldId id="300" r:id="rId11"/>
    <p:sldId id="304" r:id="rId12"/>
    <p:sldId id="302" r:id="rId13"/>
    <p:sldId id="303" r:id="rId14"/>
    <p:sldId id="318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77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8D8"/>
    <a:srgbClr val="00B3E3"/>
    <a:srgbClr val="CF0A2C"/>
    <a:srgbClr val="FF671B"/>
    <a:srgbClr val="B51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288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BAA69-266B-0846-9E95-7BEBF8FE454F}" type="doc">
      <dgm:prSet loTypeId="urn:microsoft.com/office/officeart/2008/layout/VerticalCurvedList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1A592D9-58C6-B44F-A5A5-F2A742AE412F}">
      <dgm:prSet phldrT="[Text]"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The State of the Market</a:t>
          </a:r>
          <a:endParaRPr lang="en-US" dirty="0">
            <a:latin typeface="Helvetica"/>
            <a:cs typeface="Helvetica"/>
          </a:endParaRPr>
        </a:p>
      </dgm:t>
    </dgm:pt>
    <dgm:pt modelId="{F7C7F5A3-BF5C-554E-AA6C-38BB59203619}" type="parTrans" cxnId="{E53E4FCC-D4BA-7A40-82A5-15BA1E7F9B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C9C40B-C46A-AA4F-BF0A-5045AAA984E6}" type="sibTrans" cxnId="{E53E4FCC-D4BA-7A40-82A5-15BA1E7F9B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4E86A2-29B4-F346-8EC7-6213DCFBD42C}">
      <dgm:prSet phldrT="[Text]"/>
      <dgm:spPr/>
      <dgm:t>
        <a:bodyPr/>
        <a:lstStyle/>
        <a:p>
          <a:r>
            <a:rPr lang="en-US" smtClean="0">
              <a:latin typeface="Helvetica"/>
              <a:cs typeface="Helvetica"/>
            </a:rPr>
            <a:t>The Right Technology to Address These Challenges</a:t>
          </a:r>
          <a:endParaRPr lang="en-US" dirty="0">
            <a:latin typeface="Helvetica"/>
            <a:cs typeface="Helvetica"/>
          </a:endParaRPr>
        </a:p>
      </dgm:t>
    </dgm:pt>
    <dgm:pt modelId="{4B178388-4FF8-F94B-8AA0-15AC4DEF0101}" type="sibTrans" cxnId="{73DF6784-3BD8-454E-AC5C-F0B067DD7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EF4D90-A495-3D45-B53D-7925565219F3}" type="parTrans" cxnId="{73DF6784-3BD8-454E-AC5C-F0B067DD7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41A43D-2B04-B54F-8E3C-924E1F1F8B81}">
      <dgm:prSet phldrT="[Text]"/>
      <dgm:spPr/>
      <dgm:t>
        <a:bodyPr/>
        <a:lstStyle/>
        <a:p>
          <a:r>
            <a:rPr lang="en-US" smtClean="0">
              <a:latin typeface="Helvetica"/>
              <a:cs typeface="Helvetica"/>
            </a:rPr>
            <a:t>Challenges Faced</a:t>
          </a:r>
          <a:endParaRPr lang="en-US" dirty="0">
            <a:latin typeface="Helvetica"/>
            <a:cs typeface="Helvetica"/>
          </a:endParaRPr>
        </a:p>
      </dgm:t>
    </dgm:pt>
    <dgm:pt modelId="{B38CDAE3-D0A4-FB46-A399-1103AFE52424}" type="sibTrans" cxnId="{A5AF8D7C-CB13-E44B-800A-DECE389B8C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9F6A63-0754-A343-B9A6-F78752109DB3}" type="parTrans" cxnId="{A5AF8D7C-CB13-E44B-800A-DECE389B8CD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BA89E0-8B3D-6E47-8D19-49E02BB6454E}">
      <dgm:prSet phldrT="[Text]"/>
      <dgm:spPr/>
      <dgm:t>
        <a:bodyPr/>
        <a:lstStyle/>
        <a:p>
          <a:r>
            <a:rPr lang="en-US" dirty="0" smtClean="0">
              <a:latin typeface="Helvetica"/>
              <a:cs typeface="Helvetica"/>
            </a:rPr>
            <a:t>Next Steps and Q&amp;A</a:t>
          </a:r>
          <a:endParaRPr lang="en-US" dirty="0">
            <a:latin typeface="Helvetica"/>
            <a:cs typeface="Helvetica"/>
          </a:endParaRPr>
        </a:p>
      </dgm:t>
    </dgm:pt>
    <dgm:pt modelId="{61CB94CD-2A93-6646-A29E-B0389618A060}" type="parTrans" cxnId="{2D3B3654-15BE-614F-B3F1-2EB749C0EB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B924EA-0808-9740-B866-38A45B3C1ED7}" type="sibTrans" cxnId="{2D3B3654-15BE-614F-B3F1-2EB749C0EB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063644-69B7-B942-A594-EB9211E7F220}">
      <dgm:prSet phldrT="[Text]"/>
      <dgm:spPr/>
      <dgm:t>
        <a:bodyPr/>
        <a:lstStyle/>
        <a:p>
          <a:r>
            <a:rPr lang="en-US" smtClean="0">
              <a:latin typeface="Helvetica"/>
              <a:cs typeface="Helvetica"/>
            </a:rPr>
            <a:t>Sample Use Cases and Patterns</a:t>
          </a:r>
          <a:endParaRPr lang="en-US" dirty="0">
            <a:latin typeface="Helvetica"/>
            <a:cs typeface="Helvetica"/>
          </a:endParaRPr>
        </a:p>
      </dgm:t>
    </dgm:pt>
    <dgm:pt modelId="{DDBB6C9D-2CA3-5E4E-998D-EA827F4362A0}" type="parTrans" cxnId="{0750E8B3-7E6E-B84F-ABC0-0F86BAE292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ADD372-1F18-7246-8620-01E90ED0A380}" type="sibTrans" cxnId="{0750E8B3-7E6E-B84F-ABC0-0F86BAE292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7B68C3-0CFF-9547-BA87-155FFB305004}" type="pres">
      <dgm:prSet presAssocID="{9CCBAA69-266B-0846-9E95-7BEBF8FE45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1FC386-F62D-7E43-AF38-330E32603A50}" type="pres">
      <dgm:prSet presAssocID="{9CCBAA69-266B-0846-9E95-7BEBF8FE454F}" presName="Name1" presStyleCnt="0"/>
      <dgm:spPr/>
      <dgm:t>
        <a:bodyPr/>
        <a:lstStyle/>
        <a:p>
          <a:endParaRPr lang="en-US"/>
        </a:p>
      </dgm:t>
    </dgm:pt>
    <dgm:pt modelId="{7340833D-9F42-0D4C-B4D6-4E60203074DD}" type="pres">
      <dgm:prSet presAssocID="{9CCBAA69-266B-0846-9E95-7BEBF8FE454F}" presName="cycle" presStyleCnt="0"/>
      <dgm:spPr/>
      <dgm:t>
        <a:bodyPr/>
        <a:lstStyle/>
        <a:p>
          <a:endParaRPr lang="en-US"/>
        </a:p>
      </dgm:t>
    </dgm:pt>
    <dgm:pt modelId="{C155B0F8-F92A-9743-8F3E-D3D44C68B24E}" type="pres">
      <dgm:prSet presAssocID="{9CCBAA69-266B-0846-9E95-7BEBF8FE454F}" presName="srcNode" presStyleLbl="node1" presStyleIdx="0" presStyleCnt="5"/>
      <dgm:spPr/>
      <dgm:t>
        <a:bodyPr/>
        <a:lstStyle/>
        <a:p>
          <a:endParaRPr lang="en-US"/>
        </a:p>
      </dgm:t>
    </dgm:pt>
    <dgm:pt modelId="{76FA7991-89EF-2E4B-9D60-861D2E8783BF}" type="pres">
      <dgm:prSet presAssocID="{9CCBAA69-266B-0846-9E95-7BEBF8FE454F}" presName="conn" presStyleLbl="parChTrans1D2" presStyleIdx="0" presStyleCnt="1"/>
      <dgm:spPr/>
      <dgm:t>
        <a:bodyPr/>
        <a:lstStyle/>
        <a:p>
          <a:endParaRPr lang="en-US"/>
        </a:p>
      </dgm:t>
    </dgm:pt>
    <dgm:pt modelId="{B3D9981A-ADB6-2042-9D37-BA0D4D0EBED1}" type="pres">
      <dgm:prSet presAssocID="{9CCBAA69-266B-0846-9E95-7BEBF8FE454F}" presName="extraNode" presStyleLbl="node1" presStyleIdx="0" presStyleCnt="5"/>
      <dgm:spPr/>
      <dgm:t>
        <a:bodyPr/>
        <a:lstStyle/>
        <a:p>
          <a:endParaRPr lang="en-US"/>
        </a:p>
      </dgm:t>
    </dgm:pt>
    <dgm:pt modelId="{A0E6F673-41F8-A249-A192-04A5D946A8E5}" type="pres">
      <dgm:prSet presAssocID="{9CCBAA69-266B-0846-9E95-7BEBF8FE454F}" presName="dstNode" presStyleLbl="node1" presStyleIdx="0" presStyleCnt="5"/>
      <dgm:spPr/>
      <dgm:t>
        <a:bodyPr/>
        <a:lstStyle/>
        <a:p>
          <a:endParaRPr lang="en-US"/>
        </a:p>
      </dgm:t>
    </dgm:pt>
    <dgm:pt modelId="{DDF358E5-0C3B-284A-BF19-02C74D8FA524}" type="pres">
      <dgm:prSet presAssocID="{71A592D9-58C6-B44F-A5A5-F2A742AE412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37265-FF6A-534D-A847-0636A35C783E}" type="pres">
      <dgm:prSet presAssocID="{71A592D9-58C6-B44F-A5A5-F2A742AE412F}" presName="accent_1" presStyleCnt="0"/>
      <dgm:spPr/>
      <dgm:t>
        <a:bodyPr/>
        <a:lstStyle/>
        <a:p>
          <a:endParaRPr lang="en-US"/>
        </a:p>
      </dgm:t>
    </dgm:pt>
    <dgm:pt modelId="{B9A0E516-CA76-6E40-A02C-679753CBA947}" type="pres">
      <dgm:prSet presAssocID="{71A592D9-58C6-B44F-A5A5-F2A742AE412F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D0A84786-AB1C-0A4A-87CE-ACE95BFAAEB4}" type="pres">
      <dgm:prSet presAssocID="{9741A43D-2B04-B54F-8E3C-924E1F1F8B8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6E5CA-2086-BA4F-9B7A-029C283C8432}" type="pres">
      <dgm:prSet presAssocID="{9741A43D-2B04-B54F-8E3C-924E1F1F8B81}" presName="accent_2" presStyleCnt="0"/>
      <dgm:spPr/>
      <dgm:t>
        <a:bodyPr/>
        <a:lstStyle/>
        <a:p>
          <a:endParaRPr lang="en-US"/>
        </a:p>
      </dgm:t>
    </dgm:pt>
    <dgm:pt modelId="{CA8DF109-7861-C64D-8835-7E1F794B606C}" type="pres">
      <dgm:prSet presAssocID="{9741A43D-2B04-B54F-8E3C-924E1F1F8B81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5A29F3F9-0C42-DD4B-8E23-469724B624A0}" type="pres">
      <dgm:prSet presAssocID="{724E86A2-29B4-F346-8EC7-6213DCFBD42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FC71D-4956-4549-B68F-7C91AD3C32BA}" type="pres">
      <dgm:prSet presAssocID="{724E86A2-29B4-F346-8EC7-6213DCFBD42C}" presName="accent_3" presStyleCnt="0"/>
      <dgm:spPr/>
      <dgm:t>
        <a:bodyPr/>
        <a:lstStyle/>
        <a:p>
          <a:endParaRPr lang="en-US"/>
        </a:p>
      </dgm:t>
    </dgm:pt>
    <dgm:pt modelId="{D1E4C738-F5D3-C546-B8AA-949FD90FB46D}" type="pres">
      <dgm:prSet presAssocID="{724E86A2-29B4-F346-8EC7-6213DCFBD42C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87846403-E0A3-F542-B432-1444329C8855}" type="pres">
      <dgm:prSet presAssocID="{80063644-69B7-B942-A594-EB9211E7F22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EC653-891E-5340-8A3A-3621FABC420D}" type="pres">
      <dgm:prSet presAssocID="{80063644-69B7-B942-A594-EB9211E7F220}" presName="accent_4" presStyleCnt="0"/>
      <dgm:spPr/>
      <dgm:t>
        <a:bodyPr/>
        <a:lstStyle/>
        <a:p>
          <a:endParaRPr lang="en-US"/>
        </a:p>
      </dgm:t>
    </dgm:pt>
    <dgm:pt modelId="{B8C45C2C-02F5-6A40-A266-2350E4428D17}" type="pres">
      <dgm:prSet presAssocID="{80063644-69B7-B942-A594-EB9211E7F220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1A61DB3E-D767-1340-BEC3-A757D9306F04}" type="pres">
      <dgm:prSet presAssocID="{6CBA89E0-8B3D-6E47-8D19-49E02BB6454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78047-88AF-A847-9B24-C5DE23289637}" type="pres">
      <dgm:prSet presAssocID="{6CBA89E0-8B3D-6E47-8D19-49E02BB6454E}" presName="accent_5" presStyleCnt="0"/>
      <dgm:spPr/>
    </dgm:pt>
    <dgm:pt modelId="{85831D69-C007-3B46-BC7B-0739D1FCA46A}" type="pres">
      <dgm:prSet presAssocID="{6CBA89E0-8B3D-6E47-8D19-49E02BB6454E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451048A1-52F3-1848-8DD3-98C8FB81956B}" type="presOf" srcId="{7DC9C40B-C46A-AA4F-BF0A-5045AAA984E6}" destId="{76FA7991-89EF-2E4B-9D60-861D2E8783BF}" srcOrd="0" destOrd="0" presId="urn:microsoft.com/office/officeart/2008/layout/VerticalCurvedList"/>
    <dgm:cxn modelId="{E53E4FCC-D4BA-7A40-82A5-15BA1E7F9B07}" srcId="{9CCBAA69-266B-0846-9E95-7BEBF8FE454F}" destId="{71A592D9-58C6-B44F-A5A5-F2A742AE412F}" srcOrd="0" destOrd="0" parTransId="{F7C7F5A3-BF5C-554E-AA6C-38BB59203619}" sibTransId="{7DC9C40B-C46A-AA4F-BF0A-5045AAA984E6}"/>
    <dgm:cxn modelId="{0750E8B3-7E6E-B84F-ABC0-0F86BAE29234}" srcId="{9CCBAA69-266B-0846-9E95-7BEBF8FE454F}" destId="{80063644-69B7-B942-A594-EB9211E7F220}" srcOrd="3" destOrd="0" parTransId="{DDBB6C9D-2CA3-5E4E-998D-EA827F4362A0}" sibTransId="{54ADD372-1F18-7246-8620-01E90ED0A380}"/>
    <dgm:cxn modelId="{2D3B3654-15BE-614F-B3F1-2EB749C0EBE0}" srcId="{9CCBAA69-266B-0846-9E95-7BEBF8FE454F}" destId="{6CBA89E0-8B3D-6E47-8D19-49E02BB6454E}" srcOrd="4" destOrd="0" parTransId="{61CB94CD-2A93-6646-A29E-B0389618A060}" sibTransId="{E8B924EA-0808-9740-B866-38A45B3C1ED7}"/>
    <dgm:cxn modelId="{4D0C7B6B-4064-1F4C-9024-278D2EA34F3F}" type="presOf" srcId="{724E86A2-29B4-F346-8EC7-6213DCFBD42C}" destId="{5A29F3F9-0C42-DD4B-8E23-469724B624A0}" srcOrd="0" destOrd="0" presId="urn:microsoft.com/office/officeart/2008/layout/VerticalCurvedList"/>
    <dgm:cxn modelId="{4C1E1628-CCB4-D045-AF02-33E459106844}" type="presOf" srcId="{9CCBAA69-266B-0846-9E95-7BEBF8FE454F}" destId="{5C7B68C3-0CFF-9547-BA87-155FFB305004}" srcOrd="0" destOrd="0" presId="urn:microsoft.com/office/officeart/2008/layout/VerticalCurvedList"/>
    <dgm:cxn modelId="{73DF6784-3BD8-454E-AC5C-F0B067DD7552}" srcId="{9CCBAA69-266B-0846-9E95-7BEBF8FE454F}" destId="{724E86A2-29B4-F346-8EC7-6213DCFBD42C}" srcOrd="2" destOrd="0" parTransId="{ECEF4D90-A495-3D45-B53D-7925565219F3}" sibTransId="{4B178388-4FF8-F94B-8AA0-15AC4DEF0101}"/>
    <dgm:cxn modelId="{8EDBEB1C-10AB-9E48-BEE2-E80BDA7D63BA}" type="presOf" srcId="{80063644-69B7-B942-A594-EB9211E7F220}" destId="{87846403-E0A3-F542-B432-1444329C8855}" srcOrd="0" destOrd="0" presId="urn:microsoft.com/office/officeart/2008/layout/VerticalCurvedList"/>
    <dgm:cxn modelId="{23DBEFA9-2F21-4740-8682-4FC63C6BFB8A}" type="presOf" srcId="{9741A43D-2B04-B54F-8E3C-924E1F1F8B81}" destId="{D0A84786-AB1C-0A4A-87CE-ACE95BFAAEB4}" srcOrd="0" destOrd="0" presId="urn:microsoft.com/office/officeart/2008/layout/VerticalCurvedList"/>
    <dgm:cxn modelId="{BD938CA3-EB75-674C-A685-E87F164EDEB8}" type="presOf" srcId="{6CBA89E0-8B3D-6E47-8D19-49E02BB6454E}" destId="{1A61DB3E-D767-1340-BEC3-A757D9306F04}" srcOrd="0" destOrd="0" presId="urn:microsoft.com/office/officeart/2008/layout/VerticalCurvedList"/>
    <dgm:cxn modelId="{BA695BA9-1257-734D-9971-369610D3C3F3}" type="presOf" srcId="{71A592D9-58C6-B44F-A5A5-F2A742AE412F}" destId="{DDF358E5-0C3B-284A-BF19-02C74D8FA524}" srcOrd="0" destOrd="0" presId="urn:microsoft.com/office/officeart/2008/layout/VerticalCurvedList"/>
    <dgm:cxn modelId="{A5AF8D7C-CB13-E44B-800A-DECE389B8CD6}" srcId="{9CCBAA69-266B-0846-9E95-7BEBF8FE454F}" destId="{9741A43D-2B04-B54F-8E3C-924E1F1F8B81}" srcOrd="1" destOrd="0" parTransId="{1C9F6A63-0754-A343-B9A6-F78752109DB3}" sibTransId="{B38CDAE3-D0A4-FB46-A399-1103AFE52424}"/>
    <dgm:cxn modelId="{40045DAA-1B5B-8A42-8A65-0E716394D463}" type="presParOf" srcId="{5C7B68C3-0CFF-9547-BA87-155FFB305004}" destId="{B31FC386-F62D-7E43-AF38-330E32603A50}" srcOrd="0" destOrd="0" presId="urn:microsoft.com/office/officeart/2008/layout/VerticalCurvedList"/>
    <dgm:cxn modelId="{679B50CF-493F-474D-AEE2-AA056F20FB1B}" type="presParOf" srcId="{B31FC386-F62D-7E43-AF38-330E32603A50}" destId="{7340833D-9F42-0D4C-B4D6-4E60203074DD}" srcOrd="0" destOrd="0" presId="urn:microsoft.com/office/officeart/2008/layout/VerticalCurvedList"/>
    <dgm:cxn modelId="{65BB14D8-AE22-074C-81CE-3F5BEFFBB63F}" type="presParOf" srcId="{7340833D-9F42-0D4C-B4D6-4E60203074DD}" destId="{C155B0F8-F92A-9743-8F3E-D3D44C68B24E}" srcOrd="0" destOrd="0" presId="urn:microsoft.com/office/officeart/2008/layout/VerticalCurvedList"/>
    <dgm:cxn modelId="{8947D4B6-5EAD-364F-9210-E9868898B044}" type="presParOf" srcId="{7340833D-9F42-0D4C-B4D6-4E60203074DD}" destId="{76FA7991-89EF-2E4B-9D60-861D2E8783BF}" srcOrd="1" destOrd="0" presId="urn:microsoft.com/office/officeart/2008/layout/VerticalCurvedList"/>
    <dgm:cxn modelId="{B8408E0F-FEF6-C345-B023-B5CC57425C43}" type="presParOf" srcId="{7340833D-9F42-0D4C-B4D6-4E60203074DD}" destId="{B3D9981A-ADB6-2042-9D37-BA0D4D0EBED1}" srcOrd="2" destOrd="0" presId="urn:microsoft.com/office/officeart/2008/layout/VerticalCurvedList"/>
    <dgm:cxn modelId="{C5CD0352-7197-954A-8BCE-D391E806B8F5}" type="presParOf" srcId="{7340833D-9F42-0D4C-B4D6-4E60203074DD}" destId="{A0E6F673-41F8-A249-A192-04A5D946A8E5}" srcOrd="3" destOrd="0" presId="urn:microsoft.com/office/officeart/2008/layout/VerticalCurvedList"/>
    <dgm:cxn modelId="{62725B24-AF12-D141-9128-C99882BFE826}" type="presParOf" srcId="{B31FC386-F62D-7E43-AF38-330E32603A50}" destId="{DDF358E5-0C3B-284A-BF19-02C74D8FA524}" srcOrd="1" destOrd="0" presId="urn:microsoft.com/office/officeart/2008/layout/VerticalCurvedList"/>
    <dgm:cxn modelId="{1504E35A-652F-F546-AA14-1EBC29C017A9}" type="presParOf" srcId="{B31FC386-F62D-7E43-AF38-330E32603A50}" destId="{44037265-FF6A-534D-A847-0636A35C783E}" srcOrd="2" destOrd="0" presId="urn:microsoft.com/office/officeart/2008/layout/VerticalCurvedList"/>
    <dgm:cxn modelId="{45D95EBB-076D-6449-9C90-608CC19A9480}" type="presParOf" srcId="{44037265-FF6A-534D-A847-0636A35C783E}" destId="{B9A0E516-CA76-6E40-A02C-679753CBA947}" srcOrd="0" destOrd="0" presId="urn:microsoft.com/office/officeart/2008/layout/VerticalCurvedList"/>
    <dgm:cxn modelId="{899DBFCA-7E67-EA44-89C3-00AB4BAC1849}" type="presParOf" srcId="{B31FC386-F62D-7E43-AF38-330E32603A50}" destId="{D0A84786-AB1C-0A4A-87CE-ACE95BFAAEB4}" srcOrd="3" destOrd="0" presId="urn:microsoft.com/office/officeart/2008/layout/VerticalCurvedList"/>
    <dgm:cxn modelId="{BC66DBCB-C4C4-D546-AB77-301F48D2641D}" type="presParOf" srcId="{B31FC386-F62D-7E43-AF38-330E32603A50}" destId="{59B6E5CA-2086-BA4F-9B7A-029C283C8432}" srcOrd="4" destOrd="0" presId="urn:microsoft.com/office/officeart/2008/layout/VerticalCurvedList"/>
    <dgm:cxn modelId="{250288D4-F1D6-E548-9A93-89203513DEAD}" type="presParOf" srcId="{59B6E5CA-2086-BA4F-9B7A-029C283C8432}" destId="{CA8DF109-7861-C64D-8835-7E1F794B606C}" srcOrd="0" destOrd="0" presId="urn:microsoft.com/office/officeart/2008/layout/VerticalCurvedList"/>
    <dgm:cxn modelId="{79A3B9C0-6F5D-B44C-8C0A-083A0EBC10E8}" type="presParOf" srcId="{B31FC386-F62D-7E43-AF38-330E32603A50}" destId="{5A29F3F9-0C42-DD4B-8E23-469724B624A0}" srcOrd="5" destOrd="0" presId="urn:microsoft.com/office/officeart/2008/layout/VerticalCurvedList"/>
    <dgm:cxn modelId="{26A10C60-58D5-0E4F-BAAA-927B0EDDCC35}" type="presParOf" srcId="{B31FC386-F62D-7E43-AF38-330E32603A50}" destId="{16AFC71D-4956-4549-B68F-7C91AD3C32BA}" srcOrd="6" destOrd="0" presId="urn:microsoft.com/office/officeart/2008/layout/VerticalCurvedList"/>
    <dgm:cxn modelId="{945A8AFE-EE36-164E-9632-DF8F0D0951EE}" type="presParOf" srcId="{16AFC71D-4956-4549-B68F-7C91AD3C32BA}" destId="{D1E4C738-F5D3-C546-B8AA-949FD90FB46D}" srcOrd="0" destOrd="0" presId="urn:microsoft.com/office/officeart/2008/layout/VerticalCurvedList"/>
    <dgm:cxn modelId="{59F11CD3-90F5-954C-ACE8-254376520E2B}" type="presParOf" srcId="{B31FC386-F62D-7E43-AF38-330E32603A50}" destId="{87846403-E0A3-F542-B432-1444329C8855}" srcOrd="7" destOrd="0" presId="urn:microsoft.com/office/officeart/2008/layout/VerticalCurvedList"/>
    <dgm:cxn modelId="{25BFC488-42C3-DE4A-904E-7B3B1D755E78}" type="presParOf" srcId="{B31FC386-F62D-7E43-AF38-330E32603A50}" destId="{7B0EC653-891E-5340-8A3A-3621FABC420D}" srcOrd="8" destOrd="0" presId="urn:microsoft.com/office/officeart/2008/layout/VerticalCurvedList"/>
    <dgm:cxn modelId="{45ADA6AC-0BC9-5445-B1AC-B1A2B8E74836}" type="presParOf" srcId="{7B0EC653-891E-5340-8A3A-3621FABC420D}" destId="{B8C45C2C-02F5-6A40-A266-2350E4428D17}" srcOrd="0" destOrd="0" presId="urn:microsoft.com/office/officeart/2008/layout/VerticalCurvedList"/>
    <dgm:cxn modelId="{5C064E9F-20B1-D244-AAB1-CDA11F294000}" type="presParOf" srcId="{B31FC386-F62D-7E43-AF38-330E32603A50}" destId="{1A61DB3E-D767-1340-BEC3-A757D9306F04}" srcOrd="9" destOrd="0" presId="urn:microsoft.com/office/officeart/2008/layout/VerticalCurvedList"/>
    <dgm:cxn modelId="{25561615-3BD9-5D4D-89F8-16B6A8F67722}" type="presParOf" srcId="{B31FC386-F62D-7E43-AF38-330E32603A50}" destId="{DD978047-88AF-A847-9B24-C5DE23289637}" srcOrd="10" destOrd="0" presId="urn:microsoft.com/office/officeart/2008/layout/VerticalCurvedList"/>
    <dgm:cxn modelId="{D57663C6-90B8-2D46-8799-99529EE5F03D}" type="presParOf" srcId="{DD978047-88AF-A847-9B24-C5DE23289637}" destId="{85831D69-C007-3B46-BC7B-0739D1FCA4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A7991-89EF-2E4B-9D60-861D2E8783B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358E5-0C3B-284A-BF19-02C74D8FA524}">
      <dsp:nvSpPr>
        <dsp:cNvPr id="0" name=""/>
        <dsp:cNvSpPr/>
      </dsp:nvSpPr>
      <dsp:spPr>
        <a:xfrm>
          <a:off x="384538" y="253918"/>
          <a:ext cx="6726154" cy="5081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Helvetica"/>
              <a:cs typeface="Helvetica"/>
            </a:rPr>
            <a:t>The State of the Market</a:t>
          </a:r>
          <a:endParaRPr lang="en-US" sz="1900" kern="1200" dirty="0">
            <a:latin typeface="Helvetica"/>
            <a:cs typeface="Helvetica"/>
          </a:endParaRPr>
        </a:p>
      </dsp:txBody>
      <dsp:txXfrm>
        <a:off x="384538" y="253918"/>
        <a:ext cx="6726154" cy="508162"/>
      </dsp:txXfrm>
    </dsp:sp>
    <dsp:sp modelId="{B9A0E516-CA76-6E40-A02C-679753CBA947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A84786-AB1C-0A4A-87CE-ACE95BFAAEB4}">
      <dsp:nvSpPr>
        <dsp:cNvPr id="0" name=""/>
        <dsp:cNvSpPr/>
      </dsp:nvSpPr>
      <dsp:spPr>
        <a:xfrm>
          <a:off x="748672" y="1015918"/>
          <a:ext cx="6362019" cy="5081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Helvetica"/>
              <a:cs typeface="Helvetica"/>
            </a:rPr>
            <a:t>Challenges Faced</a:t>
          </a:r>
          <a:endParaRPr lang="en-US" sz="1900" kern="1200" dirty="0">
            <a:latin typeface="Helvetica"/>
            <a:cs typeface="Helvetica"/>
          </a:endParaRPr>
        </a:p>
      </dsp:txBody>
      <dsp:txXfrm>
        <a:off x="748672" y="1015918"/>
        <a:ext cx="6362019" cy="508162"/>
      </dsp:txXfrm>
    </dsp:sp>
    <dsp:sp modelId="{CA8DF109-7861-C64D-8835-7E1F794B606C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29F3F9-0C42-DD4B-8E23-469724B624A0}">
      <dsp:nvSpPr>
        <dsp:cNvPr id="0" name=""/>
        <dsp:cNvSpPr/>
      </dsp:nvSpPr>
      <dsp:spPr>
        <a:xfrm>
          <a:off x="860432" y="1777918"/>
          <a:ext cx="6250259" cy="5081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Helvetica"/>
              <a:cs typeface="Helvetica"/>
            </a:rPr>
            <a:t>The Right Technology to Address These Challenges</a:t>
          </a:r>
          <a:endParaRPr lang="en-US" sz="1900" kern="1200" dirty="0">
            <a:latin typeface="Helvetica"/>
            <a:cs typeface="Helvetica"/>
          </a:endParaRPr>
        </a:p>
      </dsp:txBody>
      <dsp:txXfrm>
        <a:off x="860432" y="1777918"/>
        <a:ext cx="6250259" cy="508162"/>
      </dsp:txXfrm>
    </dsp:sp>
    <dsp:sp modelId="{D1E4C738-F5D3-C546-B8AA-949FD90FB46D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846403-E0A3-F542-B432-1444329C8855}">
      <dsp:nvSpPr>
        <dsp:cNvPr id="0" name=""/>
        <dsp:cNvSpPr/>
      </dsp:nvSpPr>
      <dsp:spPr>
        <a:xfrm>
          <a:off x="748672" y="2539918"/>
          <a:ext cx="6362019" cy="5081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latin typeface="Helvetica"/>
              <a:cs typeface="Helvetica"/>
            </a:rPr>
            <a:t>Sample Use Cases and Patterns</a:t>
          </a:r>
          <a:endParaRPr lang="en-US" sz="1900" kern="1200" dirty="0">
            <a:latin typeface="Helvetica"/>
            <a:cs typeface="Helvetica"/>
          </a:endParaRPr>
        </a:p>
      </dsp:txBody>
      <dsp:txXfrm>
        <a:off x="748672" y="2539918"/>
        <a:ext cx="6362019" cy="508162"/>
      </dsp:txXfrm>
    </dsp:sp>
    <dsp:sp modelId="{B8C45C2C-02F5-6A40-A266-2350E4428D17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61DB3E-D767-1340-BEC3-A757D9306F04}">
      <dsp:nvSpPr>
        <dsp:cNvPr id="0" name=""/>
        <dsp:cNvSpPr/>
      </dsp:nvSpPr>
      <dsp:spPr>
        <a:xfrm>
          <a:off x="384538" y="3301918"/>
          <a:ext cx="6726154" cy="50816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Helvetica"/>
              <a:cs typeface="Helvetica"/>
            </a:rPr>
            <a:t>Next Steps and Q&amp;A</a:t>
          </a:r>
          <a:endParaRPr lang="en-US" sz="1900" kern="1200" dirty="0">
            <a:latin typeface="Helvetica"/>
            <a:cs typeface="Helvetica"/>
          </a:endParaRPr>
        </a:p>
      </dsp:txBody>
      <dsp:txXfrm>
        <a:off x="384538" y="3301918"/>
        <a:ext cx="6726154" cy="508162"/>
      </dsp:txXfrm>
    </dsp:sp>
    <dsp:sp modelId="{85831D69-C007-3B46-BC7B-0739D1FCA46A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0650B-ABF3-4143-9CDD-01F5E0761E3F}" type="datetime1">
              <a:rPr lang="en-US" smtClean="0">
                <a:latin typeface="Helvetica"/>
              </a:rPr>
              <a:t>11/Jun/14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0CF00-C718-7649-B2F1-3547E9FE9F49}" type="slidenum">
              <a:rPr lang="en-US" smtClean="0">
                <a:latin typeface="Helvetica"/>
              </a:rPr>
              <a:t>‹#›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09263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DA71FF47-7BD2-F948-89CC-B5892E9612C5}" type="datetime1">
              <a:rPr lang="en-US" smtClean="0"/>
              <a:pPr/>
              <a:t>11/Jun/14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5A17A9E5-2065-424A-8E01-95167E00F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028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6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possibilities: dynamic pricing</a:t>
            </a:r>
          </a:p>
          <a:p>
            <a:r>
              <a:rPr lang="en-US" dirty="0" smtClean="0"/>
              <a:t>Larger</a:t>
            </a:r>
            <a:r>
              <a:rPr lang="en-US" baseline="0" dirty="0" smtClean="0"/>
              <a:t> setup: 3 servers each around 330 Gigs of RAM</a:t>
            </a:r>
          </a:p>
          <a:p>
            <a:r>
              <a:rPr lang="en-US" dirty="0" smtClean="0"/>
              <a:t>About 200 M records (largest space 155M)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used as CLE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Full Text: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Real-time store inventory for US national retailers</a:t>
            </a:r>
          </a:p>
          <a:p>
            <a:pPr lvl="1"/>
            <a:r>
              <a:rPr lang="en-US" dirty="0" smtClean="0"/>
              <a:t>Lots of items, lots of stores, lots of sales</a:t>
            </a:r>
          </a:p>
          <a:p>
            <a:r>
              <a:rPr lang="en-US" dirty="0" smtClean="0"/>
              <a:t>Buy online, pick-up at the store</a:t>
            </a:r>
          </a:p>
          <a:p>
            <a:pPr lvl="1"/>
            <a:r>
              <a:rPr lang="en-US" dirty="0" smtClean="0"/>
              <a:t>Open box</a:t>
            </a:r>
          </a:p>
          <a:p>
            <a:pPr lvl="1"/>
            <a:r>
              <a:rPr lang="en-US" dirty="0" smtClean="0"/>
              <a:t>High value or desirability limited inventory items</a:t>
            </a:r>
          </a:p>
          <a:p>
            <a:pPr lvl="1"/>
            <a:r>
              <a:rPr lang="en-US" dirty="0" smtClean="0"/>
              <a:t>Real-time feed to Web app servers with the ability to ‘replay’ any current values</a:t>
            </a:r>
          </a:p>
          <a:p>
            <a:r>
              <a:rPr lang="en-US" dirty="0" smtClean="0"/>
              <a:t>Opens new possibilities</a:t>
            </a:r>
          </a:p>
          <a:p>
            <a:pPr lvl="1"/>
            <a:r>
              <a:rPr lang="en-US" dirty="0" smtClean="0"/>
              <a:t>‘Triggers’ outside of the System of Record (SOR) servers</a:t>
            </a:r>
          </a:p>
          <a:p>
            <a:r>
              <a:rPr lang="en-US" dirty="0" smtClean="0"/>
              <a:t>Problem: too many layers, too much delay introduces in-coherency</a:t>
            </a:r>
          </a:p>
          <a:p>
            <a:pPr lvl="1"/>
            <a:r>
              <a:rPr lang="en-US" dirty="0" smtClean="0"/>
              <a:t>Point of Sale (POS) transactional SOR is a mainframe or a single database</a:t>
            </a:r>
          </a:p>
          <a:p>
            <a:pPr lvl="1"/>
            <a:r>
              <a:rPr lang="en-US" dirty="0" smtClean="0"/>
              <a:t>Retail does most of their business in a short period of time</a:t>
            </a:r>
          </a:p>
          <a:p>
            <a:pPr lvl="2"/>
            <a:r>
              <a:rPr lang="en-US" dirty="0" smtClean="0"/>
              <a:t>Can you afford to have every web query hit the SOR directly while you’re already very busy?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 almost 1 Billion rows, 2 servers with 1 TB of RAM (x2 for FT)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Full text: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Common use cases</a:t>
            </a:r>
          </a:p>
          <a:p>
            <a:pPr lvl="1"/>
            <a:r>
              <a:rPr lang="en-US" dirty="0" smtClean="0"/>
              <a:t>Airlines</a:t>
            </a:r>
          </a:p>
          <a:p>
            <a:pPr lvl="1"/>
            <a:r>
              <a:rPr lang="en-US" dirty="0" smtClean="0"/>
              <a:t>Railroad operator</a:t>
            </a:r>
          </a:p>
          <a:p>
            <a:pPr lvl="1"/>
            <a:r>
              <a:rPr lang="en-US" dirty="0" smtClean="0"/>
              <a:t>Logistics</a:t>
            </a:r>
          </a:p>
          <a:p>
            <a:endParaRPr lang="en-US" dirty="0" smtClean="0"/>
          </a:p>
          <a:p>
            <a:r>
              <a:rPr lang="en-US" dirty="0" smtClean="0"/>
              <a:t>‘Incident management’</a:t>
            </a:r>
          </a:p>
          <a:p>
            <a:pPr lvl="1"/>
            <a:r>
              <a:rPr lang="en-US" dirty="0" smtClean="0"/>
              <a:t>Equipment breaking triggers a plane change</a:t>
            </a:r>
          </a:p>
          <a:p>
            <a:pPr lvl="2"/>
            <a:r>
              <a:rPr lang="en-US" dirty="0" smtClean="0"/>
              <a:t>Spare plane not always exactly the same model</a:t>
            </a:r>
          </a:p>
          <a:p>
            <a:pPr lvl="2"/>
            <a:r>
              <a:rPr lang="en-US" dirty="0" smtClean="0"/>
              <a:t>Re-seating process needs access to a lot of data (almost 1 billion records)</a:t>
            </a:r>
          </a:p>
          <a:p>
            <a:pPr lvl="2"/>
            <a:r>
              <a:rPr lang="en-US" dirty="0" smtClean="0"/>
              <a:t>Process needs to be extremely fast</a:t>
            </a:r>
          </a:p>
          <a:p>
            <a:pPr lvl="1"/>
            <a:r>
              <a:rPr lang="en-US" dirty="0" smtClean="0"/>
              <a:t>Real-time ODS for train schedule status</a:t>
            </a:r>
          </a:p>
          <a:p>
            <a:pPr lvl="2"/>
            <a:r>
              <a:rPr lang="en-US" dirty="0" smtClean="0"/>
              <a:t>Delays or breakdowns have cascading effects</a:t>
            </a:r>
          </a:p>
          <a:p>
            <a:pPr lvl="2"/>
            <a:r>
              <a:rPr lang="en-US" dirty="0" smtClean="0"/>
              <a:t>Needs to be calculated as fast as possible, as soon as something happens</a:t>
            </a:r>
          </a:p>
          <a:p>
            <a:endParaRPr lang="en-US" dirty="0" smtClean="0"/>
          </a:p>
          <a:p>
            <a:r>
              <a:rPr lang="en-US" dirty="0" smtClean="0"/>
              <a:t>Tracking packages, or containers or ships in real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6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6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text:</a:t>
            </a:r>
          </a:p>
          <a:p>
            <a:endParaRPr lang="en-US" dirty="0" smtClean="0"/>
          </a:p>
          <a:p>
            <a:r>
              <a:rPr lang="en-US" dirty="0" smtClean="0"/>
              <a:t>Scalability and elasticity: True peer-to-peer distributed design for linear scalability </a:t>
            </a:r>
          </a:p>
          <a:p>
            <a:r>
              <a:rPr lang="en-US" dirty="0" smtClean="0"/>
              <a:t>Software only</a:t>
            </a:r>
          </a:p>
          <a:p>
            <a:pPr lvl="1"/>
            <a:r>
              <a:rPr lang="en-US" dirty="0" smtClean="0"/>
              <a:t>No need for network load-balancers</a:t>
            </a:r>
          </a:p>
          <a:p>
            <a:pPr lvl="1"/>
            <a:r>
              <a:rPr lang="en-US" dirty="0" smtClean="0"/>
              <a:t>No requirement for RAID arrays or SANs</a:t>
            </a:r>
          </a:p>
          <a:p>
            <a:pPr lvl="1"/>
            <a:r>
              <a:rPr lang="en-US" dirty="0" smtClean="0"/>
              <a:t>On commodity hardware</a:t>
            </a:r>
          </a:p>
          <a:p>
            <a:pPr lvl="1"/>
            <a:r>
              <a:rPr lang="en-US" dirty="0" smtClean="0"/>
              <a:t>There is no special hardware available in virtual environments!</a:t>
            </a:r>
          </a:p>
          <a:p>
            <a:r>
              <a:rPr lang="en-US" dirty="0" smtClean="0"/>
              <a:t>Can be deployed in multiple data centers</a:t>
            </a:r>
          </a:p>
          <a:p>
            <a:pPr lvl="1"/>
            <a:r>
              <a:rPr lang="en-US" dirty="0" smtClean="0"/>
              <a:t>Routing</a:t>
            </a:r>
          </a:p>
          <a:p>
            <a:r>
              <a:rPr lang="en-US" dirty="0" smtClean="0"/>
              <a:t>Not ‘just for caching’</a:t>
            </a:r>
          </a:p>
          <a:p>
            <a:pPr lvl="1"/>
            <a:r>
              <a:rPr lang="en-US" dirty="0" smtClean="0"/>
              <a:t>Replication, persistence to disk, ACID properties make ActiveSpaces a viable SOR</a:t>
            </a:r>
          </a:p>
          <a:p>
            <a:r>
              <a:rPr lang="en-US" dirty="0" smtClean="0"/>
              <a:t>More than just storage</a:t>
            </a:r>
          </a:p>
          <a:p>
            <a:pPr lvl="1"/>
            <a:r>
              <a:rPr lang="en-US" dirty="0" err="1" smtClean="0"/>
              <a:t>Eventing</a:t>
            </a:r>
            <a:endParaRPr lang="en-US" dirty="0" smtClean="0"/>
          </a:p>
          <a:p>
            <a:pPr lvl="1"/>
            <a:r>
              <a:rPr lang="en-US" dirty="0" smtClean="0"/>
              <a:t>Distributed processing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5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text</a:t>
            </a:r>
          </a:p>
          <a:p>
            <a:endParaRPr lang="en-US" dirty="0" smtClean="0"/>
          </a:p>
          <a:p>
            <a:r>
              <a:rPr lang="en-US" dirty="0" smtClean="0"/>
              <a:t>When you know what kind of questions you are going to ask about the data</a:t>
            </a:r>
          </a:p>
          <a:p>
            <a:r>
              <a:rPr lang="en-US" dirty="0" smtClean="0"/>
              <a:t>When you want events about the changes to the data</a:t>
            </a:r>
          </a:p>
          <a:p>
            <a:r>
              <a:rPr lang="en-US" dirty="0" smtClean="0"/>
              <a:t>Analytics: when you know the analysis you want to run, and you run it all the time (repeatedly, as soon as the data changes)</a:t>
            </a:r>
          </a:p>
          <a:p>
            <a:pPr lvl="1"/>
            <a:r>
              <a:rPr lang="en-US" dirty="0" smtClean="0"/>
              <a:t>In-memory map/reduce</a:t>
            </a:r>
          </a:p>
          <a:p>
            <a:pPr lvl="1"/>
            <a:r>
              <a:rPr lang="en-US" dirty="0" smtClean="0"/>
              <a:t>Lookup or shared data</a:t>
            </a:r>
          </a:p>
          <a:p>
            <a:pPr lvl="1"/>
            <a:r>
              <a:rPr lang="en-US" dirty="0" smtClean="0"/>
              <a:t>Intermediary data</a:t>
            </a:r>
          </a:p>
          <a:p>
            <a:r>
              <a:rPr lang="en-US" dirty="0" smtClean="0"/>
              <a:t>When you have the ‘need for speed’</a:t>
            </a:r>
          </a:p>
          <a:p>
            <a:r>
              <a:rPr lang="en-US" dirty="0" smtClean="0"/>
              <a:t>When you need both distributed scalability and ACID properties</a:t>
            </a:r>
          </a:p>
          <a:p>
            <a:r>
              <a:rPr lang="en-US" dirty="0" smtClean="0"/>
              <a:t>When you want scalability in software on commodity hardware (or virtualized environment)</a:t>
            </a:r>
          </a:p>
          <a:p>
            <a:r>
              <a:rPr lang="en-US" dirty="0" smtClean="0"/>
              <a:t>When you want fault-tolerance without the need for special hardware</a:t>
            </a:r>
          </a:p>
          <a:p>
            <a:r>
              <a:rPr lang="en-US" dirty="0" smtClean="0"/>
              <a:t>When you need data-store and </a:t>
            </a:r>
            <a:r>
              <a:rPr lang="en-US" dirty="0" err="1" smtClean="0"/>
              <a:t>eventing</a:t>
            </a:r>
            <a:r>
              <a:rPr lang="en-US" dirty="0" smtClean="0"/>
              <a:t> capabilities in a single package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7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6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text:</a:t>
            </a:r>
          </a:p>
          <a:p>
            <a:endParaRPr lang="en-US" dirty="0" smtClean="0"/>
          </a:p>
          <a:p>
            <a:r>
              <a:rPr lang="en-US" dirty="0" smtClean="0"/>
              <a:t>Lower latency of access to the data</a:t>
            </a:r>
          </a:p>
          <a:p>
            <a:pPr lvl="1"/>
            <a:r>
              <a:rPr lang="en-US" dirty="0" smtClean="0"/>
              <a:t>Data that you read all the time (or repeatedly)</a:t>
            </a:r>
          </a:p>
          <a:p>
            <a:pPr lvl="2"/>
            <a:r>
              <a:rPr lang="en-US" dirty="0" smtClean="0"/>
              <a:t>Data that many applications need to access</a:t>
            </a:r>
          </a:p>
          <a:p>
            <a:pPr lvl="2"/>
            <a:r>
              <a:rPr lang="en-US" dirty="0" smtClean="0"/>
              <a:t>Data that you process for real-time analytics</a:t>
            </a:r>
          </a:p>
          <a:p>
            <a:pPr lvl="1"/>
            <a:r>
              <a:rPr lang="en-US" dirty="0" smtClean="0"/>
              <a:t>Data that you write all the time</a:t>
            </a:r>
          </a:p>
          <a:p>
            <a:pPr lvl="1"/>
            <a:r>
              <a:rPr lang="en-US" dirty="0" smtClean="0"/>
              <a:t>Temporary (or ‘working’) data</a:t>
            </a:r>
          </a:p>
          <a:p>
            <a:pPr lvl="1"/>
            <a:r>
              <a:rPr lang="en-US" dirty="0" smtClean="0"/>
              <a:t>Any data with a short shelf-life (e.g. events)</a:t>
            </a:r>
          </a:p>
          <a:p>
            <a:r>
              <a:rPr lang="en-US" dirty="0" smtClean="0"/>
              <a:t>Every millisecond (microsecond, even) counts!</a:t>
            </a:r>
          </a:p>
          <a:p>
            <a:pPr lvl="1"/>
            <a:r>
              <a:rPr lang="en-US" dirty="0" smtClean="0"/>
              <a:t>Not every interaction with the data store can be parallelized</a:t>
            </a:r>
          </a:p>
          <a:p>
            <a:pPr lvl="2"/>
            <a:r>
              <a:rPr lang="en-US" dirty="0" smtClean="0"/>
              <a:t>Low latency is the key to higher throughput in a single thread of execution</a:t>
            </a:r>
          </a:p>
          <a:p>
            <a:pPr lvl="1"/>
            <a:r>
              <a:rPr lang="en-US" dirty="0" smtClean="0"/>
              <a:t>Simple math:</a:t>
            </a:r>
          </a:p>
          <a:p>
            <a:pPr lvl="2"/>
            <a:r>
              <a:rPr lang="en-US" dirty="0" smtClean="0"/>
              <a:t>1 millisecond response time = 1,000 interactions per second</a:t>
            </a:r>
          </a:p>
          <a:p>
            <a:pPr lvl="2"/>
            <a:r>
              <a:rPr lang="en-US" dirty="0" smtClean="0"/>
              <a:t>2 milliseconds response time = 500 interactions per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text:</a:t>
            </a:r>
          </a:p>
          <a:p>
            <a:endParaRPr lang="en-US" dirty="0" smtClean="0"/>
          </a:p>
          <a:p>
            <a:r>
              <a:rPr lang="en-US" dirty="0" smtClean="0"/>
              <a:t>Event handling: CDRs coming from the cell network</a:t>
            </a:r>
          </a:p>
          <a:p>
            <a:pPr lvl="1"/>
            <a:r>
              <a:rPr lang="en-US" dirty="0" smtClean="0"/>
              <a:t>Compare event against:</a:t>
            </a:r>
          </a:p>
          <a:p>
            <a:pPr lvl="2"/>
            <a:r>
              <a:rPr lang="en-US" dirty="0" smtClean="0"/>
              <a:t>Blacklist / Whitelist / Target subscriber list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Campaign trigger: offer is being qualified according to occurred / tracked events from the subscriber</a:t>
            </a:r>
          </a:p>
          <a:p>
            <a:pPr lvl="1"/>
            <a:r>
              <a:rPr lang="en-US" dirty="0" smtClean="0"/>
              <a:t>Implemented by </a:t>
            </a:r>
            <a:r>
              <a:rPr lang="en-US" dirty="0" err="1" smtClean="0"/>
              <a:t>BusinessEvents</a:t>
            </a:r>
            <a:r>
              <a:rPr lang="en-US" dirty="0" smtClean="0"/>
              <a:t> (on top of AS)</a:t>
            </a:r>
          </a:p>
          <a:p>
            <a:pPr lvl="1"/>
            <a:r>
              <a:rPr lang="en-US" dirty="0" smtClean="0"/>
              <a:t>Also uses ActiveSpaces outside of </a:t>
            </a:r>
            <a:r>
              <a:rPr lang="en-US" dirty="0" err="1" smtClean="0"/>
              <a:t>BusinessEvents</a:t>
            </a:r>
            <a:r>
              <a:rPr lang="en-US" dirty="0" smtClean="0"/>
              <a:t> (accessed from it through channel)</a:t>
            </a:r>
          </a:p>
          <a:p>
            <a:pPr lvl="1"/>
            <a:r>
              <a:rPr lang="en-US" dirty="0" smtClean="0"/>
              <a:t>Peaks of 5,000 events per second</a:t>
            </a:r>
          </a:p>
          <a:p>
            <a:pPr lvl="2"/>
            <a:r>
              <a:rPr lang="en-US" dirty="0" smtClean="0"/>
              <a:t>Offers, reminders, fulfillment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7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text</a:t>
            </a:r>
          </a:p>
          <a:p>
            <a:endParaRPr lang="en-US" dirty="0" smtClean="0"/>
          </a:p>
          <a:p>
            <a:r>
              <a:rPr lang="en-US" dirty="0" smtClean="0"/>
              <a:t>Product MDM implemented using TIBCO MDM, used by approximately 25-30 applications</a:t>
            </a:r>
          </a:p>
          <a:p>
            <a:pPr lvl="1"/>
            <a:r>
              <a:rPr lang="en-US" dirty="0" smtClean="0"/>
              <a:t>Problem: the load generated by all those applications is too high for MDM to handle directly</a:t>
            </a:r>
          </a:p>
          <a:p>
            <a:endParaRPr lang="en-US" dirty="0" smtClean="0"/>
          </a:p>
          <a:p>
            <a:r>
              <a:rPr lang="en-US" dirty="0" smtClean="0"/>
              <a:t>ActiveSpaces used to speed up the data access</a:t>
            </a:r>
          </a:p>
          <a:p>
            <a:pPr lvl="1"/>
            <a:r>
              <a:rPr lang="en-US" dirty="0" smtClean="0"/>
              <a:t>Applications can read/write from/to the data grid rather than hit MDM directly</a:t>
            </a:r>
          </a:p>
          <a:p>
            <a:pPr lvl="2"/>
            <a:r>
              <a:rPr lang="en-US" dirty="0" smtClean="0"/>
              <a:t>read, write, query, lock, and batch data extraction to files</a:t>
            </a:r>
          </a:p>
          <a:p>
            <a:pPr lvl="1"/>
            <a:r>
              <a:rPr lang="en-US" dirty="0" smtClean="0"/>
              <a:t>Created a service layer on top of ActiveSpaces implemented with BusinessWorks (ActiveSpaces plugin)</a:t>
            </a:r>
          </a:p>
          <a:p>
            <a:pPr lvl="2"/>
            <a:r>
              <a:rPr lang="en-US" dirty="0" smtClean="0"/>
              <a:t>About 60 BusinessWorks processes, interacting directly with ActiveSpaces, many more applications using those services to access the product master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7A9E5-2065-424A-8E01-95167E00F5B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8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4" y="-364772"/>
            <a:ext cx="11055929" cy="6580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96" y="1342938"/>
            <a:ext cx="1853044" cy="451850"/>
          </a:xfrm>
          <a:prstGeom prst="rect">
            <a:avLst/>
          </a:prstGeom>
        </p:spPr>
      </p:pic>
      <p:sp>
        <p:nvSpPr>
          <p:cNvPr id="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8928" y="1891945"/>
            <a:ext cx="3756025" cy="1198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normAutofit/>
          </a:bodyPr>
          <a:lstStyle>
            <a:lvl1pPr marL="0" indent="0"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238500"/>
            <a:ext cx="3756025" cy="469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presenter name</a:t>
            </a:r>
          </a:p>
          <a:p>
            <a:pPr lvl="0"/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2000-2013 TIBCO Software Inc.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94" y="-364772"/>
            <a:ext cx="11055929" cy="6580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396" y="1342938"/>
            <a:ext cx="1853044" cy="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" y="-356393"/>
            <a:ext cx="11006640" cy="655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7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>
                <a:solidFill>
                  <a:srgbClr val="DCDDDE"/>
                </a:solidFill>
              </a:rPr>
              <a:t>© Copyright 2000-2013 TIBCO Software Inc.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2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558925" y="119380"/>
            <a:ext cx="7480300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558925" y="127000"/>
            <a:ext cx="7058024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</p:spTree>
    <p:extLst>
      <p:ext uri="{BB962C8B-B14F-4D97-AF65-F5344CB8AC3E}">
        <p14:creationId xmlns:p14="http://schemas.microsoft.com/office/powerpoint/2010/main" val="339536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558925" y="119380"/>
            <a:ext cx="7480300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788670"/>
            <a:ext cx="8229600" cy="411619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lang="en-GB" sz="18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lang="en-GB" sz="16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>
              <a:defRPr lang="en-US" sz="1400" b="0" i="0" kern="1200" baseline="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4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558925" y="119380"/>
            <a:ext cx="7480300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788670"/>
            <a:ext cx="3962400" cy="411619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lang="en-GB" sz="18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lang="en-GB" sz="16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>
              <a:defRPr lang="en-US" sz="1400" b="0" i="0" kern="1200" baseline="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724400" y="788670"/>
            <a:ext cx="3962400" cy="411619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lang="en-GB" sz="18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lang="en-GB" sz="16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>
              <a:defRPr lang="en-US" sz="1400" b="0" i="0" kern="1200" baseline="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4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9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" y="-356393"/>
            <a:ext cx="11006640" cy="655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558925" y="129540"/>
            <a:ext cx="7480300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558925" y="127000"/>
            <a:ext cx="7058024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</p:spTree>
    <p:extLst>
      <p:ext uri="{BB962C8B-B14F-4D97-AF65-F5344CB8AC3E}">
        <p14:creationId xmlns:p14="http://schemas.microsoft.com/office/powerpoint/2010/main" val="248117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" y="-356393"/>
            <a:ext cx="11006640" cy="655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558925" y="129540"/>
            <a:ext cx="7480300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558925" y="127000"/>
            <a:ext cx="7058024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788670"/>
            <a:ext cx="8229600" cy="411619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lang="en-GB" sz="18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lang="en-GB" sz="16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>
              <a:defRPr lang="en-US" sz="1400" b="0" i="0" kern="1200" baseline="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2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9" y="-356393"/>
            <a:ext cx="11006640" cy="655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656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A6A6A6"/>
                </a:solidFill>
                <a:latin typeface="Helvetica"/>
                <a:cs typeface="Helvetica"/>
              </a:defRPr>
            </a:lvl1pPr>
          </a:lstStyle>
          <a:p>
            <a:fld id="{BA7371A2-CC06-CB49-AF01-2ED6F47391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558925" y="129540"/>
            <a:ext cx="7480300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403347" y="177800"/>
            <a:ext cx="0" cy="3683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727075"/>
            <a:ext cx="916622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558925" y="127000"/>
            <a:ext cx="7058024" cy="5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Slide Title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788670"/>
            <a:ext cx="3962400" cy="411619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lang="en-GB" sz="18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lang="en-GB" sz="16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>
              <a:defRPr lang="en-US" sz="1400" b="0" i="0" kern="1200" baseline="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4724400" y="788670"/>
            <a:ext cx="3962400" cy="411619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lang="en-GB" sz="18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lang="en-GB" sz="16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>
              <a:defRPr lang="en-GB" sz="1400" b="0" i="0" kern="1200" baseline="0" dirty="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>
              <a:defRPr lang="en-US" sz="1400" b="0" i="0" kern="1200" baseline="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2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10840" y="493204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73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9756" y="235498"/>
            <a:ext cx="1034202" cy="2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2" r:id="rId4"/>
    <p:sldLayoutId id="2147483673" r:id="rId5"/>
    <p:sldLayoutId id="2147483667" r:id="rId6"/>
    <p:sldLayoutId id="2147483668" r:id="rId7"/>
    <p:sldLayoutId id="2147483674" r:id="rId8"/>
    <p:sldLayoutId id="2147483675" r:id="rId9"/>
    <p:sldLayoutId id="2147483669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bco.com" TargetMode="External"/><Relationship Id="rId4" Type="http://schemas.openxmlformats.org/officeDocument/2006/relationships/hyperlink" Target="http://www.tibcommunity.com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tap.tibco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In-Memory Data Grid</a:t>
            </a:r>
            <a:br>
              <a:rPr lang="en-US" sz="2000" dirty="0"/>
            </a:br>
            <a:r>
              <a:rPr lang="en-US" sz="2000" dirty="0"/>
              <a:t>Use Cases &amp; Patterns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79425" y="3261178"/>
            <a:ext cx="3756025" cy="866140"/>
          </a:xfrm>
        </p:spPr>
        <p:txBody>
          <a:bodyPr/>
          <a:lstStyle/>
          <a:p>
            <a:r>
              <a:rPr lang="en-US" dirty="0" smtClean="0"/>
              <a:t>Jean-</a:t>
            </a:r>
            <a:r>
              <a:rPr lang="en-US" dirty="0" smtClean="0"/>
              <a:t>Noel </a:t>
            </a:r>
            <a:r>
              <a:rPr lang="en-US" dirty="0" smtClean="0"/>
              <a:t>Moyne</a:t>
            </a:r>
          </a:p>
          <a:p>
            <a:r>
              <a:rPr lang="en-US" dirty="0" smtClean="0"/>
              <a:t>TIBCO Fellow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DDDE"/>
                </a:solidFill>
              </a:rPr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245284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0413" y="1169836"/>
            <a:ext cx="3167395" cy="3203170"/>
            <a:chOff x="5557933" y="931717"/>
            <a:chExt cx="3167395" cy="320317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7933" y="1600971"/>
              <a:ext cx="3167395" cy="253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57934" y="931717"/>
              <a:ext cx="3167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Helvetica"/>
                  <a:cs typeface="Helvetica"/>
                </a:rPr>
                <a:t>Shared-</a:t>
              </a:r>
              <a:r>
                <a:rPr lang="en-US" dirty="0" smtClean="0">
                  <a:latin typeface="Helvetica"/>
                  <a:cs typeface="Helvetica"/>
                </a:rPr>
                <a:t>Nothing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906" y="1169836"/>
            <a:ext cx="3647835" cy="3185002"/>
            <a:chOff x="516226" y="931717"/>
            <a:chExt cx="3647835" cy="3185002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226" y="1600971"/>
              <a:ext cx="3647835" cy="251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16227" y="931717"/>
              <a:ext cx="3647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Helvetica"/>
                  <a:cs typeface="Helvetica"/>
                </a:rPr>
                <a:t>Shared</a:t>
              </a:r>
              <a:r>
                <a:rPr lang="en-US" dirty="0" smtClean="0">
                  <a:latin typeface="Helvetica"/>
                  <a:cs typeface="Helvetica"/>
                </a:rPr>
                <a:t>-All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86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1" y="1176841"/>
            <a:ext cx="401927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True peer-to-peer distributed design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Distributed storage using monotonic hashing algorithm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Horizontal scalability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Elasticity</a:t>
            </a:r>
          </a:p>
          <a:p>
            <a:endParaRPr lang="en-US" sz="1600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In</a:t>
            </a:r>
            <a:r>
              <a:rPr lang="en-US" dirty="0">
                <a:latin typeface="Helvetica"/>
                <a:cs typeface="Helvetica"/>
              </a:rPr>
              <a:t>-memory storage with </a:t>
            </a:r>
            <a:r>
              <a:rPr lang="en-US" dirty="0" smtClean="0">
                <a:latin typeface="Helvetica"/>
                <a:cs typeface="Helvetica"/>
              </a:rPr>
              <a:t>durability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Replication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Persistence </a:t>
            </a:r>
            <a:r>
              <a:rPr lang="en-US" sz="1200" dirty="0">
                <a:latin typeface="Helvetica"/>
                <a:cs typeface="Helvetica"/>
              </a:rPr>
              <a:t>to </a:t>
            </a:r>
            <a:r>
              <a:rPr lang="en-US" sz="1200" dirty="0" smtClean="0">
                <a:latin typeface="Helvetica"/>
                <a:cs typeface="Helvetica"/>
              </a:rPr>
              <a:t>disk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Platform independent </a:t>
            </a:r>
            <a:r>
              <a:rPr lang="en-US" dirty="0" smtClean="0">
                <a:latin typeface="Helvetica"/>
                <a:cs typeface="Helvetica"/>
              </a:rPr>
              <a:t>middleware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Stores </a:t>
            </a:r>
            <a:r>
              <a:rPr lang="en-US" sz="1200" dirty="0">
                <a:latin typeface="Helvetica"/>
                <a:cs typeface="Helvetica"/>
              </a:rPr>
              <a:t>Tuples (rows), not </a:t>
            </a:r>
            <a:r>
              <a:rPr lang="en-US" sz="1200" dirty="0" smtClean="0">
                <a:latin typeface="Helvetica"/>
                <a:cs typeface="Helvetica"/>
              </a:rPr>
              <a:t>objects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C</a:t>
            </a:r>
            <a:r>
              <a:rPr lang="en-US" sz="1200" dirty="0">
                <a:latin typeface="Helvetica"/>
                <a:cs typeface="Helvetica"/>
              </a:rPr>
              <a:t>, Java, </a:t>
            </a:r>
            <a:r>
              <a:rPr lang="en-US" sz="1200" dirty="0" err="1">
                <a:latin typeface="Helvetica"/>
                <a:cs typeface="Helvetica"/>
              </a:rPr>
              <a:t>.Net</a:t>
            </a:r>
            <a:r>
              <a:rPr lang="en-US" sz="1200" dirty="0">
                <a:latin typeface="Helvetica"/>
                <a:cs typeface="Helvetica"/>
              </a:rPr>
              <a:t> API</a:t>
            </a:r>
          </a:p>
          <a:p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ActiveSpaces Architecture (continued)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737" y="1176841"/>
            <a:ext cx="3605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Embeddable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Helvetica"/>
                <a:cs typeface="Helvetica"/>
              </a:rPr>
              <a:t>Written in C/C++, stores everything outside of the heap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Multisite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Secure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94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Scalability and elasticity: True peer-to-peer distributed design for linear scalability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Software-</a:t>
            </a:r>
            <a:r>
              <a:rPr lang="en-US" dirty="0" smtClean="0">
                <a:latin typeface="Helvetica"/>
                <a:cs typeface="Helvetica"/>
              </a:rPr>
              <a:t>only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Not </a:t>
            </a:r>
            <a:r>
              <a:rPr lang="en-US" dirty="0" smtClean="0">
                <a:latin typeface="Helvetica"/>
                <a:cs typeface="Helvetica"/>
              </a:rPr>
              <a:t>“just </a:t>
            </a:r>
            <a:r>
              <a:rPr lang="en-US" dirty="0">
                <a:latin typeface="Helvetica"/>
                <a:cs typeface="Helvetica"/>
              </a:rPr>
              <a:t>for </a:t>
            </a:r>
            <a:r>
              <a:rPr lang="en-US" dirty="0" smtClean="0">
                <a:latin typeface="Helvetica"/>
                <a:cs typeface="Helvetica"/>
              </a:rPr>
              <a:t>caching”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Can be deployed in multiple data </a:t>
            </a:r>
            <a:r>
              <a:rPr lang="en-US" dirty="0" smtClean="0">
                <a:latin typeface="Helvetica"/>
                <a:cs typeface="Helvetica"/>
              </a:rPr>
              <a:t>centers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More than just storage (e.g. </a:t>
            </a:r>
            <a:r>
              <a:rPr lang="en-US" dirty="0" err="1">
                <a:latin typeface="Helvetica"/>
                <a:cs typeface="Helvetica"/>
              </a:rPr>
              <a:t>eventing</a:t>
            </a:r>
            <a:r>
              <a:rPr lang="en-US" dirty="0">
                <a:latin typeface="Helvetica"/>
                <a:cs typeface="Helvetica"/>
              </a:rPr>
              <a:t>, distributed processing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Integrated into (and used by) the TIBCO stack of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Key Features of ActiveSpaces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397152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When you have the </a:t>
            </a:r>
            <a:r>
              <a:rPr lang="en-US" dirty="0" smtClean="0">
                <a:latin typeface="Helvetica"/>
                <a:cs typeface="Helvetica"/>
              </a:rPr>
              <a:t>“need </a:t>
            </a:r>
            <a:r>
              <a:rPr lang="en-US" dirty="0">
                <a:latin typeface="Helvetica"/>
                <a:cs typeface="Helvetica"/>
              </a:rPr>
              <a:t>for </a:t>
            </a:r>
            <a:r>
              <a:rPr lang="en-US" dirty="0" smtClean="0">
                <a:latin typeface="Helvetica"/>
                <a:cs typeface="Helvetica"/>
              </a:rPr>
              <a:t>speed”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When you know what kind of questions you are repeatedly going to ask about the </a:t>
            </a:r>
            <a:r>
              <a:rPr lang="en-US" dirty="0" smtClean="0">
                <a:latin typeface="Helvetica"/>
                <a:cs typeface="Helvetica"/>
              </a:rPr>
              <a:t>data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When you know the analysis you want to run, and you run it all the time (repeatedly, as soon as the data changes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When you need both distributed scalability and ACID </a:t>
            </a:r>
            <a:r>
              <a:rPr lang="en-US" dirty="0" smtClean="0">
                <a:latin typeface="Helvetica"/>
                <a:cs typeface="Helvetica"/>
              </a:rPr>
              <a:t>properties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When you want scalability in software on commodity hardware (or virtualized environment</a:t>
            </a:r>
            <a:r>
              <a:rPr lang="en-US" dirty="0" smtClean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When you want fault-tolerance without the need for special </a:t>
            </a:r>
            <a:r>
              <a:rPr lang="en-US" dirty="0" smtClean="0">
                <a:latin typeface="Helvetica"/>
                <a:cs typeface="Helvetica"/>
              </a:rPr>
              <a:t>hardware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When </a:t>
            </a:r>
            <a:r>
              <a:rPr lang="en-US" dirty="0">
                <a:latin typeface="Helvetica"/>
                <a:cs typeface="Helvetica"/>
              </a:rPr>
              <a:t>you want events about the changes to the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When </a:t>
            </a:r>
            <a:r>
              <a:rPr lang="en-US" dirty="0">
                <a:latin typeface="Helvetica"/>
                <a:cs typeface="Helvetica"/>
              </a:rPr>
              <a:t>you need data-store and </a:t>
            </a:r>
            <a:r>
              <a:rPr lang="en-US" dirty="0" err="1">
                <a:latin typeface="Helvetica"/>
                <a:cs typeface="Helvetica"/>
              </a:rPr>
              <a:t>eventing</a:t>
            </a:r>
            <a:r>
              <a:rPr lang="en-US" dirty="0">
                <a:latin typeface="Helvetica"/>
                <a:cs typeface="Helvetica"/>
              </a:rPr>
              <a:t> capabilities in a single package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ActiveSpaces “Sweet Spot”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80576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Pure in-memory with optional disk persistence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Distributed and replicated built-in disk persistence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Can be used to provide cache-through access to existing DB tables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Queries return even ‘evicted’ data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>
                <a:latin typeface="Helvetica"/>
                <a:cs typeface="Helvetica"/>
              </a:rPr>
              <a:t>Everything</a:t>
            </a:r>
            <a:r>
              <a:rPr lang="en-US" dirty="0">
                <a:latin typeface="Helvetica"/>
                <a:cs typeface="Helvetica"/>
              </a:rPr>
              <a:t> stored off-heap</a:t>
            </a:r>
            <a:endParaRPr lang="en-US" i="1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Immediately consistent with ACID properties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Platform independent middleware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SQL-like query language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Event pushed over the network in real-time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Built-in transactional cross-site replication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Event-driven map/reduce processing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Speed and throughput!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Compared to Other Offerings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88893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DDDE"/>
                </a:solidFill>
              </a:rPr>
              <a:t>© Copyright 2000-2014 TIBCO Software Inc.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473004"/>
            <a:ext cx="914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Use Cases and Patterns </a:t>
            </a:r>
          </a:p>
        </p:txBody>
      </p:sp>
    </p:spTree>
    <p:extLst>
      <p:ext uri="{BB962C8B-B14F-4D97-AF65-F5344CB8AC3E}">
        <p14:creationId xmlns:p14="http://schemas.microsoft.com/office/powerpoint/2010/main" val="66862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400" b="1" dirty="0">
                <a:latin typeface="Helvetica"/>
                <a:cs typeface="Helvetica"/>
              </a:rPr>
              <a:t>Generic</a:t>
            </a:r>
            <a:r>
              <a:rPr lang="en-US" sz="1400" dirty="0">
                <a:latin typeface="Helvetica"/>
                <a:cs typeface="Helvetica"/>
              </a:rPr>
              <a:t>: Low latency data </a:t>
            </a:r>
            <a:r>
              <a:rPr lang="en-US" sz="1400" dirty="0" smtClean="0">
                <a:latin typeface="Helvetica"/>
                <a:cs typeface="Helvetica"/>
              </a:rPr>
              <a:t>access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400" b="1" dirty="0">
                <a:latin typeface="Helvetica"/>
                <a:cs typeface="Helvetica"/>
              </a:rPr>
              <a:t>Telco</a:t>
            </a:r>
            <a:r>
              <a:rPr lang="en-US" sz="1400" dirty="0">
                <a:latin typeface="Helvetica"/>
                <a:cs typeface="Helvetica"/>
              </a:rPr>
              <a:t>: Real-time offer generation and </a:t>
            </a:r>
            <a:r>
              <a:rPr lang="en-US" sz="1400" dirty="0" smtClean="0">
                <a:latin typeface="Helvetica"/>
                <a:cs typeface="Helvetica"/>
              </a:rPr>
              <a:t>fulfillment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400" b="1" dirty="0">
                <a:latin typeface="Helvetica"/>
                <a:cs typeface="Helvetica"/>
              </a:rPr>
              <a:t>Retail</a:t>
            </a:r>
            <a:r>
              <a:rPr lang="en-US" sz="1400" dirty="0">
                <a:latin typeface="Helvetica"/>
                <a:cs typeface="Helvetica"/>
              </a:rPr>
              <a:t>: In-memory product catalog, in-memory </a:t>
            </a:r>
            <a:r>
              <a:rPr lang="en-US" sz="1400" dirty="0" smtClean="0">
                <a:latin typeface="Helvetica"/>
                <a:cs typeface="Helvetica"/>
              </a:rPr>
              <a:t>inventory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400" b="1" dirty="0">
                <a:latin typeface="Helvetica"/>
                <a:cs typeface="Helvetica"/>
              </a:rPr>
              <a:t>Retail Banking</a:t>
            </a:r>
            <a:r>
              <a:rPr lang="en-US" sz="1400" dirty="0">
                <a:latin typeface="Helvetica"/>
                <a:cs typeface="Helvetica"/>
              </a:rPr>
              <a:t>: Fast temporary shared storage for EDI context data, fast account </a:t>
            </a:r>
            <a:r>
              <a:rPr lang="en-US" sz="1400" dirty="0" smtClean="0">
                <a:latin typeface="Helvetica"/>
                <a:cs typeface="Helvetica"/>
              </a:rPr>
              <a:t>lookup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400" b="1" dirty="0">
                <a:latin typeface="Helvetica"/>
                <a:cs typeface="Helvetica"/>
              </a:rPr>
              <a:t>Transportation</a:t>
            </a:r>
            <a:r>
              <a:rPr lang="en-US" sz="1400" dirty="0">
                <a:latin typeface="Helvetica"/>
                <a:cs typeface="Helvetica"/>
              </a:rPr>
              <a:t>: Real-time tracking and incident </a:t>
            </a:r>
            <a:r>
              <a:rPr lang="en-US" sz="1400" dirty="0" smtClean="0">
                <a:latin typeface="Helvetica"/>
                <a:cs typeface="Helvetica"/>
              </a:rPr>
              <a:t>management</a:t>
            </a: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1400" b="1" dirty="0">
                <a:latin typeface="Helvetica"/>
                <a:cs typeface="Helvetica"/>
              </a:rPr>
              <a:t>Capital markets</a:t>
            </a:r>
            <a:r>
              <a:rPr lang="en-US" sz="1400" dirty="0">
                <a:latin typeface="Helvetica"/>
                <a:cs typeface="Helvetica"/>
              </a:rPr>
              <a:t>: Real-time processing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ActiveSpaces Use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1595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When you need low latency access to data, </a:t>
            </a:r>
            <a:r>
              <a:rPr lang="en-US" dirty="0" smtClean="0">
                <a:latin typeface="Helvetica"/>
                <a:cs typeface="Helvetica"/>
              </a:rPr>
              <a:t>including: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Data </a:t>
            </a:r>
            <a:r>
              <a:rPr lang="en-US" dirty="0">
                <a:latin typeface="Helvetica"/>
                <a:cs typeface="Helvetica"/>
              </a:rPr>
              <a:t>that you read all the time (or repeatedly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Data </a:t>
            </a:r>
            <a:r>
              <a:rPr lang="en-US" dirty="0">
                <a:latin typeface="Helvetica"/>
                <a:cs typeface="Helvetica"/>
              </a:rPr>
              <a:t>that you write all the </a:t>
            </a:r>
            <a:r>
              <a:rPr lang="en-US" dirty="0" smtClean="0">
                <a:latin typeface="Helvetica"/>
                <a:cs typeface="Helvetica"/>
              </a:rPr>
              <a:t>time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Temporary </a:t>
            </a:r>
            <a:r>
              <a:rPr lang="en-US" dirty="0">
                <a:latin typeface="Helvetica"/>
                <a:cs typeface="Helvetica"/>
              </a:rPr>
              <a:t>(or ‘working’) </a:t>
            </a:r>
            <a:r>
              <a:rPr lang="en-US" dirty="0" smtClean="0">
                <a:latin typeface="Helvetica"/>
                <a:cs typeface="Helvetica"/>
              </a:rPr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Any </a:t>
            </a:r>
            <a:r>
              <a:rPr lang="en-US" dirty="0">
                <a:latin typeface="Helvetica"/>
                <a:cs typeface="Helvetica"/>
              </a:rPr>
              <a:t>data with a short shelf-life (e.g. events)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And when every millisecond (microsecond, even) counts!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Generic: Low Latency Data Access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34821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Telco: Real-Time Offer Generation and Fulfillment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719526" y="749610"/>
            <a:ext cx="1743493" cy="4254865"/>
          </a:xfrm>
          <a:prstGeom prst="roundRect">
            <a:avLst>
              <a:gd name="adj" fmla="val 7962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>
              <a:latin typeface="Helvetica"/>
              <a:cs typeface="Helvetica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42716" y="744047"/>
            <a:ext cx="2568022" cy="4254865"/>
          </a:xfrm>
          <a:prstGeom prst="roundRect">
            <a:avLst>
              <a:gd name="adj" fmla="val 796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Helvetica"/>
              <a:cs typeface="Helvetica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771750" y="742719"/>
            <a:ext cx="2859554" cy="4254865"/>
          </a:xfrm>
          <a:prstGeom prst="roundRect">
            <a:avLst>
              <a:gd name="adj" fmla="val 796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Helvetica"/>
              <a:cs typeface="Helvetica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0" y="1414743"/>
            <a:ext cx="2316242" cy="218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1" y="3419663"/>
            <a:ext cx="2267207" cy="206781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2851619" y="1842615"/>
            <a:ext cx="2710320" cy="9532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latin typeface="Helvetica"/>
                <a:cs typeface="Helvetica"/>
              </a:rPr>
              <a:t>Reload</a:t>
            </a:r>
          </a:p>
          <a:p>
            <a:r>
              <a:rPr lang="en-US" sz="900" dirty="0" smtClean="0">
                <a:latin typeface="Helvetica"/>
                <a:cs typeface="Helvetica"/>
              </a:rPr>
              <a:t>Give 100 free SMS to subscriber who tops-up &gt;</a:t>
            </a:r>
          </a:p>
          <a:p>
            <a:r>
              <a:rPr lang="en-US" sz="900" dirty="0" smtClean="0">
                <a:latin typeface="Helvetica"/>
                <a:cs typeface="Helvetica"/>
              </a:rPr>
              <a:t>$xxx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56442" y="2345059"/>
            <a:ext cx="18803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Total: 12 </a:t>
            </a:r>
            <a:r>
              <a:rPr lang="en-US" sz="105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mio</a:t>
            </a:r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 top-up / day</a:t>
            </a:r>
          </a:p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Peak: 300 top-up per sec</a:t>
            </a:r>
            <a:endParaRPr lang="en-SG" sz="105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851619" y="838141"/>
            <a:ext cx="2710320" cy="9532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latin typeface="Helvetica"/>
                <a:cs typeface="Helvetica"/>
              </a:rPr>
              <a:t>Purchase 3G Package</a:t>
            </a:r>
          </a:p>
          <a:p>
            <a:r>
              <a:rPr lang="en-US" sz="900" dirty="0" smtClean="0">
                <a:latin typeface="Helvetica"/>
                <a:cs typeface="Helvetica"/>
              </a:rPr>
              <a:t>Cross-sell Voice/SMS package to subscriber who purchases 3G Mobile Package 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48590" y="1394095"/>
            <a:ext cx="17042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Total: 3 </a:t>
            </a:r>
            <a:r>
              <a:rPr lang="en-US" sz="105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mio</a:t>
            </a:r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 / day</a:t>
            </a:r>
          </a:p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Peak: 50 events per sec</a:t>
            </a:r>
            <a:endParaRPr lang="en-SG" sz="105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859972" y="2840351"/>
            <a:ext cx="2710320" cy="9532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latin typeface="Helvetica"/>
                <a:cs typeface="Helvetica"/>
              </a:rPr>
              <a:t>Voice Call</a:t>
            </a:r>
          </a:p>
          <a:p>
            <a:r>
              <a:rPr lang="en-US" sz="900" dirty="0" smtClean="0">
                <a:latin typeface="Helvetica"/>
                <a:cs typeface="Helvetica"/>
              </a:rPr>
              <a:t>Give discount VOIP package to subscriber who makes a IDD call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95676" y="3403016"/>
            <a:ext cx="20037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Total: 200 </a:t>
            </a:r>
            <a:r>
              <a:rPr lang="en-US" sz="105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mio</a:t>
            </a:r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 / day</a:t>
            </a:r>
          </a:p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Peak:  12,000 events per sec</a:t>
            </a:r>
            <a:endParaRPr lang="en-SG" sz="105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859972" y="3835059"/>
            <a:ext cx="2710320" cy="9532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>
                <a:latin typeface="Helvetica"/>
                <a:cs typeface="Helvetica"/>
              </a:rPr>
              <a:t>SMS Usage</a:t>
            </a:r>
          </a:p>
          <a:p>
            <a:r>
              <a:rPr lang="en-US" sz="900" dirty="0" smtClean="0">
                <a:latin typeface="Helvetica"/>
                <a:cs typeface="Helvetica"/>
              </a:rPr>
              <a:t>Give discounted SMS package to subscriber who sends SMS more than 10 times a day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02454" y="4363714"/>
            <a:ext cx="20037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Total: 750 </a:t>
            </a:r>
            <a:r>
              <a:rPr lang="en-US" sz="105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mio</a:t>
            </a:r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 / day</a:t>
            </a:r>
          </a:p>
          <a:p>
            <a:r>
              <a:rPr lang="en-US" sz="1050" b="1" dirty="0" smtClean="0">
                <a:solidFill>
                  <a:schemeClr val="bg1"/>
                </a:solidFill>
                <a:latin typeface="Helvetica"/>
                <a:cs typeface="Helvetica"/>
              </a:rPr>
              <a:t>Peak:  27,000 events per sec</a:t>
            </a:r>
            <a:endParaRPr lang="en-SG" sz="105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97922" y="4781556"/>
            <a:ext cx="2091059" cy="344786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70C0"/>
                </a:solidFill>
                <a:latin typeface="Helvetica"/>
                <a:ea typeface="Segoe UI" panose="020B0502040204020203" pitchFamily="34" charset="0"/>
                <a:cs typeface="Helvetica"/>
              </a:rPr>
              <a:t>Event Cloud</a:t>
            </a:r>
            <a:endParaRPr lang="en-SG" sz="1100" dirty="0">
              <a:solidFill>
                <a:srgbClr val="0070C0"/>
              </a:solidFill>
              <a:latin typeface="Helvetica"/>
              <a:ea typeface="Segoe UI" panose="020B0502040204020203" pitchFamily="34" charset="0"/>
              <a:cs typeface="Helvetic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3441" y="1552593"/>
            <a:ext cx="1082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70C0"/>
                </a:solidFill>
                <a:latin typeface="Helvetica"/>
                <a:cs typeface="Helvetica"/>
              </a:rPr>
              <a:t>Purchase BB Package</a:t>
            </a:r>
            <a:endParaRPr lang="en-SG" sz="7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9906" y="2851973"/>
            <a:ext cx="469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70C0"/>
                </a:solidFill>
                <a:latin typeface="Helvetica"/>
                <a:cs typeface="Helvetica"/>
              </a:rPr>
              <a:t>Reload</a:t>
            </a:r>
            <a:endParaRPr lang="en-SG" sz="7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54042" y="1679239"/>
            <a:ext cx="5838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70C0"/>
                </a:solidFill>
                <a:latin typeface="Helvetica"/>
                <a:cs typeface="Helvetica"/>
              </a:rPr>
              <a:t>Voice Call</a:t>
            </a:r>
            <a:endParaRPr lang="en-SG" sz="7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69021" y="1974749"/>
            <a:ext cx="5188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70C0"/>
                </a:solidFill>
                <a:latin typeface="Helvetica"/>
                <a:cs typeface="Helvetica"/>
              </a:rPr>
              <a:t>IDD Call</a:t>
            </a:r>
            <a:endParaRPr lang="en-SG" sz="7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01477" y="2603422"/>
            <a:ext cx="6236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 smtClean="0">
                <a:solidFill>
                  <a:srgbClr val="0070C0"/>
                </a:solidFill>
                <a:latin typeface="Helvetica"/>
                <a:cs typeface="Helvetica"/>
              </a:rPr>
              <a:t>OnNet</a:t>
            </a:r>
            <a:r>
              <a:rPr lang="en-US" sz="700" dirty="0" smtClean="0">
                <a:solidFill>
                  <a:srgbClr val="0070C0"/>
                </a:solidFill>
                <a:latin typeface="Helvetica"/>
                <a:cs typeface="Helvetica"/>
              </a:rPr>
              <a:t> Call</a:t>
            </a:r>
            <a:endParaRPr lang="en-SG" sz="7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54860" y="2964422"/>
            <a:ext cx="6636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70C0"/>
                </a:solidFill>
                <a:latin typeface="Helvetica"/>
                <a:cs typeface="Helvetica"/>
              </a:rPr>
              <a:t>SMS Usage</a:t>
            </a:r>
            <a:endParaRPr lang="en-SG" sz="7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171977" y="2160724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59253" y="2379810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76727" y="2642271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367767" y="2748110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367767" y="2475060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125217" y="2483521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850326" y="2522685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736070" y="2271849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703262" y="2737521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621771" y="2483521"/>
            <a:ext cx="95250" cy="95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55932" y="4785468"/>
            <a:ext cx="2091059" cy="344786"/>
          </a:xfrm>
          <a:prstGeom prst="rect">
            <a:avLst/>
          </a:prstGeom>
          <a:ln w="3175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Helvetica"/>
                <a:ea typeface="Segoe UI" panose="020B0502040204020203" pitchFamily="34" charset="0"/>
                <a:cs typeface="Helvetica"/>
              </a:rPr>
              <a:t>Event Handling and Processing</a:t>
            </a:r>
            <a:endParaRPr lang="en-SG" sz="1100" dirty="0">
              <a:solidFill>
                <a:schemeClr val="accent6">
                  <a:lumMod val="75000"/>
                </a:schemeClr>
              </a:solidFill>
              <a:latin typeface="Helvetica"/>
              <a:ea typeface="Segoe UI" panose="020B0502040204020203" pitchFamily="34" charset="0"/>
              <a:cs typeface="Helvetic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96782" y="4783449"/>
            <a:ext cx="1627170" cy="352763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  <a:ea typeface="Segoe UI" panose="020B0502040204020203" pitchFamily="34" charset="0"/>
                <a:cs typeface="Helvetica"/>
              </a:rPr>
              <a:t>Touchpoint Integration</a:t>
            </a:r>
            <a:endParaRPr lang="en-SG" sz="1100" dirty="0">
              <a:solidFill>
                <a:schemeClr val="tx1"/>
              </a:solidFill>
              <a:latin typeface="Helvetica"/>
              <a:ea typeface="Segoe UI" panose="020B0502040204020203" pitchFamily="34" charset="0"/>
              <a:cs typeface="Helvetica"/>
            </a:endParaRPr>
          </a:p>
        </p:txBody>
      </p:sp>
      <p:sp>
        <p:nvSpPr>
          <p:cNvPr id="87" name="Right Arrow 86"/>
          <p:cNvSpPr/>
          <p:nvPr/>
        </p:nvSpPr>
        <p:spPr>
          <a:xfrm>
            <a:off x="5915258" y="2304021"/>
            <a:ext cx="278296" cy="23632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Helvetica"/>
              <a:cs typeface="Helvetica"/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5924537" y="2631350"/>
            <a:ext cx="278296" cy="23632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Helvetica"/>
              <a:cs typeface="Helvetica"/>
            </a:endParaRPr>
          </a:p>
        </p:txBody>
      </p:sp>
      <p:sp>
        <p:nvSpPr>
          <p:cNvPr id="89" name="Right Arrow 88"/>
          <p:cNvSpPr/>
          <p:nvPr/>
        </p:nvSpPr>
        <p:spPr>
          <a:xfrm>
            <a:off x="5925862" y="2966630"/>
            <a:ext cx="278296" cy="23632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Helvetica"/>
              <a:cs typeface="Helvetica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519437" y="766840"/>
            <a:ext cx="1464368" cy="4254865"/>
          </a:xfrm>
          <a:prstGeom prst="roundRect">
            <a:avLst>
              <a:gd name="adj" fmla="val 79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>
              <a:latin typeface="Helvetica"/>
              <a:cs typeface="Helvetic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566387" y="4773579"/>
            <a:ext cx="1377658" cy="352763"/>
          </a:xfrm>
          <a:prstGeom prst="rect">
            <a:avLst/>
          </a:prstGeom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  <a:latin typeface="Helvetica"/>
                <a:ea typeface="Segoe UI" panose="020B0502040204020203" pitchFamily="34" charset="0"/>
                <a:cs typeface="Helvetica"/>
              </a:rPr>
              <a:t>Billing, Offer Fulfilled</a:t>
            </a:r>
            <a:endParaRPr lang="en-SG" sz="1100" dirty="0">
              <a:solidFill>
                <a:schemeClr val="accent3">
                  <a:lumMod val="50000"/>
                </a:schemeClr>
              </a:solidFill>
              <a:latin typeface="Helvetica"/>
              <a:ea typeface="Segoe UI" panose="020B0502040204020203" pitchFamily="34" charset="0"/>
              <a:cs typeface="Helvetica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590853" y="2072115"/>
            <a:ext cx="1327574" cy="323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Helvetica"/>
                <a:cs typeface="Helvetica"/>
              </a:rPr>
              <a:t>Fulfill SMS Package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590853" y="2482211"/>
            <a:ext cx="1327574" cy="305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Helvetica"/>
                <a:cs typeface="Helvetica"/>
              </a:rPr>
              <a:t>Fulfill 3G Package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599925" y="2892115"/>
            <a:ext cx="1327574" cy="305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Helvetica"/>
                <a:cs typeface="Helvetica"/>
              </a:rPr>
              <a:t>Fulfill Voice Package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590853" y="3284685"/>
            <a:ext cx="1327574" cy="305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Helvetica"/>
                <a:cs typeface="Helvetica"/>
              </a:rPr>
              <a:t>Fulfill SMS Package</a:t>
            </a:r>
            <a:endParaRPr lang="en-SG" sz="900" dirty="0">
              <a:latin typeface="Helvetica"/>
              <a:cs typeface="Helvetic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8270" y="4112064"/>
            <a:ext cx="215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Helvetica"/>
                <a:cs typeface="Helvetica"/>
              </a:rPr>
              <a:t>46,7 millions subscribers</a:t>
            </a:r>
            <a:endParaRPr lang="en-SG" sz="1400" dirty="0">
              <a:solidFill>
                <a:srgbClr val="0070C0"/>
              </a:solidFill>
              <a:latin typeface="Helvetica"/>
              <a:cs typeface="Helvetic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6782" y="4021088"/>
            <a:ext cx="1674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,000 SMS notifications per seconds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48949" y="4027347"/>
            <a:ext cx="1434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5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00 offer fulfillments per second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06" y="2056184"/>
            <a:ext cx="976059" cy="15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6384414" y="2259683"/>
            <a:ext cx="734386" cy="2956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>
              <a:defRPr/>
            </a:pPr>
            <a:r>
              <a:rPr lang="en-SG" sz="700" b="1" dirty="0">
                <a:solidFill>
                  <a:schemeClr val="bg1"/>
                </a:solidFill>
                <a:latin typeface="Helvetica"/>
                <a:cs typeface="Helvetica"/>
              </a:rPr>
              <a:t>Offer </a:t>
            </a:r>
            <a:r>
              <a:rPr lang="en-SG" sz="700" b="1" dirty="0" smtClean="0">
                <a:solidFill>
                  <a:schemeClr val="bg1"/>
                </a:solidFill>
                <a:latin typeface="Helvetica"/>
                <a:cs typeface="Helvetica"/>
              </a:rPr>
              <a:t>Message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354368" y="2559103"/>
            <a:ext cx="788344" cy="273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/>
            <a:endParaRPr lang="en-US" sz="7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Helvetica"/>
                <a:cs typeface="Helvetica"/>
              </a:rPr>
              <a:t>Reminder</a:t>
            </a:r>
            <a:endParaRPr lang="en-US" sz="7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Helvetica"/>
                <a:cs typeface="Helvetica"/>
              </a:rPr>
              <a:t>Message </a:t>
            </a:r>
            <a:endParaRPr lang="en-SG" sz="7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374021" y="2945513"/>
            <a:ext cx="788344" cy="273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Helvetica"/>
                <a:cs typeface="Helvetica"/>
              </a:rPr>
              <a:t>Fulfillment</a:t>
            </a:r>
          </a:p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Helvetica"/>
                <a:cs typeface="Helvetica"/>
              </a:rPr>
              <a:t>Message</a:t>
            </a:r>
            <a:endParaRPr lang="en-SG" sz="7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9208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"/>
                            </p:stCondLst>
                            <p:childTnLst>
                              <p:par>
                                <p:cTn id="8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indefinite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repeatCount="indefinite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mph" presetSubtype="0" repeatCount="indefinite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00"/>
                            </p:stCondLst>
                            <p:childTnLst>
                              <p:par>
                                <p:cTn id="2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/>
      <p:bldP spid="100" grpId="0" animBg="1"/>
      <p:bldP spid="101" grpId="0" animBg="1"/>
      <p:bldP spid="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Event handling: CDRs coming from the cell network compare event against lists</a:t>
            </a:r>
          </a:p>
          <a:p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Campaign trigger: offer is being qualified according to occurred / tracked events from the subscriber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Telco: Real-Time Offer Generation and Fulfillment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2946" y="3075972"/>
            <a:ext cx="4941454" cy="14701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Helvetica"/>
                <a:cs typeface="Helvetica"/>
              </a:rPr>
              <a:t>The Numbers</a:t>
            </a:r>
          </a:p>
          <a:p>
            <a:endParaRPr lang="en-US" sz="1400" b="1" u="sng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1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billion events per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day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Peaks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of 40 to 50,000 events per second (for hours, during peak usage period of the day) from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Network</a:t>
            </a:r>
          </a:p>
          <a:p>
            <a:pPr marL="285750" indent="-285750" algn="l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2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BW servers, 2 AS servers (active-active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077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2000-2014 TIBCO Software Inc.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08232726"/>
              </p:ext>
            </p:extLst>
          </p:nvPr>
        </p:nvGraphicFramePr>
        <p:xfrm>
          <a:off x="1054484" y="786053"/>
          <a:ext cx="71658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56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Retail: In-Memory Product Catalog</a:t>
            </a:r>
            <a:endParaRPr lang="en-US" dirty="0"/>
          </a:p>
        </p:txBody>
      </p:sp>
      <p:pic>
        <p:nvPicPr>
          <p:cNvPr id="5" name="Picture 4" descr="Ac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4" y="895047"/>
            <a:ext cx="7881444" cy="41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1" y="1176841"/>
            <a:ext cx="49944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Product MDM implemented using TIBCO MDM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Used by approximately 25-30 applications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The challenge is that the load generated by all those applications is too high for MDM to handle directly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ActiveSpaces used to speed up the data access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"/>
                <a:cs typeface="Helvetica"/>
              </a:rPr>
              <a:t>Applications can read/write from/to the data grid rather than hit MDM directly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"/>
                <a:cs typeface="Helvetica"/>
              </a:rPr>
              <a:t>Created a service layer on top of ActiveSpaces implemented with BusinessWorks (ActiveSpaces plugin)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Retail: In-Memory Product Catalog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7951" y="1269928"/>
            <a:ext cx="2687504" cy="2392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u="sng" dirty="0" smtClean="0">
                <a:solidFill>
                  <a:srgbClr val="000000"/>
                </a:solidFill>
                <a:latin typeface="Helvetica"/>
                <a:cs typeface="Helvetica"/>
              </a:rPr>
              <a:t>The Numbers</a:t>
            </a:r>
          </a:p>
          <a:p>
            <a:endParaRPr lang="en-US" sz="1100" b="1" u="sng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800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million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records</a:t>
            </a:r>
          </a:p>
          <a:p>
            <a:pPr marL="171450" indent="-171450" algn="l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Peak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load: 200,000 operations per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second</a:t>
            </a:r>
          </a:p>
          <a:p>
            <a:pPr marL="171450" indent="-171450" algn="l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16 VMs (8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cores,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128 Gb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</a:rPr>
              <a:t>of RAM each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)</a:t>
            </a:r>
            <a:endParaRPr lang="en-US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50% growth expected in the next 6 months</a:t>
            </a:r>
            <a:endParaRPr lang="en-US" sz="105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6719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Real-time store inventory for US national retailers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Problem: too many layers, too much delay introduces in-coherency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Buy online, pick-up at the store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mtClean="0">
                <a:latin typeface="Helvetica"/>
                <a:cs typeface="Helvetica"/>
              </a:rPr>
              <a:t>Smart fulfillment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Opens new possibilities: </a:t>
            </a:r>
            <a:r>
              <a:rPr lang="en-US" dirty="0" smtClean="0">
                <a:latin typeface="Helvetica"/>
                <a:cs typeface="Helvetica"/>
              </a:rPr>
              <a:t>“Triggers” </a:t>
            </a:r>
            <a:r>
              <a:rPr lang="en-US" dirty="0">
                <a:latin typeface="Helvetica"/>
                <a:cs typeface="Helvetica"/>
              </a:rPr>
              <a:t>outside of the System of Record (SOR) servers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Retail: In-Memory Inventory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311301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734620"/>
            <a:ext cx="8068159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latin typeface="Helvetica"/>
                <a:cs typeface="Helvetica"/>
              </a:rPr>
              <a:t>Fast Temporary Shared Storage for EDI Context </a:t>
            </a:r>
            <a:r>
              <a:rPr lang="en-US" sz="1400" dirty="0" smtClean="0">
                <a:latin typeface="Helvetica"/>
                <a:cs typeface="Helvetica"/>
              </a:rPr>
              <a:t>Data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  <a:p>
            <a:endParaRPr lang="en-US" sz="1400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Helvetica"/>
                <a:cs typeface="Helvetica"/>
              </a:rPr>
              <a:t>Fast Account Lookup for Monetary Authority of Singapore G3 rules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"/>
                <a:cs typeface="Helvetica"/>
              </a:rPr>
              <a:t>Real-time transaction settlement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"/>
                <a:cs typeface="Helvetica"/>
              </a:rPr>
              <a:t>Real time alerts on account activity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Retail Banking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4460" y="1175893"/>
            <a:ext cx="8695330" cy="2837338"/>
            <a:chOff x="214208" y="1351634"/>
            <a:chExt cx="8620252" cy="2863659"/>
          </a:xfrm>
        </p:grpSpPr>
        <p:sp>
          <p:nvSpPr>
            <p:cNvPr id="8" name="Rectangle 140" descr="밝은 상향 대각선"/>
            <p:cNvSpPr>
              <a:spLocks noChangeArrowheads="1"/>
            </p:cNvSpPr>
            <p:nvPr/>
          </p:nvSpPr>
          <p:spPr bwMode="auto">
            <a:xfrm>
              <a:off x="3214275" y="1351634"/>
              <a:ext cx="2961409" cy="2857019"/>
            </a:xfrm>
            <a:prstGeom prst="rect">
              <a:avLst/>
            </a:prstGeom>
            <a:pattFill prst="ltUpDiag">
              <a:fgClr>
                <a:srgbClr val="DDDDDD"/>
              </a:fgClr>
              <a:bgClr>
                <a:srgbClr val="FFFFFF"/>
              </a:bgClr>
            </a:pattFill>
            <a:ln w="12700" algn="ctr">
              <a:pattFill prst="pct5">
                <a:fgClr>
                  <a:srgbClr val="6C7072"/>
                </a:fgClr>
                <a:bgClr>
                  <a:srgbClr val="A0AFBC"/>
                </a:bgClr>
              </a:pattFill>
              <a:miter lim="800000"/>
              <a:headEnd/>
              <a:tailEnd/>
            </a:ln>
          </p:spPr>
          <p:txBody>
            <a:bodyPr wrap="none" anchor="t" anchorCtr="0"/>
            <a:lstStyle/>
            <a:p>
              <a:pPr algn="ctr"/>
              <a:r>
                <a:rPr lang="en-US" altLang="ko-KR" sz="1200" b="1" dirty="0" smtClean="0">
                  <a:solidFill>
                    <a:srgbClr val="000000"/>
                  </a:solidFill>
                  <a:latin typeface="Helvetica"/>
                  <a:ea typeface="맑은 고딕" pitchFamily="50" charset="-127"/>
                  <a:cs typeface="Helvetica"/>
                </a:rPr>
                <a:t>EDI Service</a:t>
              </a:r>
              <a:endParaRPr lang="ko-KR" altLang="en-US" sz="1200" b="1" dirty="0">
                <a:solidFill>
                  <a:srgbClr val="000000"/>
                </a:solidFill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9" name="직사각형 67"/>
            <p:cNvSpPr/>
            <p:nvPr/>
          </p:nvSpPr>
          <p:spPr bwMode="auto">
            <a:xfrm>
              <a:off x="3743097" y="1928629"/>
              <a:ext cx="1080120" cy="356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Sender EDI 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0" name="직사각형 67"/>
            <p:cNvSpPr/>
            <p:nvPr/>
          </p:nvSpPr>
          <p:spPr bwMode="auto">
            <a:xfrm>
              <a:off x="3590697" y="1776229"/>
              <a:ext cx="1080120" cy="356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Sender EDI 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1" name="직사각형 77"/>
            <p:cNvSpPr/>
            <p:nvPr/>
          </p:nvSpPr>
          <p:spPr bwMode="auto">
            <a:xfrm>
              <a:off x="3743097" y="3824557"/>
              <a:ext cx="1080120" cy="356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6800" tIns="4572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Receive EDI 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2" name="직사각형 77"/>
            <p:cNvSpPr/>
            <p:nvPr/>
          </p:nvSpPr>
          <p:spPr bwMode="auto">
            <a:xfrm>
              <a:off x="3590697" y="3672157"/>
              <a:ext cx="1080120" cy="356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6800" tIns="4572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Receive EDI 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3" name="Rectangle 140" descr="밝은 상향 대각선"/>
            <p:cNvSpPr>
              <a:spLocks noChangeArrowheads="1"/>
            </p:cNvSpPr>
            <p:nvPr/>
          </p:nvSpPr>
          <p:spPr bwMode="auto">
            <a:xfrm>
              <a:off x="214208" y="1489688"/>
              <a:ext cx="2012927" cy="1667162"/>
            </a:xfrm>
            <a:prstGeom prst="rect">
              <a:avLst/>
            </a:prstGeom>
            <a:pattFill prst="ltUpDiag">
              <a:fgClr>
                <a:srgbClr val="DDDDDD"/>
              </a:fgClr>
              <a:bgClr>
                <a:srgbClr val="FFFFFF"/>
              </a:bgClr>
            </a:pattFill>
            <a:ln w="12700" algn="ctr">
              <a:pattFill prst="pct5">
                <a:fgClr>
                  <a:srgbClr val="6C7072"/>
                </a:fgClr>
                <a:bgClr>
                  <a:srgbClr val="A0AFBC"/>
                </a:bgClr>
              </a:pattFill>
              <a:miter lim="800000"/>
              <a:headEnd/>
              <a:tailEnd/>
            </a:ln>
          </p:spPr>
          <p:txBody>
            <a:bodyPr wrap="none" anchor="t" anchorCtr="0"/>
            <a:lstStyle/>
            <a:p>
              <a:pPr algn="ctr"/>
              <a:r>
                <a:rPr lang="en-US" altLang="ko-KR" sz="1200" b="1" dirty="0" smtClean="0">
                  <a:solidFill>
                    <a:srgbClr val="000000"/>
                  </a:solidFill>
                  <a:latin typeface="Helvetica"/>
                  <a:ea typeface="맑은 고딕" pitchFamily="50" charset="-127"/>
                  <a:cs typeface="Helvetica"/>
                </a:rPr>
                <a:t>EAI HUB</a:t>
              </a:r>
              <a:endParaRPr lang="ko-KR" altLang="en-US" sz="1200" b="1" dirty="0">
                <a:solidFill>
                  <a:srgbClr val="000000"/>
                </a:solidFill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4" name="Rectangle 140" descr="밝은 상향 대각선"/>
            <p:cNvSpPr>
              <a:spLocks noChangeArrowheads="1"/>
            </p:cNvSpPr>
            <p:nvPr/>
          </p:nvSpPr>
          <p:spPr bwMode="auto">
            <a:xfrm>
              <a:off x="387942" y="1806116"/>
              <a:ext cx="1663453" cy="1224136"/>
            </a:xfrm>
            <a:prstGeom prst="rect">
              <a:avLst/>
            </a:prstGeom>
            <a:solidFill>
              <a:srgbClr val="FFFFFF"/>
            </a:solidFill>
            <a:ln w="12700" algn="ctr">
              <a:pattFill prst="pct5">
                <a:fgClr>
                  <a:srgbClr val="6C7072"/>
                </a:fgClr>
                <a:bgClr>
                  <a:srgbClr val="A0AFBC"/>
                </a:bgClr>
              </a:pattFill>
              <a:miter lim="800000"/>
              <a:headEnd/>
              <a:tailEnd/>
            </a:ln>
          </p:spPr>
          <p:txBody>
            <a:bodyPr wrap="none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TIBCO BusinessWorks</a:t>
              </a:r>
            </a:p>
          </p:txBody>
        </p:sp>
        <p:sp>
          <p:nvSpPr>
            <p:cNvPr id="15" name="직사각형 67"/>
            <p:cNvSpPr/>
            <p:nvPr/>
          </p:nvSpPr>
          <p:spPr bwMode="auto">
            <a:xfrm>
              <a:off x="3438297" y="1623829"/>
              <a:ext cx="1080120" cy="356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Sender EDI 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6" name="직사각형 68"/>
            <p:cNvSpPr/>
            <p:nvPr/>
          </p:nvSpPr>
          <p:spPr bwMode="auto">
            <a:xfrm>
              <a:off x="674311" y="2259537"/>
              <a:ext cx="1080120" cy="2160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7" name="직사각형 69"/>
            <p:cNvSpPr/>
            <p:nvPr/>
          </p:nvSpPr>
          <p:spPr bwMode="auto">
            <a:xfrm>
              <a:off x="674311" y="2547569"/>
              <a:ext cx="1080120" cy="2160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46800" tIns="45720" rIns="468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2343" y="2774713"/>
              <a:ext cx="504056" cy="269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ko-KR" b="1" dirty="0" smtClean="0">
                  <a:latin typeface="Helvetica"/>
                  <a:ea typeface="맑은 고딕" pitchFamily="50" charset="-127"/>
                  <a:cs typeface="Helvetica"/>
                </a:rPr>
                <a:t>...</a:t>
              </a:r>
              <a:endParaRPr lang="ko-KR" altLang="en-US" b="1" dirty="0" err="1" smtClean="0"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19" name="Rectangle 140" descr="밝은 상향 대각선"/>
            <p:cNvSpPr>
              <a:spLocks noChangeArrowheads="1"/>
            </p:cNvSpPr>
            <p:nvPr/>
          </p:nvSpPr>
          <p:spPr bwMode="auto">
            <a:xfrm>
              <a:off x="7235553" y="1351635"/>
              <a:ext cx="1598907" cy="2863658"/>
            </a:xfrm>
            <a:prstGeom prst="rect">
              <a:avLst/>
            </a:prstGeom>
            <a:pattFill prst="ltUpDiag">
              <a:fgClr>
                <a:srgbClr val="DDDDDD"/>
              </a:fgClr>
              <a:bgClr>
                <a:srgbClr val="FFFFFF"/>
              </a:bgClr>
            </a:pattFill>
            <a:ln w="12700" algn="ctr">
              <a:pattFill prst="pct5">
                <a:fgClr>
                  <a:srgbClr val="6C7072"/>
                </a:fgClr>
                <a:bgClr>
                  <a:srgbClr val="A0AFBC"/>
                </a:bgClr>
              </a:pattFill>
              <a:miter lim="800000"/>
              <a:headEnd/>
              <a:tailEnd/>
            </a:ln>
          </p:spPr>
          <p:txBody>
            <a:bodyPr wrap="square" anchor="t" anchorCtr="0"/>
            <a:lstStyle/>
            <a:p>
              <a:pPr algn="ctr"/>
              <a:r>
                <a:rPr lang="en-US" altLang="ko-KR" sz="1200" b="1" dirty="0" smtClean="0">
                  <a:solidFill>
                    <a:srgbClr val="000000"/>
                  </a:solidFill>
                  <a:latin typeface="Helvetica"/>
                  <a:ea typeface="맑은 고딕" pitchFamily="50" charset="-127"/>
                  <a:cs typeface="Helvetica"/>
                </a:rPr>
                <a:t>External Partners and Banks</a:t>
              </a:r>
              <a:endParaRPr lang="ko-KR" altLang="en-US" sz="1200" b="1" dirty="0">
                <a:solidFill>
                  <a:srgbClr val="000000"/>
                </a:solidFill>
                <a:latin typeface="Helvetica"/>
                <a:ea typeface="맑은 고딕" pitchFamily="50" charset="-127"/>
                <a:cs typeface="Helvetica"/>
              </a:endParaRPr>
            </a:p>
          </p:txBody>
        </p:sp>
        <p:sp>
          <p:nvSpPr>
            <p:cNvPr id="20" name="직사각형 77"/>
            <p:cNvSpPr/>
            <p:nvPr/>
          </p:nvSpPr>
          <p:spPr bwMode="auto">
            <a:xfrm>
              <a:off x="3438297" y="3519757"/>
              <a:ext cx="1080120" cy="3563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6800" tIns="4572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ea typeface="맑은 고딕" pitchFamily="50" charset="-127"/>
                  <a:cs typeface="Helvetica"/>
                </a:rPr>
                <a:t>Receive EDI Process</a:t>
              </a:r>
              <a:endPara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맑은 고딕" pitchFamily="50" charset="-127"/>
                <a:cs typeface="Helvetica"/>
              </a:endParaRPr>
            </a:p>
          </p:txBody>
        </p:sp>
        <p:cxnSp>
          <p:nvCxnSpPr>
            <p:cNvPr id="21" name="직선 화살표 연결선 86"/>
            <p:cNvCxnSpPr/>
            <p:nvPr/>
          </p:nvCxnSpPr>
          <p:spPr>
            <a:xfrm rot="16200000" flipH="1">
              <a:off x="4242715" y="1892914"/>
              <a:ext cx="411903" cy="949357"/>
            </a:xfrm>
            <a:prstGeom prst="curvedConnector3">
              <a:avLst>
                <a:gd name="adj1" fmla="val 50000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86"/>
            <p:cNvCxnSpPr/>
            <p:nvPr/>
          </p:nvCxnSpPr>
          <p:spPr>
            <a:xfrm rot="5400000" flipH="1" flipV="1">
              <a:off x="4188849" y="2792187"/>
              <a:ext cx="519635" cy="949357"/>
            </a:xfrm>
            <a:prstGeom prst="curvedConnector3">
              <a:avLst>
                <a:gd name="adj1" fmla="val 50000"/>
              </a:avLst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101"/>
            <p:cNvCxnSpPr>
              <a:endCxn id="15" idx="1"/>
            </p:cNvCxnSpPr>
            <p:nvPr/>
          </p:nvCxnSpPr>
          <p:spPr>
            <a:xfrm flipV="1">
              <a:off x="2237527" y="1802026"/>
              <a:ext cx="1200770" cy="1553"/>
            </a:xfrm>
            <a:prstGeom prst="straightConnector1">
              <a:avLst/>
            </a:prstGeom>
            <a:ln>
              <a:solidFill>
                <a:srgbClr val="44444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174"/>
            <p:cNvCxnSpPr>
              <a:stCxn id="15" idx="3"/>
            </p:cNvCxnSpPr>
            <p:nvPr/>
          </p:nvCxnSpPr>
          <p:spPr>
            <a:xfrm>
              <a:off x="4518417" y="1802026"/>
              <a:ext cx="2727528" cy="155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175"/>
            <p:cNvCxnSpPr>
              <a:stCxn id="20" idx="3"/>
            </p:cNvCxnSpPr>
            <p:nvPr/>
          </p:nvCxnSpPr>
          <p:spPr>
            <a:xfrm flipV="1">
              <a:off x="4518417" y="3689115"/>
              <a:ext cx="2706746" cy="0"/>
            </a:xfrm>
            <a:prstGeom prst="straightConnector1">
              <a:avLst/>
            </a:prstGeom>
            <a:ln>
              <a:solidFill>
                <a:srgbClr val="444444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45"/>
            <p:cNvCxnSpPr>
              <a:stCxn id="20" idx="1"/>
            </p:cNvCxnSpPr>
            <p:nvPr/>
          </p:nvCxnSpPr>
          <p:spPr>
            <a:xfrm flipH="1" flipV="1">
              <a:off x="2227136" y="3678717"/>
              <a:ext cx="1211161" cy="0"/>
            </a:xfrm>
            <a:prstGeom prst="straightConnector1">
              <a:avLst/>
            </a:prstGeom>
            <a:ln>
              <a:solidFill>
                <a:srgbClr val="444444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73803" y="2016175"/>
              <a:ext cx="1390103" cy="341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i="1" dirty="0" smtClean="0">
                  <a:latin typeface="Helvetica"/>
                  <a:cs typeface="Helvetica"/>
                </a:rPr>
                <a:t>Send Message for </a:t>
              </a:r>
            </a:p>
            <a:p>
              <a:r>
                <a:rPr lang="en-US" altLang="ko-KR" sz="1100" i="1" dirty="0" smtClean="0">
                  <a:latin typeface="Helvetica"/>
                  <a:cs typeface="Helvetica"/>
                </a:rPr>
                <a:t>Requesting to Partner</a:t>
              </a:r>
              <a:endParaRPr lang="ko-KR" altLang="en-US" sz="1100" i="1" dirty="0">
                <a:latin typeface="Helvetica"/>
                <a:cs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23999" y="2334828"/>
              <a:ext cx="1292144" cy="341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i="1" dirty="0" smtClean="0">
                  <a:solidFill>
                    <a:schemeClr val="bg2">
                      <a:lumMod val="50000"/>
                    </a:schemeClr>
                  </a:solidFill>
                  <a:latin typeface="Helvetica"/>
                  <a:cs typeface="Helvetica"/>
                </a:rPr>
                <a:t>Put message </a:t>
              </a:r>
            </a:p>
            <a:p>
              <a:r>
                <a:rPr lang="en-US" altLang="ko-KR" sz="1100" i="1" dirty="0" smtClean="0">
                  <a:solidFill>
                    <a:schemeClr val="bg2">
                      <a:lumMod val="50000"/>
                    </a:schemeClr>
                  </a:solidFill>
                  <a:latin typeface="Helvetica"/>
                  <a:cs typeface="Helvetica"/>
                </a:rPr>
                <a:t>in AS with GUID key</a:t>
              </a:r>
              <a:endParaRPr lang="ko-KR" altLang="en-US" sz="1100" i="1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20814" y="2016175"/>
              <a:ext cx="916034" cy="341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i="1" dirty="0" smtClean="0">
                  <a:solidFill>
                    <a:srgbClr val="444444"/>
                  </a:solidFill>
                  <a:latin typeface="Helvetica"/>
                  <a:cs typeface="Helvetica"/>
                </a:rPr>
                <a:t>Send Request</a:t>
              </a:r>
            </a:p>
            <a:p>
              <a:r>
                <a:rPr lang="en-US" altLang="ko-KR" sz="1100" i="1" dirty="0" smtClean="0">
                  <a:solidFill>
                    <a:srgbClr val="444444"/>
                  </a:solidFill>
                  <a:latin typeface="Helvetica"/>
                  <a:cs typeface="Helvetica"/>
                </a:rPr>
                <a:t>Message</a:t>
              </a:r>
              <a:endParaRPr lang="ko-KR" altLang="en-US" sz="1100" i="1" dirty="0">
                <a:solidFill>
                  <a:srgbClr val="444444"/>
                </a:solidFill>
                <a:latin typeface="Helvetica"/>
                <a:cs typeface="Helvetic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7842" y="3730675"/>
              <a:ext cx="1141235" cy="1708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i="1" dirty="0" smtClean="0">
                  <a:solidFill>
                    <a:srgbClr val="444444"/>
                  </a:solidFill>
                  <a:latin typeface="Helvetica"/>
                  <a:cs typeface="Helvetica"/>
                </a:rPr>
                <a:t>Receive Message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53331" y="2989455"/>
              <a:ext cx="1459616" cy="341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i="1" dirty="0" smtClean="0">
                  <a:solidFill>
                    <a:schemeClr val="bg2">
                      <a:lumMod val="50000"/>
                    </a:schemeClr>
                  </a:solidFill>
                  <a:latin typeface="Helvetica"/>
                  <a:cs typeface="Helvetica"/>
                </a:rPr>
                <a:t>Take message </a:t>
              </a:r>
            </a:p>
            <a:p>
              <a:r>
                <a:rPr lang="en-US" altLang="ko-KR" sz="1100" i="1" dirty="0" smtClean="0">
                  <a:solidFill>
                    <a:schemeClr val="bg2">
                      <a:lumMod val="50000"/>
                    </a:schemeClr>
                  </a:solidFill>
                  <a:latin typeface="Helvetica"/>
                  <a:cs typeface="Helvetica"/>
                </a:rPr>
                <a:t>from AS with GUID key</a:t>
              </a:r>
              <a:endParaRPr lang="ko-KR" altLang="en-US" sz="1100" i="1" dirty="0">
                <a:solidFill>
                  <a:schemeClr val="bg2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자유형 57"/>
            <p:cNvSpPr/>
            <p:nvPr/>
          </p:nvSpPr>
          <p:spPr>
            <a:xfrm>
              <a:off x="7257143" y="1796143"/>
              <a:ext cx="809684" cy="1903357"/>
            </a:xfrm>
            <a:custGeom>
              <a:avLst/>
              <a:gdLst>
                <a:gd name="connsiteX0" fmla="*/ 0 w 810491"/>
                <a:gd name="connsiteY0" fmla="*/ 0 h 1714500"/>
                <a:gd name="connsiteX1" fmla="*/ 810491 w 810491"/>
                <a:gd name="connsiteY1" fmla="*/ 0 h 1714500"/>
                <a:gd name="connsiteX2" fmla="*/ 810491 w 810491"/>
                <a:gd name="connsiteY2" fmla="*/ 1714500 h 1714500"/>
                <a:gd name="connsiteX3" fmla="*/ 10391 w 810491"/>
                <a:gd name="connsiteY3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0491" h="1714500">
                  <a:moveTo>
                    <a:pt x="0" y="0"/>
                  </a:moveTo>
                  <a:lnTo>
                    <a:pt x="810491" y="0"/>
                  </a:lnTo>
                  <a:lnTo>
                    <a:pt x="810491" y="1714500"/>
                  </a:lnTo>
                  <a:lnTo>
                    <a:pt x="10391" y="1714500"/>
                  </a:lnTo>
                </a:path>
              </a:pathLst>
            </a:custGeom>
            <a:ln>
              <a:solidFill>
                <a:srgbClr val="444444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elvetica"/>
                <a:cs typeface="Helvetic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08095" y="2413798"/>
              <a:ext cx="1546410" cy="341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b="1" i="1" dirty="0" smtClean="0">
                  <a:solidFill>
                    <a:srgbClr val="444444"/>
                  </a:solidFill>
                  <a:latin typeface="Helvetica"/>
                  <a:cs typeface="Helvetica"/>
                </a:rPr>
                <a:t>Reply Asynchronously </a:t>
              </a:r>
            </a:p>
            <a:p>
              <a:r>
                <a:rPr lang="en-US" altLang="ko-KR" sz="1100" b="1" i="1" dirty="0" smtClean="0">
                  <a:solidFill>
                    <a:srgbClr val="444444"/>
                  </a:solidFill>
                  <a:latin typeface="Helvetica"/>
                  <a:cs typeface="Helvetica"/>
                </a:rPr>
                <a:t>with Sender’s GUID</a:t>
              </a:r>
              <a:endParaRPr lang="ko-KR" altLang="en-US" sz="1100" b="1" i="1" dirty="0">
                <a:solidFill>
                  <a:srgbClr val="444444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4" name="직선 화살표 연결선 35"/>
            <p:cNvCxnSpPr>
              <a:stCxn id="16" idx="3"/>
            </p:cNvCxnSpPr>
            <p:nvPr/>
          </p:nvCxnSpPr>
          <p:spPr>
            <a:xfrm flipV="1">
              <a:off x="1754431" y="1787071"/>
              <a:ext cx="486212" cy="580478"/>
            </a:xfrm>
            <a:prstGeom prst="straightConnector1">
              <a:avLst/>
            </a:prstGeom>
            <a:ln>
              <a:solidFill>
                <a:srgbClr val="444444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8"/>
            <p:cNvCxnSpPr>
              <a:endCxn id="16" idx="3"/>
            </p:cNvCxnSpPr>
            <p:nvPr/>
          </p:nvCxnSpPr>
          <p:spPr>
            <a:xfrm flipH="1" flipV="1">
              <a:off x="1754431" y="2367549"/>
              <a:ext cx="493487" cy="1331951"/>
            </a:xfrm>
            <a:prstGeom prst="straightConnector1">
              <a:avLst/>
            </a:prstGeom>
            <a:ln>
              <a:solidFill>
                <a:srgbClr val="44444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540859" y="1984258"/>
              <a:ext cx="978408" cy="3749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Bank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34504" y="3622027"/>
              <a:ext cx="978408" cy="3749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…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28150" y="2844656"/>
              <a:ext cx="978408" cy="37490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VAN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717289" y="2460490"/>
              <a:ext cx="1389888" cy="6126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Space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64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1" y="1176841"/>
            <a:ext cx="4654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Real-time tracking of packages, containers, ships, etc.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Incident management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Equipment breaking triggers a plane change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Real-time ODS for train schedule status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Transportation: </a:t>
            </a:r>
            <a:r>
              <a:rPr lang="en-US" sz="2200" dirty="0" smtClean="0"/>
              <a:t>Real-time Tracking/Incident Management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840" y="1176841"/>
            <a:ext cx="2434034" cy="22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0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Real time distributed processing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Thousands of accounts, each with hundreds of positions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Positions to be updated for all accounts as market data updates arrive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Risk calculation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Thousands of market data updates per second result in many hundreds of thousands of position updates per second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AS shows linear scalability into the millions of updates per second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“Affinity” </a:t>
            </a:r>
            <a:r>
              <a:rPr lang="en-US" dirty="0">
                <a:latin typeface="Helvetica"/>
                <a:cs typeface="Helvetica"/>
              </a:rPr>
              <a:t>to leverage data locality is key to performance and scalability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Capital Markets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41538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Emergence of a Generic Pattern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sp>
        <p:nvSpPr>
          <p:cNvPr id="7" name="Cloud 6"/>
          <p:cNvSpPr/>
          <p:nvPr/>
        </p:nvSpPr>
        <p:spPr>
          <a:xfrm>
            <a:off x="3002649" y="1857374"/>
            <a:ext cx="2367642" cy="1732643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1600" b="1" i="1" dirty="0" smtClean="0">
                <a:solidFill>
                  <a:schemeClr val="tx2"/>
                </a:solidFill>
                <a:latin typeface="Helvetica"/>
                <a:cs typeface="Helvetica"/>
              </a:rPr>
              <a:t>ActiveSpaces</a:t>
            </a:r>
          </a:p>
          <a:p>
            <a:pPr algn="ctr">
              <a:lnSpc>
                <a:spcPct val="150000"/>
              </a:lnSpc>
            </a:pPr>
            <a:r>
              <a:rPr lang="en-US" sz="1600" b="1" i="1" dirty="0" smtClean="0">
                <a:solidFill>
                  <a:schemeClr val="tx2"/>
                </a:solidFill>
                <a:latin typeface="Helvetica"/>
                <a:cs typeface="Helvetica"/>
              </a:rPr>
              <a:t>ODS</a:t>
            </a:r>
            <a:endParaRPr lang="en-US" sz="1600" b="1" i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1875615" y="2394857"/>
            <a:ext cx="548640" cy="2521857"/>
          </a:xfrm>
          <a:prstGeom prst="up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wordArtVert" lIns="0" rIns="0" anchor="ctr" anchorCtr="0"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Helvetica"/>
                <a:cs typeface="Helvetica"/>
              </a:rPr>
              <a:t>ESB</a:t>
            </a:r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81726" y="4091202"/>
            <a:ext cx="277494" cy="1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92612" y="3202203"/>
            <a:ext cx="239394" cy="3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6"/>
          </p:cNvCxnSpPr>
          <p:nvPr/>
        </p:nvCxnSpPr>
        <p:spPr>
          <a:xfrm flipH="1">
            <a:off x="2287095" y="2723696"/>
            <a:ext cx="722898" cy="932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36636" y="1796142"/>
            <a:ext cx="142956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Correlation</a:t>
            </a:r>
          </a:p>
          <a:p>
            <a:pPr algn="ctr"/>
            <a:r>
              <a:rPr lang="en-US" dirty="0" smtClean="0">
                <a:latin typeface="Helvetica"/>
                <a:cs typeface="Helvetica"/>
              </a:rPr>
              <a:t>Aggregation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>
            <a:stCxn id="7" idx="0"/>
            <a:endCxn id="12" idx="1"/>
          </p:cNvCxnSpPr>
          <p:nvPr/>
        </p:nvCxnSpPr>
        <p:spPr>
          <a:xfrm flipV="1">
            <a:off x="5368318" y="2119308"/>
            <a:ext cx="368318" cy="604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725596" y="2563947"/>
            <a:ext cx="901338" cy="892265"/>
            <a:chOff x="7625805" y="2055948"/>
            <a:chExt cx="901338" cy="892265"/>
          </a:xfrm>
        </p:grpSpPr>
        <p:sp>
          <p:nvSpPr>
            <p:cNvPr id="15" name="Magnetic Disk 14"/>
            <p:cNvSpPr/>
            <p:nvPr/>
          </p:nvSpPr>
          <p:spPr>
            <a:xfrm>
              <a:off x="7625805" y="2055948"/>
              <a:ext cx="901338" cy="892265"/>
            </a:xfrm>
            <a:prstGeom prst="flowChartMagneticDisk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57408" y="2286000"/>
              <a:ext cx="817426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baseline="-25000" dirty="0" smtClean="0">
                  <a:latin typeface="Helvetica"/>
                  <a:cs typeface="Helvetica"/>
                </a:rPr>
                <a:t>Historical</a:t>
              </a:r>
              <a:endParaRPr lang="en-US" baseline="-25000" dirty="0">
                <a:latin typeface="Helvetica"/>
                <a:cs typeface="Helvetica"/>
              </a:endParaRPr>
            </a:p>
          </p:txBody>
        </p:sp>
      </p:grp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>
            <a:off x="7166197" y="2119308"/>
            <a:ext cx="591002" cy="813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6823" y="3921778"/>
            <a:ext cx="6592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CEP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19" name="Straight Arrow Connector 18"/>
          <p:cNvCxnSpPr>
            <a:stCxn id="7" idx="1"/>
            <a:endCxn id="18" idx="0"/>
          </p:cNvCxnSpPr>
          <p:nvPr/>
        </p:nvCxnSpPr>
        <p:spPr>
          <a:xfrm>
            <a:off x="4186470" y="3588172"/>
            <a:ext cx="0" cy="3336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18" idx="1"/>
          </p:cNvCxnSpPr>
          <p:nvPr/>
        </p:nvCxnSpPr>
        <p:spPr>
          <a:xfrm>
            <a:off x="2287095" y="3655786"/>
            <a:ext cx="1569728" cy="450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02096" y="3565070"/>
            <a:ext cx="10442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Analysis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2" name="Straight Arrow Connector 21"/>
          <p:cNvCxnSpPr>
            <a:stCxn id="16" idx="1"/>
            <a:endCxn id="21" idx="0"/>
          </p:cNvCxnSpPr>
          <p:nvPr/>
        </p:nvCxnSpPr>
        <p:spPr>
          <a:xfrm flipH="1">
            <a:off x="6424197" y="2932499"/>
            <a:ext cx="1333002" cy="632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0"/>
            <a:endCxn id="21" idx="0"/>
          </p:cNvCxnSpPr>
          <p:nvPr/>
        </p:nvCxnSpPr>
        <p:spPr>
          <a:xfrm>
            <a:off x="5368318" y="2723696"/>
            <a:ext cx="1055879" cy="841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8502" y="997857"/>
            <a:ext cx="7359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MDM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5" name="Straight Arrow Connector 24"/>
          <p:cNvCxnSpPr>
            <a:stCxn id="24" idx="2"/>
            <a:endCxn id="7" idx="3"/>
          </p:cNvCxnSpPr>
          <p:nvPr/>
        </p:nvCxnSpPr>
        <p:spPr>
          <a:xfrm>
            <a:off x="4186470" y="1367189"/>
            <a:ext cx="0" cy="58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1" idx="2"/>
            <a:endCxn id="18" idx="2"/>
          </p:cNvCxnSpPr>
          <p:nvPr/>
        </p:nvCxnSpPr>
        <p:spPr>
          <a:xfrm rot="5400000">
            <a:off x="5126980" y="2993893"/>
            <a:ext cx="356708" cy="2237727"/>
          </a:xfrm>
          <a:prstGeom prst="curvedConnector3">
            <a:avLst>
              <a:gd name="adj1" fmla="val 16408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09642" y="4472213"/>
            <a:ext cx="1288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-25000" dirty="0" smtClean="0">
                <a:latin typeface="Helvetica"/>
                <a:cs typeface="Helvetica"/>
              </a:rPr>
              <a:t>Closing the loop</a:t>
            </a:r>
            <a:endParaRPr lang="en-US" baseline="-25000" dirty="0">
              <a:latin typeface="Helvetica"/>
              <a:cs typeface="Helvetica"/>
            </a:endParaRPr>
          </a:p>
        </p:txBody>
      </p:sp>
      <p:cxnSp>
        <p:nvCxnSpPr>
          <p:cNvPr id="28" name="Straight Arrow Connector 27"/>
          <p:cNvCxnSpPr>
            <a:endCxn id="7" idx="2"/>
          </p:cNvCxnSpPr>
          <p:nvPr/>
        </p:nvCxnSpPr>
        <p:spPr>
          <a:xfrm>
            <a:off x="1796198" y="1279408"/>
            <a:ext cx="1213795" cy="1444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7" idx="2"/>
          </p:cNvCxnSpPr>
          <p:nvPr/>
        </p:nvCxnSpPr>
        <p:spPr>
          <a:xfrm>
            <a:off x="1803455" y="2118996"/>
            <a:ext cx="1206538" cy="604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7609" y="3911837"/>
            <a:ext cx="1289304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Application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1254" y="3009741"/>
            <a:ext cx="1289304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Application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2594" y="2000600"/>
            <a:ext cx="1289304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Application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2593" y="1070830"/>
            <a:ext cx="1289304" cy="365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Application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519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1" y="1176841"/>
            <a:ext cx="49491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Check out a demo at our booth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Win an </a:t>
            </a:r>
            <a:r>
              <a:rPr lang="en-US" dirty="0" err="1">
                <a:latin typeface="Helvetica"/>
                <a:cs typeface="Helvetica"/>
              </a:rPr>
              <a:t>AnkiDrive</a:t>
            </a:r>
            <a:r>
              <a:rPr lang="en-US" dirty="0">
                <a:latin typeface="Helvetica"/>
                <a:cs typeface="Helvetica"/>
              </a:rPr>
              <a:t> artificial intelligence race car!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Download a 90-day trial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  <a:hlinkClick r:id="rId2"/>
              </a:rPr>
              <a:t>activespaces.tibco.com</a:t>
            </a:r>
            <a:r>
              <a:rPr lang="en-US" dirty="0">
                <a:latin typeface="Helvetica"/>
                <a:cs typeface="Helvetica"/>
              </a:rPr>
              <a:t> 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Learn more, discuss, support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  <a:hlinkClick r:id="rId3"/>
              </a:rPr>
              <a:t>tibco.com</a:t>
            </a:r>
            <a:r>
              <a:rPr lang="en-US" dirty="0">
                <a:latin typeface="Helvetica"/>
                <a:cs typeface="Helvetica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  <a:hlinkClick r:id="rId4"/>
              </a:rPr>
              <a:t>tibcommunity.com</a:t>
            </a:r>
            <a:endParaRPr lang="en-US" dirty="0">
              <a:latin typeface="Helvetica"/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229" y="2713170"/>
            <a:ext cx="2004094" cy="141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153" y="3352087"/>
            <a:ext cx="2004094" cy="131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3746" y="1176841"/>
            <a:ext cx="1803002" cy="18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Copyright 2000-2014 TIBCO Software Inc.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397" y="2493670"/>
            <a:ext cx="298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388D8"/>
                </a:solidFill>
                <a:latin typeface="Helvetica"/>
                <a:cs typeface="Helvetica"/>
              </a:rPr>
              <a:t>Questions?</a:t>
            </a:r>
          </a:p>
          <a:p>
            <a:endParaRPr lang="en-US" sz="4000" b="1" dirty="0" smtClean="0">
              <a:solidFill>
                <a:srgbClr val="1388D8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334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DDDE"/>
                </a:solidFill>
              </a:rPr>
              <a:t>© Copyright 2000-2014 TIBCO Software Inc.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887693"/>
            <a:ext cx="9144000" cy="12208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The State of the Market </a:t>
            </a:r>
          </a:p>
        </p:txBody>
      </p:sp>
    </p:spTree>
    <p:extLst>
      <p:ext uri="{BB962C8B-B14F-4D97-AF65-F5344CB8AC3E}">
        <p14:creationId xmlns:p14="http://schemas.microsoft.com/office/powerpoint/2010/main" val="230587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Used to be: </a:t>
            </a:r>
            <a:r>
              <a:rPr lang="en-US" dirty="0" smtClean="0">
                <a:latin typeface="Helvetica"/>
                <a:cs typeface="Helvetica"/>
              </a:rPr>
              <a:t>centralized </a:t>
            </a:r>
            <a:r>
              <a:rPr lang="en-US" dirty="0">
                <a:latin typeface="Helvetica"/>
                <a:cs typeface="Helvetica"/>
              </a:rPr>
              <a:t>SQL DBMS was the only tool</a:t>
            </a:r>
          </a:p>
          <a:p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SSD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Column oriented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Caching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In-memory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Distributed data stores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Map/reduce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What data store should I use?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State of the Market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366169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DDDE"/>
                </a:solidFill>
              </a:rPr>
              <a:t>© Copyright 2000-2014 TIBCO Software Inc.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887693"/>
            <a:ext cx="9144000" cy="12208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The Challenges</a:t>
            </a:r>
          </a:p>
        </p:txBody>
      </p:sp>
    </p:spTree>
    <p:extLst>
      <p:ext uri="{BB962C8B-B14F-4D97-AF65-F5344CB8AC3E}">
        <p14:creationId xmlns:p14="http://schemas.microsoft.com/office/powerpoint/2010/main" val="309973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Big Data: scaling databases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Cloud: scaling in virtual environments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Faster data access: for reads and writes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Elasticity: handling spikes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Achieving fault-tolerance and disaster recovery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Bridging the gap between ‘data at rest’ and ‘data in motion’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Eliminating incoherence due to data being copied over many </a:t>
            </a:r>
            <a:r>
              <a:rPr lang="en-US" dirty="0" err="1">
                <a:latin typeface="Helvetica"/>
                <a:cs typeface="Helvetica"/>
              </a:rPr>
              <a:t>datastores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It’s not just about </a:t>
            </a:r>
            <a:r>
              <a:rPr lang="en-US" dirty="0" smtClean="0">
                <a:latin typeface="Helvetica"/>
                <a:cs typeface="Helvetica"/>
              </a:rPr>
              <a:t>“Big Data”, </a:t>
            </a:r>
            <a:r>
              <a:rPr lang="en-US" dirty="0">
                <a:latin typeface="Helvetica"/>
                <a:cs typeface="Helvetica"/>
              </a:rPr>
              <a:t>it’s also about </a:t>
            </a:r>
            <a:r>
              <a:rPr lang="en-US" dirty="0" smtClean="0">
                <a:latin typeface="Helvetica"/>
                <a:cs typeface="Helvetica"/>
              </a:rPr>
              <a:t>“Fast Data”!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136294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CDDDE"/>
                </a:solidFill>
              </a:rPr>
              <a:t>© Copyright 2000-2014 TIBCO Software Inc.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165228"/>
            <a:ext cx="9144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Helvetica"/>
                <a:cs typeface="Helvetica"/>
              </a:rPr>
              <a:t>The Right Technology to Address These Challenges</a:t>
            </a:r>
          </a:p>
        </p:txBody>
      </p:sp>
    </p:spTree>
    <p:extLst>
      <p:ext uri="{BB962C8B-B14F-4D97-AF65-F5344CB8AC3E}">
        <p14:creationId xmlns:p14="http://schemas.microsoft.com/office/powerpoint/2010/main" val="209099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“Like a database”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Store </a:t>
            </a:r>
            <a:r>
              <a:rPr lang="en-US" sz="1200" dirty="0">
                <a:latin typeface="Helvetica"/>
                <a:cs typeface="Helvetica"/>
              </a:rPr>
              <a:t>and retrieve </a:t>
            </a:r>
            <a:r>
              <a:rPr lang="en-US" sz="1200" dirty="0" smtClean="0">
                <a:latin typeface="Helvetica"/>
                <a:cs typeface="Helvetica"/>
              </a:rPr>
              <a:t>data:</a:t>
            </a:r>
            <a:endParaRPr lang="en-US" sz="1200" dirty="0">
              <a:latin typeface="Helvetica"/>
              <a:cs typeface="Helvetic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Helvetica"/>
                <a:cs typeface="Helvetica"/>
              </a:rPr>
              <a:t>Key/value store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Helvetica"/>
                <a:cs typeface="Helvetica"/>
              </a:rPr>
              <a:t>Queries with indexing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>
                <a:latin typeface="Helvetica"/>
                <a:cs typeface="Helvetica"/>
              </a:rPr>
              <a:t>Data stored with a schema, self-describing Tuples</a:t>
            </a:r>
          </a:p>
          <a:p>
            <a:pPr marL="285750" lvl="1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Work </a:t>
            </a:r>
            <a:r>
              <a:rPr lang="en-US" sz="1200" dirty="0">
                <a:latin typeface="Helvetica"/>
                <a:cs typeface="Helvetica"/>
              </a:rPr>
              <a:t>on </a:t>
            </a:r>
            <a:r>
              <a:rPr lang="en-US" sz="1200" dirty="0" smtClean="0">
                <a:latin typeface="Helvetica"/>
                <a:cs typeface="Helvetica"/>
              </a:rPr>
              <a:t>data</a:t>
            </a:r>
          </a:p>
          <a:p>
            <a:pPr marL="742950" lvl="2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Immediately consistent</a:t>
            </a:r>
          </a:p>
          <a:p>
            <a:pPr marL="742950" lvl="2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ACID properties</a:t>
            </a:r>
          </a:p>
          <a:p>
            <a:pPr marL="742950" lvl="2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Locking </a:t>
            </a:r>
            <a:r>
              <a:rPr lang="en-US" sz="1200" dirty="0">
                <a:latin typeface="Helvetica"/>
                <a:cs typeface="Helvetica"/>
              </a:rPr>
              <a:t>and ‘Compare and Set’ operations</a:t>
            </a:r>
          </a:p>
          <a:p>
            <a:pPr lvl="1"/>
            <a:endParaRPr lang="en-US" sz="1200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“Like a messaging system”: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Real</a:t>
            </a:r>
            <a:r>
              <a:rPr lang="en-US" sz="1200" dirty="0">
                <a:latin typeface="Helvetica"/>
                <a:cs typeface="Helvetica"/>
              </a:rPr>
              <a:t>-time ‘push’ over the </a:t>
            </a:r>
            <a:r>
              <a:rPr lang="en-US" sz="1200" dirty="0" smtClean="0">
                <a:latin typeface="Helvetica"/>
                <a:cs typeface="Helvetica"/>
              </a:rPr>
              <a:t>network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Listeners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Continuous queries</a:t>
            </a:r>
          </a:p>
          <a:p>
            <a:pPr lvl="1"/>
            <a:endParaRPr lang="en-US" sz="1200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“Like a compute grid”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Helvetica"/>
                <a:cs typeface="Helvetica"/>
              </a:rPr>
              <a:t>Remote </a:t>
            </a:r>
            <a:r>
              <a:rPr lang="en-US" sz="1200" dirty="0">
                <a:latin typeface="Helvetica"/>
                <a:cs typeface="Helvetica"/>
              </a:rPr>
              <a:t>invocation for map/reduce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TIBCO </a:t>
            </a:r>
            <a:r>
              <a:rPr lang="en-US" dirty="0" smtClean="0"/>
              <a:t>ActiveSpaces </a:t>
            </a:r>
            <a:r>
              <a:rPr lang="en-US" dirty="0"/>
              <a:t>In-Memory </a:t>
            </a:r>
            <a:r>
              <a:rPr lang="en-US" dirty="0" err="1"/>
              <a:t>Datagrid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202652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8640" y="1176841"/>
            <a:ext cx="8068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True peer-to-peer distributed </a:t>
            </a:r>
            <a:r>
              <a:rPr lang="en-US" dirty="0" smtClean="0">
                <a:latin typeface="Helvetica"/>
                <a:cs typeface="Helvetica"/>
              </a:rPr>
              <a:t>design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Distributed </a:t>
            </a:r>
            <a:r>
              <a:rPr lang="en-US" dirty="0">
                <a:latin typeface="Helvetica"/>
                <a:cs typeface="Helvetica"/>
              </a:rPr>
              <a:t>storage using monotonic hashing </a:t>
            </a:r>
            <a:r>
              <a:rPr lang="en-US" dirty="0" smtClean="0">
                <a:latin typeface="Helvetica"/>
                <a:cs typeface="Helvetica"/>
              </a:rPr>
              <a:t>algorithm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Horizontal scalability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Elasticity</a:t>
            </a:r>
            <a:endParaRPr lang="en-US" dirty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In</a:t>
            </a:r>
            <a:r>
              <a:rPr lang="en-US" dirty="0">
                <a:latin typeface="Helvetica"/>
                <a:cs typeface="Helvetica"/>
              </a:rPr>
              <a:t>-memory storage with </a:t>
            </a:r>
            <a:r>
              <a:rPr lang="en-US" dirty="0" smtClean="0">
                <a:latin typeface="Helvetica"/>
                <a:cs typeface="Helvetica"/>
              </a:rPr>
              <a:t>durability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Replication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Persistence </a:t>
            </a:r>
            <a:r>
              <a:rPr lang="en-US" dirty="0">
                <a:latin typeface="Helvetica"/>
                <a:cs typeface="Helvetica"/>
              </a:rPr>
              <a:t>to disk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71A2-CC06-CB49-AF01-2ED6F473912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ActiveSpaces Architecture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2000-2014 TIBCO Software Inc.</a:t>
            </a:r>
          </a:p>
        </p:txBody>
      </p:sp>
    </p:spTree>
    <p:extLst>
      <p:ext uri="{BB962C8B-B14F-4D97-AF65-F5344CB8AC3E}">
        <p14:creationId xmlns:p14="http://schemas.microsoft.com/office/powerpoint/2010/main" val="289996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BCO-Master-v3">
  <a:themeElements>
    <a:clrScheme name="Custom 1">
      <a:dk1>
        <a:srgbClr val="444444"/>
      </a:dk1>
      <a:lt1>
        <a:sysClr val="window" lastClr="FFFFFF"/>
      </a:lt1>
      <a:dk2>
        <a:srgbClr val="1388D8"/>
      </a:dk2>
      <a:lt2>
        <a:srgbClr val="FFFFFF"/>
      </a:lt2>
      <a:accent1>
        <a:srgbClr val="1388D8"/>
      </a:accent1>
      <a:accent2>
        <a:srgbClr val="B51783"/>
      </a:accent2>
      <a:accent3>
        <a:srgbClr val="FF671B"/>
      </a:accent3>
      <a:accent4>
        <a:srgbClr val="CF0A2C"/>
      </a:accent4>
      <a:accent5>
        <a:srgbClr val="00B3E3"/>
      </a:accent5>
      <a:accent6>
        <a:srgbClr val="C1D82F"/>
      </a:accent6>
      <a:hlink>
        <a:srgbClr val="1388D8"/>
      </a:hlink>
      <a:folHlink>
        <a:srgbClr val="B517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TIBCO-Master-v3.thmx</Template>
  <TotalTime>1005</TotalTime>
  <Words>2477</Words>
  <Application>Microsoft Macintosh PowerPoint</Application>
  <PresentationFormat>On-screen Show (16:9)</PresentationFormat>
  <Paragraphs>457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TIBCO-Master-v3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TIBCO Software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TIBCO Software</dc:creator>
  <cp:lastModifiedBy>Jean-Noel Moyne</cp:lastModifiedBy>
  <cp:revision>98</cp:revision>
  <dcterms:created xsi:type="dcterms:W3CDTF">2013-12-04T18:38:51Z</dcterms:created>
  <dcterms:modified xsi:type="dcterms:W3CDTF">2014-06-11T17:07:41Z</dcterms:modified>
</cp:coreProperties>
</file>