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77" r:id="rId4"/>
    <p:sldId id="316" r:id="rId5"/>
    <p:sldId id="317" r:id="rId6"/>
    <p:sldId id="293" r:id="rId7"/>
    <p:sldId id="279" r:id="rId8"/>
    <p:sldId id="287" r:id="rId9"/>
    <p:sldId id="292" r:id="rId10"/>
    <p:sldId id="288" r:id="rId11"/>
    <p:sldId id="289" r:id="rId12"/>
    <p:sldId id="295" r:id="rId13"/>
    <p:sldId id="290" r:id="rId14"/>
    <p:sldId id="291" r:id="rId15"/>
    <p:sldId id="284" r:id="rId16"/>
    <p:sldId id="272" r:id="rId17"/>
    <p:sldId id="318" r:id="rId18"/>
    <p:sldId id="298" r:id="rId19"/>
    <p:sldId id="299" r:id="rId20"/>
    <p:sldId id="310" r:id="rId21"/>
    <p:sldId id="319" r:id="rId22"/>
    <p:sldId id="300" r:id="rId23"/>
    <p:sldId id="301" r:id="rId24"/>
    <p:sldId id="311" r:id="rId25"/>
    <p:sldId id="320" r:id="rId26"/>
    <p:sldId id="302" r:id="rId27"/>
    <p:sldId id="286" r:id="rId28"/>
    <p:sldId id="321" r:id="rId29"/>
    <p:sldId id="304" r:id="rId30"/>
    <p:sldId id="305" r:id="rId31"/>
    <p:sldId id="322" r:id="rId32"/>
    <p:sldId id="283" r:id="rId33"/>
    <p:sldId id="323" r:id="rId34"/>
    <p:sldId id="307" r:id="rId35"/>
    <p:sldId id="281" r:id="rId36"/>
    <p:sldId id="324" r:id="rId37"/>
    <p:sldId id="312" r:id="rId38"/>
    <p:sldId id="313" r:id="rId39"/>
    <p:sldId id="325" r:id="rId40"/>
    <p:sldId id="314" r:id="rId41"/>
    <p:sldId id="315" r:id="rId42"/>
    <p:sldId id="274" r:id="rId4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CE909-446D-7340-B35E-8A301586C49E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B64E0-FFB6-C34A-930E-371FBFE4C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32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02585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4212" y="9810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defRPr sz="5400" b="1"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403350" y="2492375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3200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3563937" y="5300662"/>
            <a:ext cx="5400599" cy="64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3"/>
          </p:nvPr>
        </p:nvSpPr>
        <p:spPr>
          <a:xfrm>
            <a:off x="3563937" y="5949950"/>
            <a:ext cx="5400599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20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ulle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23528" y="39761"/>
            <a:ext cx="7581527" cy="796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74650" y="1268412"/>
            <a:ext cx="8229600" cy="504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3F3F3F"/>
              </a:buClr>
              <a:buSzPct val="80000"/>
              <a:defRPr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buClr>
                <a:srgbClr val="3F3F3F"/>
              </a:buClr>
              <a:buSzPct val="80000"/>
              <a:defRPr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buSzPct val="100000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rtl="0">
              <a:defRPr>
                <a:latin typeface="Calibri"/>
                <a:ea typeface="Calibri"/>
                <a:cs typeface="Calibri"/>
                <a:sym typeface="Calibri"/>
              </a:defRPr>
            </a:lvl4pPr>
            <a:lvl5pPr rtl="0">
              <a:defRPr>
                <a:latin typeface="Calibri"/>
                <a:ea typeface="Calibri"/>
                <a:cs typeface="Calibri"/>
                <a:sym typeface="Calibri"/>
              </a:defRPr>
            </a:lvl5pPr>
            <a:lvl6pPr rtl="0">
              <a:defRPr>
                <a:latin typeface="Calibri"/>
                <a:ea typeface="Calibri"/>
                <a:cs typeface="Calibri"/>
                <a:sym typeface="Calibri"/>
              </a:defRPr>
            </a:lvl6pPr>
            <a:lvl7pPr rtl="0">
              <a:defRPr>
                <a:latin typeface="Calibri"/>
                <a:ea typeface="Calibri"/>
                <a:cs typeface="Calibri"/>
                <a:sym typeface="Calibri"/>
              </a:defRPr>
            </a:lvl7pPr>
            <a:lvl8pPr rtl="0">
              <a:defRPr>
                <a:latin typeface="Calibri"/>
                <a:ea typeface="Calibri"/>
                <a:cs typeface="Calibri"/>
                <a:sym typeface="Calibri"/>
              </a:defRPr>
            </a:lvl8pPr>
            <a:lvl9pPr rtl="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s Bulle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23528" y="39761"/>
            <a:ext cx="7581599" cy="7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defRPr sz="36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23528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80000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80000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ransition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68312" y="3357562"/>
            <a:ext cx="8229600" cy="79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sz="4400" b="1" i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50825" y="39688"/>
            <a:ext cx="7654799" cy="79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defRPr sz="36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-323850" y="39688"/>
            <a:ext cx="8229600" cy="796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74650" y="1268412"/>
            <a:ext cx="8229600" cy="5040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Font typeface="Calibri"/>
              <a:buChar char="o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Font typeface="Calibri"/>
              <a:buChar char="o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Font typeface="Calibri"/>
              <a:buChar char="o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Font typeface="Calibri"/>
              <a:buChar char="o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Font typeface="Calibri"/>
              <a:buChar char="o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os.apache.org/index.html" TargetMode="External"/><Relationship Id="rId4" Type="http://schemas.openxmlformats.org/officeDocument/2006/relationships/hyperlink" Target="https://www.facebook.com/apache.stratos" TargetMode="External"/><Relationship Id="rId5" Type="http://schemas.openxmlformats.org/officeDocument/2006/relationships/hyperlink" Target="http://www.linkedin.com/groups/Apache-Stratos-5131436" TargetMode="External"/><Relationship Id="rId6" Type="http://schemas.openxmlformats.org/officeDocument/2006/relationships/hyperlink" Target="https://twitter.com/ApacheStratos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4212" y="981075"/>
            <a:ext cx="7772400" cy="1470024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marL="0" lvl="0" indent="0" rtl="0">
              <a:buSzPct val="25000"/>
              <a:buNone/>
            </a:pPr>
            <a:r>
              <a:rPr lang="en-US" sz="4000" dirty="0" err="1" smtClean="0"/>
              <a:t>PaaS</a:t>
            </a:r>
            <a:r>
              <a:rPr lang="en-US" sz="4000" dirty="0" smtClean="0"/>
              <a:t> Design and Architecture: </a:t>
            </a:r>
            <a:br>
              <a:rPr lang="en-US" sz="4000" dirty="0" smtClean="0"/>
            </a:br>
            <a:r>
              <a:rPr lang="en-US" sz="4000" i="1" dirty="0" smtClean="0"/>
              <a:t>A Deep Dive into </a:t>
            </a:r>
            <a:br>
              <a:rPr lang="en-US" sz="4000" i="1" dirty="0" smtClean="0"/>
            </a:br>
            <a:r>
              <a:rPr lang="en-US" sz="4000" i="1" dirty="0" smtClean="0"/>
              <a:t>Apache </a:t>
            </a:r>
            <a:r>
              <a:rPr lang="en-US" sz="4000" i="1" dirty="0" err="1" smtClean="0"/>
              <a:t>Stratos</a:t>
            </a:r>
            <a:endParaRPr lang="en-US" sz="4000" i="1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563950" y="4502752"/>
            <a:ext cx="5400599" cy="2355299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buClr>
                <a:schemeClr val="lt1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chemeClr val="bg1"/>
                </a:solidFill>
              </a:rPr>
              <a:t>Samisa Abeysinghe</a:t>
            </a:r>
          </a:p>
          <a:p>
            <a:pPr marL="0" lvl="0" indent="0" rtl="0"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b="0" i="1" dirty="0" smtClean="0">
                <a:solidFill>
                  <a:schemeClr val="bg1"/>
                </a:solidFill>
              </a:rPr>
              <a:t>VP Delivery, WSO2 </a:t>
            </a:r>
          </a:p>
          <a:p>
            <a:pPr marL="0" lvl="0" indent="0" rtl="0"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b="0" i="1" dirty="0" smtClean="0">
                <a:solidFill>
                  <a:schemeClr val="bg1"/>
                </a:solidFill>
              </a:rPr>
              <a:t>Member Apache Software Foundation</a:t>
            </a:r>
          </a:p>
          <a:p>
            <a:pPr marL="0" lvl="0" indent="0" rtl="0">
              <a:buClr>
                <a:schemeClr val="lt1"/>
              </a:buClr>
              <a:buSzPct val="25000"/>
              <a:buFont typeface="Calibri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0" rtl="0"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smtClean="0">
                <a:solidFill>
                  <a:schemeClr val="bg1"/>
                </a:solidFill>
              </a:rPr>
              <a:t>10</a:t>
            </a:r>
            <a:r>
              <a:rPr lang="en-US" sz="2000" b="0" i="1" baseline="30000" smtClean="0">
                <a:solidFill>
                  <a:schemeClr val="bg1"/>
                </a:solidFill>
              </a:rPr>
              <a:t>th</a:t>
            </a:r>
            <a:r>
              <a:rPr lang="en-US" sz="2000" b="0" i="1" smtClean="0">
                <a:solidFill>
                  <a:schemeClr val="bg1"/>
                </a:solidFill>
              </a:rPr>
              <a:t> </a:t>
            </a:r>
            <a:r>
              <a:rPr lang="en-US" sz="2000" b="0" i="1" smtClean="0">
                <a:solidFill>
                  <a:schemeClr val="bg1"/>
                </a:solidFill>
              </a:rPr>
              <a:t>June 2014</a:t>
            </a:r>
            <a:endParaRPr lang="en-US" sz="2000" b="0" i="1" dirty="0">
              <a:solidFill>
                <a:schemeClr val="bg1"/>
              </a:solidFill>
            </a:endParaRPr>
          </a:p>
          <a:p>
            <a:endParaRPr lang="en-US" sz="2000" b="0" i="1" dirty="0"/>
          </a:p>
          <a:p>
            <a:endParaRPr lang="en-US" sz="2000" b="0" i="1" dirty="0"/>
          </a:p>
          <a:p>
            <a:endParaRPr lang="en-US" sz="2000" b="0" i="1" dirty="0"/>
          </a:p>
          <a:p>
            <a:endParaRPr lang="en-US" sz="2000" b="0" i="1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48"/>
          <p:cNvSpPr txBox="1">
            <a:spLocks noGrp="1"/>
          </p:cNvSpPr>
          <p:nvPr>
            <p:ph type="title"/>
          </p:nvPr>
        </p:nvSpPr>
        <p:spPr>
          <a:xfrm>
            <a:off x="323528" y="221177"/>
            <a:ext cx="7581599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Services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454" y="1051402"/>
            <a:ext cx="4709785" cy="56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8206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48"/>
          <p:cNvSpPr txBox="1">
            <a:spLocks noGrp="1"/>
          </p:cNvSpPr>
          <p:nvPr>
            <p:ph type="title"/>
          </p:nvPr>
        </p:nvSpPr>
        <p:spPr>
          <a:xfrm>
            <a:off x="323528" y="221177"/>
            <a:ext cx="7581599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Real Time Event Bus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700"/>
            <a:ext cx="9144000" cy="24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5806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24314" y="87627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5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Apache Stratos Message Flows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7306" y="1046531"/>
            <a:ext cx="8749389" cy="5132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6675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48"/>
          <p:cNvSpPr txBox="1">
            <a:spLocks noGrp="1"/>
          </p:cNvSpPr>
          <p:nvPr>
            <p:ph type="title"/>
          </p:nvPr>
        </p:nvSpPr>
        <p:spPr>
          <a:xfrm>
            <a:off x="323528" y="221177"/>
            <a:ext cx="7581599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Foundation Services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652" y="1120266"/>
            <a:ext cx="4595368" cy="54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930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23528" y="39761"/>
            <a:ext cx="7581599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err="1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Stratos</a:t>
            </a:r>
            <a:r>
              <a:rPr lang="en-US" sz="3600" b="1" dirty="0">
                <a:solidFill>
                  <a:schemeClr val="dk1"/>
                </a:solidFill>
              </a:rPr>
              <a:t> </a:t>
            </a: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Architecture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 descr="stratos-L1-Architecture-v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8" y="1058102"/>
            <a:ext cx="7737812" cy="56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5397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75047" y="1003272"/>
            <a:ext cx="7840336" cy="4560046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Why is this architecture so important?</a:t>
            </a:r>
          </a:p>
          <a:p>
            <a:pPr marL="482186" indent="-362532">
              <a:buClr>
                <a:schemeClr val="dk1"/>
              </a:buClr>
              <a:buSzPct val="100000"/>
              <a:buFont typeface="Calibri"/>
              <a:buChar char="๏"/>
            </a:pPr>
            <a:r>
              <a:rPr lang="en-US" sz="2500" dirty="0" smtClean="0">
                <a:solidFill>
                  <a:schemeClr val="dk1"/>
                </a:solidFill>
              </a:rPr>
              <a:t>Unified </a:t>
            </a:r>
            <a:r>
              <a:rPr lang="en-US" sz="2500" dirty="0">
                <a:solidFill>
                  <a:schemeClr val="dk1"/>
                </a:solidFill>
              </a:rPr>
              <a:t>communication across components in the </a:t>
            </a:r>
            <a:r>
              <a:rPr lang="en-US" sz="2500" dirty="0" err="1">
                <a:solidFill>
                  <a:schemeClr val="dk1"/>
                </a:solidFill>
              </a:rPr>
              <a:t>PaaS</a:t>
            </a:r>
            <a:r>
              <a:rPr lang="en-US" sz="2500" dirty="0">
                <a:solidFill>
                  <a:schemeClr val="dk1"/>
                </a:solidFill>
              </a:rPr>
              <a:t> using message broker </a:t>
            </a:r>
            <a:endParaRPr lang="en-US" sz="2500" dirty="0" smtClean="0">
              <a:solidFill>
                <a:schemeClr val="dk1"/>
              </a:solidFill>
            </a:endParaRPr>
          </a:p>
          <a:p>
            <a:pPr marL="882236" lvl="1" indent="-362532">
              <a:buClr>
                <a:schemeClr val="dk1"/>
              </a:buClr>
              <a:buSzPct val="100000"/>
              <a:buFont typeface="Calibri"/>
              <a:buChar char="๏"/>
            </a:pPr>
            <a:r>
              <a:rPr lang="en-US" sz="2000" dirty="0" smtClean="0">
                <a:solidFill>
                  <a:schemeClr val="dk1"/>
                </a:solidFill>
              </a:rPr>
              <a:t>Ability </a:t>
            </a:r>
            <a:r>
              <a:rPr lang="en-US" sz="2000" dirty="0">
                <a:solidFill>
                  <a:schemeClr val="dk1"/>
                </a:solidFill>
              </a:rPr>
              <a:t>to plugin any third party load balancer using message broker </a:t>
            </a:r>
            <a:r>
              <a:rPr lang="en-US" sz="2000" dirty="0" smtClean="0">
                <a:solidFill>
                  <a:schemeClr val="dk1"/>
                </a:solidFill>
              </a:rPr>
              <a:t>model</a:t>
            </a:r>
            <a:endParaRPr lang="en-US" sz="2100" dirty="0" smtClean="0">
              <a:solidFill>
                <a:schemeClr val="dk1"/>
              </a:solidFill>
            </a:endParaRPr>
          </a:p>
          <a:p>
            <a:pPr marL="482186" indent="-362532">
              <a:buClr>
                <a:schemeClr val="dk1"/>
              </a:buClr>
              <a:buSzPct val="100000"/>
              <a:buFont typeface="Calibri"/>
              <a:buChar char="๏"/>
            </a:pPr>
            <a:r>
              <a:rPr lang="en-US" sz="2500" dirty="0" smtClean="0">
                <a:solidFill>
                  <a:schemeClr val="dk1"/>
                </a:solidFill>
              </a:rPr>
              <a:t>A real time event bus to capture and process complex events </a:t>
            </a:r>
            <a:endParaRPr lang="en-US" sz="2500" dirty="0">
              <a:solidFill>
                <a:schemeClr val="dk1"/>
              </a:solidFill>
            </a:endParaRPr>
          </a:p>
          <a:p>
            <a:pPr marL="482186" indent="-362532">
              <a:buClr>
                <a:schemeClr val="dk1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chemeClr val="dk1"/>
                </a:solidFill>
              </a:rPr>
              <a:t>Centralized monitoring and metering with unified logging </a:t>
            </a:r>
            <a:r>
              <a:rPr lang="en-US" sz="2500" dirty="0" smtClean="0">
                <a:solidFill>
                  <a:schemeClr val="dk1"/>
                </a:solidFill>
              </a:rPr>
              <a:t>framework</a:t>
            </a:r>
          </a:p>
          <a:p>
            <a:pPr marL="882236" lvl="1" indent="-362532">
              <a:buClr>
                <a:schemeClr val="dk1"/>
              </a:buClr>
              <a:buSzPct val="100000"/>
              <a:buFont typeface="Calibri"/>
              <a:buChar char="๏"/>
            </a:pPr>
            <a:r>
              <a:rPr lang="en-US" sz="2100" dirty="0" smtClean="0">
                <a:solidFill>
                  <a:schemeClr val="dk1"/>
                </a:solidFill>
              </a:rPr>
              <a:t>Ability </a:t>
            </a:r>
            <a:r>
              <a:rPr lang="en-US" sz="2100" dirty="0">
                <a:solidFill>
                  <a:schemeClr val="dk1"/>
                </a:solidFill>
              </a:rPr>
              <a:t>to plugin any third party health checking/monitoring </a:t>
            </a:r>
            <a:r>
              <a:rPr lang="en-US" sz="2100" dirty="0" smtClean="0">
                <a:solidFill>
                  <a:schemeClr val="dk1"/>
                </a:solidFill>
              </a:rPr>
              <a:t>framework</a:t>
            </a:r>
            <a:endParaRPr lang="en-US" sz="2500" dirty="0" smtClean="0">
              <a:solidFill>
                <a:schemeClr val="dk1"/>
              </a:solidFill>
            </a:endParaRPr>
          </a:p>
          <a:p>
            <a:pPr marL="482186" indent="-362532">
              <a:buClr>
                <a:schemeClr val="dk1"/>
              </a:buClr>
              <a:buSzPct val="100000"/>
              <a:buFont typeface="Calibri"/>
              <a:buChar char="๏"/>
            </a:pPr>
            <a:r>
              <a:rPr lang="en-US" sz="2500" dirty="0" smtClean="0">
                <a:solidFill>
                  <a:schemeClr val="dk1"/>
                </a:solidFill>
              </a:rPr>
              <a:t>Ability </a:t>
            </a:r>
            <a:r>
              <a:rPr lang="en-US" sz="2500" dirty="0">
                <a:solidFill>
                  <a:schemeClr val="dk1"/>
                </a:solidFill>
              </a:rPr>
              <a:t>to plugin any </a:t>
            </a:r>
            <a:r>
              <a:rPr lang="en-US" sz="2500" dirty="0" err="1">
                <a:solidFill>
                  <a:schemeClr val="dk1"/>
                </a:solidFill>
              </a:rPr>
              <a:t>IaaS</a:t>
            </a:r>
            <a:r>
              <a:rPr lang="en-US" sz="2500" dirty="0">
                <a:solidFill>
                  <a:schemeClr val="dk1"/>
                </a:solidFill>
              </a:rPr>
              <a:t> due to the use of </a:t>
            </a:r>
            <a:r>
              <a:rPr lang="en-US" sz="2500" dirty="0" err="1">
                <a:solidFill>
                  <a:schemeClr val="dk1"/>
                </a:solidFill>
              </a:rPr>
              <a:t>jclouds</a:t>
            </a:r>
            <a:r>
              <a:rPr lang="en-US" sz="2500" dirty="0">
                <a:solidFill>
                  <a:schemeClr val="dk1"/>
                </a:solidFill>
              </a:rPr>
              <a:t> API</a:t>
            </a:r>
          </a:p>
          <a:p>
            <a:pPr marL="482186" indent="-362532">
              <a:buClr>
                <a:schemeClr val="dk1"/>
              </a:buClr>
              <a:buSzPct val="100000"/>
              <a:buFont typeface="Calibri"/>
              <a:buChar char="๏"/>
            </a:pPr>
            <a:r>
              <a:rPr lang="en-US" sz="2500" dirty="0" smtClean="0">
                <a:solidFill>
                  <a:schemeClr val="dk1"/>
                </a:solidFill>
              </a:rPr>
              <a:t>Cartridge </a:t>
            </a:r>
            <a:r>
              <a:rPr lang="en-US" sz="2500" dirty="0">
                <a:solidFill>
                  <a:schemeClr val="dk1"/>
                </a:solidFill>
              </a:rPr>
              <a:t>model enable bringing in even legacy apps into </a:t>
            </a:r>
            <a:r>
              <a:rPr lang="en-US" sz="2500" dirty="0" smtClean="0">
                <a:solidFill>
                  <a:schemeClr val="dk1"/>
                </a:solidFill>
              </a:rPr>
              <a:t>cloud as service nodes </a:t>
            </a:r>
            <a:endParaRPr lang="en-US" sz="2500" dirty="0">
              <a:solidFill>
                <a:schemeClr val="dk1"/>
              </a:solidFill>
            </a:endParaRPr>
          </a:p>
          <a:p>
            <a:pPr marL="119654" indent="0">
              <a:buClr>
                <a:schemeClr val="dk1"/>
              </a:buClr>
              <a:buSzPct val="100000"/>
              <a:buNone/>
            </a:pPr>
            <a:endParaRPr lang="en-US" sz="2500" dirty="0">
              <a:solidFill>
                <a:schemeClr val="dk1"/>
              </a:solidFill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Architecture Advantages </a:t>
            </a:r>
            <a:endParaRPr lang="en-US" sz="3700" b="1" dirty="0">
              <a:solidFill>
                <a:srgbClr val="FF5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8849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23528" y="39761"/>
            <a:ext cx="7581599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err="1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Stratos</a:t>
            </a:r>
            <a:r>
              <a:rPr lang="en-US" sz="3600" b="1" dirty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 Cartridges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08611" y="6334533"/>
            <a:ext cx="604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Not only Web Oriented: e.g. Can Scale Thrift Services  </a:t>
            </a:r>
            <a:endParaRPr lang="en-US" sz="1800" b="1" dirty="0"/>
          </a:p>
        </p:txBody>
      </p:sp>
      <p:pic>
        <p:nvPicPr>
          <p:cNvPr id="20" name="Picture 19" descr="stratos-cartrid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0" y="1147766"/>
            <a:ext cx="8146060" cy="49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9731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and Dynamic </a:t>
            </a:r>
            <a:br>
              <a:rPr lang="en-US" dirty="0" smtClean="0"/>
            </a:br>
            <a:r>
              <a:rPr lang="en-US" dirty="0" smtClean="0"/>
              <a:t>Load Balancing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75047" y="1003272"/>
            <a:ext cx="7840336" cy="4560046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How Scalable it is?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In theory infinite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>
                <a:solidFill>
                  <a:srgbClr val="1A1A1A"/>
                </a:solidFill>
              </a:rPr>
              <a:t>horizontal scaling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>
                <a:solidFill>
                  <a:srgbClr val="1A1A1A"/>
                </a:solidFill>
              </a:rPr>
              <a:t>limited by resource (instance capacity) </a:t>
            </a:r>
            <a:r>
              <a:rPr lang="en-US" sz="2500" dirty="0" smtClean="0">
                <a:solidFill>
                  <a:srgbClr val="1A1A1A"/>
                </a:solidFill>
              </a:rPr>
              <a:t>availability</a:t>
            </a:r>
            <a:endParaRPr lang="en-US" sz="2500" dirty="0">
              <a:solidFill>
                <a:srgbClr val="1A1A1A"/>
              </a:solidFill>
            </a:endParaRPr>
          </a:p>
          <a:p>
            <a:pPr marL="0" indent="0">
              <a:buNone/>
            </a:pPr>
            <a:endParaRPr sz="2500" dirty="0">
              <a:solidFill>
                <a:srgbClr val="1A1A1A"/>
              </a:solidFill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How Dynamic it is?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Load Balancers are spawned dynamically</a:t>
            </a:r>
          </a:p>
          <a:p>
            <a:pPr marL="321457" indent="0">
              <a:buNone/>
            </a:pPr>
            <a:r>
              <a:rPr lang="en-US" sz="2500" dirty="0">
                <a:solidFill>
                  <a:srgbClr val="1A1A1A"/>
                </a:solidFill>
              </a:rPr>
              <a:t>	- LB too is a cartridge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In case of multi-cloud, multi-region, LB can scale per cloud/region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Per service cluster LB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Scalable and Dynamic Load Balancing</a:t>
            </a:r>
          </a:p>
        </p:txBody>
      </p:sp>
    </p:spTree>
    <p:extLst>
      <p:ext uri="{BB962C8B-B14F-4D97-AF65-F5344CB8AC3E}">
        <p14:creationId xmlns:p14="http://schemas.microsoft.com/office/powerpoint/2010/main" val="41483346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75047" y="1003272"/>
            <a:ext cx="7840336" cy="4560046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is unique about </a:t>
            </a:r>
            <a:r>
              <a:rPr lang="en-US" sz="2500" b="1" dirty="0" err="1">
                <a:solidFill>
                  <a:srgbClr val="1A1A1A"/>
                </a:solidFill>
              </a:rPr>
              <a:t>Stratos</a:t>
            </a:r>
            <a:endParaRPr lang="en-US" sz="2500" b="1" dirty="0">
              <a:solidFill>
                <a:srgbClr val="1A1A1A"/>
              </a:solidFill>
            </a:endParaRP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Cartridge based LB model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Can bring any third-party LB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 err="1">
                <a:solidFill>
                  <a:srgbClr val="1A1A1A"/>
                </a:solidFill>
              </a:rPr>
              <a:t>HAProxy</a:t>
            </a:r>
            <a:r>
              <a:rPr lang="en-US" sz="2500" dirty="0">
                <a:solidFill>
                  <a:srgbClr val="1A1A1A"/>
                </a:solidFill>
              </a:rPr>
              <a:t>, </a:t>
            </a:r>
            <a:r>
              <a:rPr lang="en-US" sz="2500" dirty="0" err="1">
                <a:solidFill>
                  <a:srgbClr val="1A1A1A"/>
                </a:solidFill>
              </a:rPr>
              <a:t>nginx</a:t>
            </a:r>
            <a:r>
              <a:rPr lang="en-US" sz="2500" dirty="0">
                <a:solidFill>
                  <a:srgbClr val="1A1A1A"/>
                </a:solidFill>
              </a:rPr>
              <a:t>, AWS ELB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>
                <a:solidFill>
                  <a:srgbClr val="1A1A1A"/>
                </a:solidFill>
              </a:rPr>
              <a:t>As easy as plugging into LB extension API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Scalable and Dynamic Load Balancing..</a:t>
            </a:r>
          </a:p>
        </p:txBody>
      </p:sp>
    </p:spTree>
    <p:extLst>
      <p:ext uri="{BB962C8B-B14F-4D97-AF65-F5344CB8AC3E}">
        <p14:creationId xmlns:p14="http://schemas.microsoft.com/office/powerpoint/2010/main" val="2242525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02568" y="69997"/>
            <a:ext cx="8476485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What is Apache </a:t>
            </a:r>
            <a:r>
              <a:rPr lang="en-US" sz="3600" b="1" dirty="0" err="1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Stratos</a:t>
            </a:r>
            <a:r>
              <a:rPr lang="en-US" sz="3600" b="1" dirty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?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88650" y="1058500"/>
            <a:ext cx="8229600" cy="529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A </a:t>
            </a:r>
            <a:r>
              <a:rPr lang="en-US" sz="2400" dirty="0"/>
              <a:t>Platform-as-a-Service (</a:t>
            </a:r>
            <a:r>
              <a:rPr lang="en-US" sz="2400" dirty="0" err="1"/>
              <a:t>PaaS</a:t>
            </a:r>
            <a:r>
              <a:rPr lang="en-US" sz="2400" dirty="0"/>
              <a:t>) </a:t>
            </a:r>
            <a:r>
              <a:rPr lang="en-US" sz="2400" dirty="0" smtClean="0"/>
              <a:t>Framework from Apache Community</a:t>
            </a:r>
            <a:endParaRPr lang="en-US" sz="2400" dirty="0"/>
          </a:p>
          <a:p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/>
              <a:t>Initially </a:t>
            </a:r>
            <a:r>
              <a:rPr lang="en-US" sz="2400" dirty="0" smtClean="0"/>
              <a:t>developed </a:t>
            </a:r>
            <a:r>
              <a:rPr lang="en-US" sz="2400" dirty="0"/>
              <a:t>and </a:t>
            </a:r>
            <a:r>
              <a:rPr lang="en-US" sz="2400" dirty="0" smtClean="0"/>
              <a:t>maintained </a:t>
            </a:r>
            <a:r>
              <a:rPr lang="en-US" sz="2400" dirty="0"/>
              <a:t>by </a:t>
            </a:r>
            <a:r>
              <a:rPr lang="en-US" sz="2400" dirty="0" smtClean="0"/>
              <a:t>WSO2</a:t>
            </a:r>
          </a:p>
          <a:p>
            <a:pPr marL="857250" lvl="1" indent="-381000">
              <a:buSzPct val="100000"/>
              <a:buFont typeface="Calibri"/>
              <a:buChar char="●"/>
            </a:pPr>
            <a:r>
              <a:rPr lang="en-US" sz="2000" dirty="0" smtClean="0"/>
              <a:t>Donated </a:t>
            </a:r>
            <a:r>
              <a:rPr lang="en-US" sz="2000" dirty="0"/>
              <a:t>to Apache Software </a:t>
            </a:r>
            <a:r>
              <a:rPr lang="en-US" sz="2000" dirty="0" smtClean="0"/>
              <a:t>Foundation</a:t>
            </a:r>
          </a:p>
          <a:p>
            <a:pPr marL="857250" lvl="1" indent="-381000">
              <a:buSzPct val="100000"/>
              <a:buFont typeface="Calibri"/>
              <a:buChar char="●"/>
            </a:pPr>
            <a:r>
              <a:rPr lang="en-US" sz="2000" dirty="0" smtClean="0"/>
              <a:t>Evolved within the Apache Community for nearly a year</a:t>
            </a:r>
          </a:p>
          <a:p>
            <a:pPr marL="857250" lvl="1" indent="-381000">
              <a:buSzPct val="100000"/>
              <a:buFont typeface="Calibri"/>
              <a:buChar char="●"/>
            </a:pPr>
            <a:r>
              <a:rPr lang="en-US" sz="2000" dirty="0" smtClean="0"/>
              <a:t>Significantly re-architected and improved in Apache</a:t>
            </a:r>
          </a:p>
          <a:p>
            <a:pPr marL="857250" lvl="1" indent="-381000">
              <a:buSzPct val="100000"/>
              <a:buFont typeface="Calibri"/>
              <a:buChar char="●"/>
            </a:pPr>
            <a:r>
              <a:rPr lang="en-US" sz="2000" dirty="0" smtClean="0"/>
              <a:t>Graduated to an Apache TLP last month (May 2014) 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678" y="1268261"/>
            <a:ext cx="4318000" cy="1600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Scalable and Dynamic Load Balancing..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9984" y="1750301"/>
            <a:ext cx="8269060" cy="364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28920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Multi-Factored Auto Scaling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75047" y="865846"/>
            <a:ext cx="7840336" cy="4697367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Clr>
                <a:schemeClr val="dk1"/>
              </a:buClr>
              <a:buSzPct val="30555"/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is it?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Scaling algorithm can use multiple factors. such as</a:t>
            </a:r>
          </a:p>
          <a:p>
            <a:pPr marL="0" indent="0">
              <a:buClr>
                <a:schemeClr val="dk1"/>
              </a:buClr>
              <a:buSzPct val="30555"/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>
                <a:solidFill>
                  <a:srgbClr val="1A1A1A"/>
                </a:solidFill>
              </a:rPr>
              <a:t>Load average of the instance</a:t>
            </a:r>
          </a:p>
          <a:p>
            <a:pPr marL="0" indent="0">
              <a:buClr>
                <a:schemeClr val="dk1"/>
              </a:buClr>
              <a:buSzPct val="30555"/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>
                <a:solidFill>
                  <a:srgbClr val="1A1A1A"/>
                </a:solidFill>
              </a:rPr>
              <a:t>Memory consumption of the instance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>
                <a:solidFill>
                  <a:srgbClr val="1A1A1A"/>
                </a:solidFill>
              </a:rPr>
              <a:t>In-flight request count in LB</a:t>
            </a:r>
          </a:p>
          <a:p>
            <a:pPr marL="0" indent="0">
              <a:buClr>
                <a:schemeClr val="dk1"/>
              </a:buClr>
              <a:buNone/>
            </a:pPr>
            <a:endParaRPr sz="2500" dirty="0">
              <a:solidFill>
                <a:srgbClr val="1A1A1A"/>
              </a:solidFill>
            </a:endParaRP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Capable of predicting future load</a:t>
            </a:r>
          </a:p>
          <a:p>
            <a:pPr marL="0" indent="0">
              <a:buClr>
                <a:schemeClr val="dk1"/>
              </a:buClr>
              <a:buSzPct val="30555"/>
              <a:buNone/>
            </a:pPr>
            <a:r>
              <a:rPr lang="en-US" sz="2500" b="1" dirty="0">
                <a:solidFill>
                  <a:srgbClr val="1A1A1A"/>
                </a:solidFill>
              </a:rPr>
              <a:t> </a:t>
            </a:r>
            <a:r>
              <a:rPr lang="en-US" sz="2500" b="1" dirty="0" smtClean="0">
                <a:solidFill>
                  <a:srgbClr val="1A1A1A"/>
                </a:solidFill>
              </a:rPr>
              <a:t>        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>
                <a:solidFill>
                  <a:srgbClr val="1A1A1A"/>
                </a:solidFill>
              </a:rPr>
              <a:t>Real time analysis of current load status using CEP </a:t>
            </a:r>
          </a:p>
          <a:p>
            <a:pPr marL="321457" indent="321457">
              <a:buClr>
                <a:schemeClr val="dk1"/>
              </a:buClr>
              <a:buSzPct val="30555"/>
              <a:buNone/>
            </a:pPr>
            <a:r>
              <a:rPr lang="en-US" sz="2500" dirty="0">
                <a:solidFill>
                  <a:srgbClr val="1A1A1A"/>
                </a:solidFill>
              </a:rPr>
              <a:t>   integration</a:t>
            </a:r>
          </a:p>
          <a:p>
            <a:pPr marL="321457" indent="321457">
              <a:buClr>
                <a:schemeClr val="dk1"/>
              </a:buClr>
              <a:buSzPct val="30555"/>
              <a:buNone/>
            </a:pPr>
            <a:r>
              <a:rPr lang="en-US" sz="2500" dirty="0">
                <a:solidFill>
                  <a:srgbClr val="1A1A1A"/>
                </a:solidFill>
              </a:rPr>
              <a:t>- Predict immediate future load based on CEP </a:t>
            </a:r>
          </a:p>
          <a:p>
            <a:pPr marL="321457" indent="321457">
              <a:buClr>
                <a:schemeClr val="dk1"/>
              </a:buClr>
              <a:buSzPct val="30555"/>
              <a:buNone/>
            </a:pPr>
            <a:r>
              <a:rPr lang="en-US" sz="2500" dirty="0">
                <a:solidFill>
                  <a:srgbClr val="1A1A1A"/>
                </a:solidFill>
              </a:rPr>
              <a:t>   resulting streams </a:t>
            </a:r>
          </a:p>
          <a:p>
            <a:pPr marL="321457" indent="321457">
              <a:buClr>
                <a:schemeClr val="dk1"/>
              </a:buClr>
              <a:buSzPct val="30555"/>
              <a:buNone/>
            </a:pPr>
            <a:r>
              <a:rPr lang="en-US" sz="2500" dirty="0">
                <a:solidFill>
                  <a:srgbClr val="1A1A1A"/>
                </a:solidFill>
              </a:rPr>
              <a:t>- Predicting equation s=</a:t>
            </a:r>
            <a:r>
              <a:rPr lang="en-US" sz="2500" dirty="0" err="1">
                <a:solidFill>
                  <a:srgbClr val="1A1A1A"/>
                </a:solidFill>
              </a:rPr>
              <a:t>ut</a:t>
            </a:r>
            <a:r>
              <a:rPr lang="en-US" sz="2500" dirty="0">
                <a:solidFill>
                  <a:srgbClr val="1A1A1A"/>
                </a:solidFill>
              </a:rPr>
              <a:t> + ½ at</a:t>
            </a:r>
            <a:r>
              <a:rPr lang="en-US" sz="2500" baseline="30000" dirty="0">
                <a:solidFill>
                  <a:srgbClr val="1A1A1A"/>
                </a:solidFill>
              </a:rPr>
              <a:t>2</a:t>
            </a:r>
          </a:p>
          <a:p>
            <a:pPr marL="321457" indent="321457">
              <a:buClr>
                <a:schemeClr val="dk1"/>
              </a:buClr>
              <a:buSzPct val="30555"/>
              <a:buNone/>
            </a:pPr>
            <a:r>
              <a:rPr lang="en-US" sz="2500" dirty="0">
                <a:solidFill>
                  <a:srgbClr val="1A1A1A"/>
                </a:solidFill>
              </a:rPr>
              <a:t>- </a:t>
            </a:r>
            <a:r>
              <a:rPr lang="en-US" sz="1800" dirty="0" smtClean="0">
                <a:solidFill>
                  <a:srgbClr val="1A1A1A"/>
                </a:solidFill>
              </a:rPr>
              <a:t>s</a:t>
            </a:r>
            <a:r>
              <a:rPr lang="en-US" sz="1800" dirty="0">
                <a:solidFill>
                  <a:srgbClr val="1A1A1A"/>
                </a:solidFill>
              </a:rPr>
              <a:t>=predicted load, u=first derivative of </a:t>
            </a:r>
            <a:r>
              <a:rPr lang="en-US" sz="1800" dirty="0" smtClean="0">
                <a:solidFill>
                  <a:srgbClr val="1A1A1A"/>
                </a:solidFill>
              </a:rPr>
              <a:t>current </a:t>
            </a:r>
            <a:endParaRPr lang="en-US" sz="1800" dirty="0">
              <a:solidFill>
                <a:srgbClr val="1A1A1A"/>
              </a:solidFill>
            </a:endParaRPr>
          </a:p>
          <a:p>
            <a:pPr marL="642915" indent="0">
              <a:buClr>
                <a:schemeClr val="dk1"/>
              </a:buClr>
              <a:buSzPct val="30555"/>
              <a:buNone/>
            </a:pPr>
            <a:r>
              <a:rPr lang="en-US" sz="1800" dirty="0">
                <a:solidFill>
                  <a:srgbClr val="1A1A1A"/>
                </a:solidFill>
              </a:rPr>
              <a:t>  average load, t= time interval , a=second derivative</a:t>
            </a:r>
          </a:p>
          <a:p>
            <a:pPr marL="642915" indent="0">
              <a:buClr>
                <a:schemeClr val="dk1"/>
              </a:buClr>
              <a:buSzPct val="30555"/>
              <a:buNone/>
            </a:pPr>
            <a:r>
              <a:rPr lang="en-US" sz="1800" dirty="0">
                <a:solidFill>
                  <a:srgbClr val="1A1A1A"/>
                </a:solidFill>
              </a:rPr>
              <a:t>  of current load</a:t>
            </a:r>
          </a:p>
          <a:p>
            <a:pPr marL="0" indent="0">
              <a:buNone/>
            </a:pPr>
            <a:endParaRPr sz="2500" dirty="0">
              <a:solidFill>
                <a:srgbClr val="1A1A1A"/>
              </a:solidFill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Multi-factored Auto Scaling</a:t>
            </a:r>
          </a:p>
        </p:txBody>
      </p:sp>
    </p:spTree>
    <p:extLst>
      <p:ext uri="{BB962C8B-B14F-4D97-AF65-F5344CB8AC3E}">
        <p14:creationId xmlns:p14="http://schemas.microsoft.com/office/powerpoint/2010/main" val="416226807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75047" y="865846"/>
            <a:ext cx="7840336" cy="4697367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>
                <a:solidFill>
                  <a:srgbClr val="1A1A1A"/>
                </a:solidFill>
              </a:rPr>
              <a:t>Why should one care?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Maximise resource utilization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Easy to do capacity planning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Dynamic load based resource provisioning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Optimizing across multiple clouds</a:t>
            </a:r>
          </a:p>
          <a:p>
            <a:pPr marL="0" indent="0">
              <a:buNone/>
            </a:pPr>
            <a:r>
              <a:rPr lang="en-US" sz="2500" b="1">
                <a:solidFill>
                  <a:srgbClr val="1A1A1A"/>
                </a:solidFill>
              </a:rPr>
              <a:t>What are the advantages?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Make DevOps life easy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More accurate capacity planning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Multi-factored Auto Scaling...</a:t>
            </a:r>
          </a:p>
        </p:txBody>
      </p:sp>
    </p:spTree>
    <p:extLst>
      <p:ext uri="{BB962C8B-B14F-4D97-AF65-F5344CB8AC3E}">
        <p14:creationId xmlns:p14="http://schemas.microsoft.com/office/powerpoint/2010/main" val="165751002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Multi-factored Auto Scaling...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4382" y="1641871"/>
            <a:ext cx="7737436" cy="440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34794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</a:t>
            </a:r>
            <a:r>
              <a:rPr lang="en-US" dirty="0" err="1" smtClean="0"/>
              <a:t>IaaS</a:t>
            </a:r>
            <a:r>
              <a:rPr lang="en-US" dirty="0" smtClean="0"/>
              <a:t>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75047" y="863596"/>
            <a:ext cx="7840336" cy="5511796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>
                <a:solidFill>
                  <a:srgbClr val="1A1A1A"/>
                </a:solidFill>
              </a:rPr>
              <a:t>What is a Partition?</a:t>
            </a:r>
          </a:p>
          <a:p>
            <a:pPr marL="482186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500"/>
              <a:t>Logically group IaaS resource locations</a:t>
            </a:r>
          </a:p>
          <a:p>
            <a:pPr marL="482186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500"/>
              <a:t>Partitions are important to make application high availability</a:t>
            </a:r>
          </a:p>
          <a:p>
            <a:pPr marL="482186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500"/>
              <a:t>Cartridge instances are spawned inside these partitions</a:t>
            </a:r>
          </a:p>
          <a:p>
            <a:pPr marL="482186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500"/>
              <a:t>Partitions are defined by DevOps</a:t>
            </a:r>
          </a:p>
          <a:p>
            <a:pPr marL="0" indent="0">
              <a:buNone/>
            </a:pPr>
            <a:r>
              <a:rPr lang="en-US" sz="2500" b="1"/>
              <a:t>Wh</a:t>
            </a:r>
            <a:r>
              <a:rPr lang="en-US" sz="2500" b="1">
                <a:solidFill>
                  <a:srgbClr val="1A1A1A"/>
                </a:solidFill>
              </a:rPr>
              <a:t>at is a network partition?</a:t>
            </a:r>
          </a:p>
          <a:p>
            <a:pPr marL="482186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500"/>
              <a:t>Logical groups multiple partitions, that are in the same network</a:t>
            </a:r>
          </a:p>
          <a:p>
            <a:pPr marL="482186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500"/>
              <a:t>Stratos will spawn Load Balancers per network partition</a:t>
            </a:r>
          </a:p>
          <a:p>
            <a:pPr marL="482186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500"/>
              <a:t>Since LB instances and cartridge instances reside in same network, they can communicate using private IP addresses</a:t>
            </a:r>
          </a:p>
          <a:p>
            <a:pPr marL="482186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500"/>
              <a:t>Used in deployment policies</a:t>
            </a:r>
          </a:p>
          <a:p>
            <a:pPr marL="0" indent="0">
              <a:buNone/>
            </a:pPr>
            <a:endParaRPr sz="2500">
              <a:solidFill>
                <a:srgbClr val="1A1A1A"/>
              </a:solidFill>
            </a:endParaRPr>
          </a:p>
          <a:p>
            <a:pPr marL="0" indent="0">
              <a:buNone/>
            </a:pPr>
            <a:endParaRPr sz="2500">
              <a:solidFill>
                <a:srgbClr val="1A1A1A"/>
              </a:solidFill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Controlling IaaS Resources</a:t>
            </a:r>
          </a:p>
        </p:txBody>
      </p:sp>
    </p:spTree>
    <p:extLst>
      <p:ext uri="{BB962C8B-B14F-4D97-AF65-F5344CB8AC3E}">
        <p14:creationId xmlns:p14="http://schemas.microsoft.com/office/powerpoint/2010/main" val="225330310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375047" y="863596"/>
            <a:ext cx="7840336" cy="5511796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are the advantages?</a:t>
            </a:r>
          </a:p>
          <a:p>
            <a:pPr marL="482186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500" dirty="0"/>
              <a:t>Can </a:t>
            </a:r>
            <a:r>
              <a:rPr lang="en-US" sz="2500" dirty="0" smtClean="0"/>
              <a:t>control</a:t>
            </a:r>
            <a:endParaRPr lang="en-US" sz="2500" dirty="0"/>
          </a:p>
          <a:p>
            <a:pPr marL="882236" lvl="1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100" dirty="0" smtClean="0"/>
              <a:t>per </a:t>
            </a:r>
            <a:r>
              <a:rPr lang="en-US" sz="2100" dirty="0"/>
              <a:t>cloud, per region, per zone, ...</a:t>
            </a:r>
            <a:r>
              <a:rPr lang="en-US" sz="2100" dirty="0" err="1"/>
              <a:t>etc</a:t>
            </a:r>
            <a:endParaRPr lang="en-US" sz="2100" dirty="0"/>
          </a:p>
          <a:p>
            <a:pPr marL="482186" indent="-362532">
              <a:buClr>
                <a:srgbClr val="000000"/>
              </a:buClr>
              <a:buSzPct val="100000"/>
              <a:buFont typeface="Calibri"/>
              <a:buChar char="๏"/>
            </a:pPr>
            <a:r>
              <a:rPr lang="en-US" sz="2500" dirty="0"/>
              <a:t>Can achieve high availability, disaster recovery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/>
              <a:t>Help for cloud SLA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/>
              <a:t>Control the resource utilization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/>
              <a:t>Help with geo based </a:t>
            </a:r>
            <a:r>
              <a:rPr lang="en-US" sz="2500" dirty="0" smtClean="0"/>
              <a:t>deployments</a:t>
            </a:r>
          </a:p>
          <a:p>
            <a:pPr marL="882236" lvl="1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100" dirty="0" smtClean="0"/>
              <a:t>help </a:t>
            </a:r>
            <a:r>
              <a:rPr lang="en-US" sz="2100" dirty="0"/>
              <a:t>comply with geo rules/regulations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Controlling IaaS Resources</a:t>
            </a:r>
          </a:p>
        </p:txBody>
      </p:sp>
    </p:spTree>
    <p:extLst>
      <p:ext uri="{BB962C8B-B14F-4D97-AF65-F5344CB8AC3E}">
        <p14:creationId xmlns:p14="http://schemas.microsoft.com/office/powerpoint/2010/main" val="30858159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Policies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75047" y="927106"/>
            <a:ext cx="7840336" cy="5384812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>
                <a:solidFill>
                  <a:srgbClr val="1A1A1A"/>
                </a:solidFill>
              </a:rPr>
              <a:t>What are the smart policies?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Auto scaling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Deployment</a:t>
            </a:r>
          </a:p>
          <a:p>
            <a:pPr marL="0" indent="0">
              <a:buNone/>
            </a:pPr>
            <a:r>
              <a:rPr lang="en-US" sz="2500" b="1">
                <a:solidFill>
                  <a:srgbClr val="1A1A1A"/>
                </a:solidFill>
              </a:rPr>
              <a:t>Auto scaling policy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Define thresholds values pertaining scale up/down decision 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Auto Scaler refer this policy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Defined by DevOps</a:t>
            </a:r>
          </a:p>
          <a:p>
            <a:pPr marL="0" indent="0">
              <a:buNone/>
            </a:pPr>
            <a:r>
              <a:rPr lang="en-US" sz="2500" b="1">
                <a:solidFill>
                  <a:srgbClr val="1A1A1A"/>
                </a:solidFill>
              </a:rPr>
              <a:t>Deployment policy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Defined how and where to spawn cartridge instances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Defined min and max instances in a selected service cluster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>
                <a:solidFill>
                  <a:srgbClr val="1A1A1A"/>
                </a:solidFill>
              </a:rPr>
              <a:t>Defined by DevOps based on deployment patterns</a:t>
            </a:r>
          </a:p>
          <a:p>
            <a:pPr marL="0" indent="0">
              <a:buNone/>
            </a:pPr>
            <a:endParaRPr sz="2500">
              <a:solidFill>
                <a:srgbClr val="1A1A1A"/>
              </a:solidFill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Smart Policies</a:t>
            </a:r>
          </a:p>
        </p:txBody>
      </p:sp>
    </p:spTree>
    <p:extLst>
      <p:ext uri="{BB962C8B-B14F-4D97-AF65-F5344CB8AC3E}">
        <p14:creationId xmlns:p14="http://schemas.microsoft.com/office/powerpoint/2010/main" val="366816886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02568" y="69997"/>
            <a:ext cx="8476485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What </a:t>
            </a: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does it Do?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88650" y="1058500"/>
            <a:ext cx="8229600" cy="529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Elastic scalability for any type of service using underlying infrastructure cloud</a:t>
            </a:r>
          </a:p>
          <a:p>
            <a:pPr marL="457200" indent="-381000">
              <a:buSzPct val="100000"/>
              <a:buFont typeface="Calibri"/>
              <a:buChar char="●"/>
            </a:pPr>
            <a:r>
              <a:rPr lang="en-US" sz="2400" dirty="0" smtClean="0"/>
              <a:t>Managing logging and metering for services</a:t>
            </a:r>
          </a:p>
          <a:p>
            <a:pPr marL="457200" indent="-381000">
              <a:buSzPct val="100000"/>
              <a:buFont typeface="Calibri"/>
              <a:buChar char="●"/>
            </a:pPr>
            <a:r>
              <a:rPr lang="en-US" sz="2400" dirty="0" smtClean="0"/>
              <a:t>Provides foundation services</a:t>
            </a:r>
          </a:p>
          <a:p>
            <a:pPr marL="857250" lvl="1" indent="-381000">
              <a:buSzPct val="100000"/>
              <a:buFont typeface="Calibri"/>
              <a:buChar char="●"/>
            </a:pPr>
            <a:r>
              <a:rPr lang="en-US" sz="2000" dirty="0" smtClean="0"/>
              <a:t>User management</a:t>
            </a:r>
          </a:p>
          <a:p>
            <a:pPr marL="857250" lvl="1" indent="-381000">
              <a:buSzPct val="100000"/>
              <a:buFont typeface="Calibri"/>
              <a:buChar char="●"/>
            </a:pPr>
            <a:r>
              <a:rPr lang="en-US" sz="2000" dirty="0" smtClean="0"/>
              <a:t>Storage</a:t>
            </a:r>
          </a:p>
          <a:p>
            <a:pPr marL="857250" lvl="1" indent="-381000">
              <a:buSzPct val="100000"/>
              <a:buFont typeface="Calibri"/>
              <a:buChar char="●"/>
            </a:pPr>
            <a:r>
              <a:rPr lang="en-US" sz="2000" dirty="0" smtClean="0"/>
              <a:t>Billing 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86867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75047" y="927106"/>
            <a:ext cx="7840336" cy="463619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Why should one care?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Can provide cloud SLA</a:t>
            </a:r>
          </a:p>
          <a:p>
            <a:pPr marL="0" indent="0">
              <a:buNone/>
            </a:pPr>
            <a:endParaRPr sz="2500" dirty="0">
              <a:solidFill>
                <a:srgbClr val="1A1A1A"/>
              </a:solidFill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are the advantages?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Make </a:t>
            </a:r>
            <a:r>
              <a:rPr lang="en-US" sz="2500" dirty="0" err="1">
                <a:solidFill>
                  <a:srgbClr val="1A1A1A"/>
                </a:solidFill>
              </a:rPr>
              <a:t>DevOps</a:t>
            </a:r>
            <a:r>
              <a:rPr lang="en-US" sz="2500" dirty="0">
                <a:solidFill>
                  <a:srgbClr val="1A1A1A"/>
                </a:solidFill>
              </a:rPr>
              <a:t> life easy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 smtClean="0">
                <a:solidFill>
                  <a:srgbClr val="1A1A1A"/>
                </a:solidFill>
              </a:rPr>
              <a:t>H</a:t>
            </a:r>
            <a:r>
              <a:rPr lang="en-US" sz="2500" dirty="0" smtClean="0">
                <a:solidFill>
                  <a:srgbClr val="1A1A1A"/>
                </a:solidFill>
              </a:rPr>
              <a:t>elp </a:t>
            </a:r>
            <a:r>
              <a:rPr lang="en-US" sz="2500" dirty="0">
                <a:solidFill>
                  <a:srgbClr val="1A1A1A"/>
                </a:solidFill>
              </a:rPr>
              <a:t>keep to SLA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Make </a:t>
            </a:r>
            <a:r>
              <a:rPr lang="en-US" sz="2500" dirty="0" err="1">
                <a:solidFill>
                  <a:srgbClr val="1A1A1A"/>
                </a:solidFill>
              </a:rPr>
              <a:t>SaaS</a:t>
            </a:r>
            <a:r>
              <a:rPr lang="en-US" sz="2500" dirty="0">
                <a:solidFill>
                  <a:srgbClr val="1A1A1A"/>
                </a:solidFill>
              </a:rPr>
              <a:t> app delivery life easy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>
                <a:solidFill>
                  <a:srgbClr val="1A1A1A"/>
                </a:solidFill>
              </a:rPr>
              <a:t>D</a:t>
            </a:r>
            <a:r>
              <a:rPr lang="en-US" sz="2500" dirty="0" smtClean="0">
                <a:solidFill>
                  <a:srgbClr val="1A1A1A"/>
                </a:solidFill>
              </a:rPr>
              <a:t>o </a:t>
            </a:r>
            <a:r>
              <a:rPr lang="en-US" sz="2500" dirty="0">
                <a:solidFill>
                  <a:srgbClr val="1A1A1A"/>
                </a:solidFill>
              </a:rPr>
              <a:t>not have to worry about availability in </a:t>
            </a:r>
            <a:r>
              <a:rPr lang="en-US" sz="2500" dirty="0" smtClean="0">
                <a:solidFill>
                  <a:srgbClr val="1A1A1A"/>
                </a:solidFill>
              </a:rPr>
              <a:t>application </a:t>
            </a:r>
            <a:r>
              <a:rPr lang="en-US" sz="2500" dirty="0">
                <a:solidFill>
                  <a:srgbClr val="1A1A1A"/>
                </a:solidFill>
              </a:rPr>
              <a:t>layer </a:t>
            </a:r>
          </a:p>
          <a:p>
            <a:pPr marL="0" indent="0">
              <a:buNone/>
            </a:pPr>
            <a:endParaRPr sz="2500" dirty="0">
              <a:solidFill>
                <a:srgbClr val="1A1A1A"/>
              </a:solidFill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Smart Policies</a:t>
            </a:r>
          </a:p>
        </p:txBody>
      </p:sp>
    </p:spTree>
    <p:extLst>
      <p:ext uri="{BB962C8B-B14F-4D97-AF65-F5344CB8AC3E}">
        <p14:creationId xmlns:p14="http://schemas.microsoft.com/office/powerpoint/2010/main" val="4532406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Multi-Tenancy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375047" y="759024"/>
            <a:ext cx="7840336" cy="5356968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MT model does it support?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Container MT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>
                <a:solidFill>
                  <a:srgbClr val="1A1A1A"/>
                </a:solidFill>
              </a:rPr>
              <a:t>virtual Machine, LXC, </a:t>
            </a:r>
            <a:r>
              <a:rPr lang="en-US" sz="2500" dirty="0" err="1">
                <a:solidFill>
                  <a:srgbClr val="1A1A1A"/>
                </a:solidFill>
              </a:rPr>
              <a:t>Docker</a:t>
            </a:r>
            <a:endParaRPr lang="en-US" sz="2500" dirty="0">
              <a:solidFill>
                <a:srgbClr val="1A1A1A"/>
              </a:solidFill>
            </a:endParaRP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In-container MT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1A1A1A"/>
                </a:solidFill>
              </a:rPr>
              <a:t>	</a:t>
            </a:r>
            <a:r>
              <a:rPr lang="en-US" sz="2500" dirty="0" smtClean="0">
                <a:solidFill>
                  <a:srgbClr val="1A1A1A"/>
                </a:solidFill>
              </a:rPr>
              <a:t>- </a:t>
            </a:r>
            <a:r>
              <a:rPr lang="en-US" sz="2500" dirty="0">
                <a:solidFill>
                  <a:srgbClr val="1A1A1A"/>
                </a:solidFill>
              </a:rPr>
              <a:t>within VM/LXC/</a:t>
            </a:r>
            <a:r>
              <a:rPr lang="en-US" sz="2500" dirty="0" err="1">
                <a:solidFill>
                  <a:srgbClr val="1A1A1A"/>
                </a:solidFill>
              </a:rPr>
              <a:t>Docker</a:t>
            </a:r>
            <a:r>
              <a:rPr lang="en-US" sz="2500" dirty="0">
                <a:solidFill>
                  <a:srgbClr val="1A1A1A"/>
                </a:solidFill>
              </a:rPr>
              <a:t> tenancy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is unique?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Can have high tenant density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are the advantage of this model?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Optimizing resource </a:t>
            </a:r>
            <a:r>
              <a:rPr lang="en-US" sz="2500" dirty="0" smtClean="0">
                <a:solidFill>
                  <a:srgbClr val="1A1A1A"/>
                </a:solidFill>
              </a:rPr>
              <a:t>utilization</a:t>
            </a:r>
          </a:p>
          <a:p>
            <a:pPr marL="882236" lvl="1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100" dirty="0" smtClean="0">
                <a:solidFill>
                  <a:srgbClr val="1A1A1A"/>
                </a:solidFill>
              </a:rPr>
              <a:t>Sharing </a:t>
            </a:r>
            <a:r>
              <a:rPr lang="en-US" sz="2100" dirty="0">
                <a:solidFill>
                  <a:srgbClr val="1A1A1A"/>
                </a:solidFill>
              </a:rPr>
              <a:t>resource such as CPU, memory </a:t>
            </a:r>
            <a:r>
              <a:rPr lang="en-US" sz="2100" dirty="0" smtClean="0">
                <a:solidFill>
                  <a:srgbClr val="1A1A1A"/>
                </a:solidFill>
              </a:rPr>
              <a:t>across tenants</a:t>
            </a:r>
          </a:p>
          <a:p>
            <a:pPr marL="882236" lvl="1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100" dirty="0">
                <a:solidFill>
                  <a:srgbClr val="1A1A1A"/>
                </a:solidFill>
              </a:rPr>
              <a:t>low footprint, based on utilization/usage of the </a:t>
            </a:r>
          </a:p>
          <a:p>
            <a:pPr marL="321457" indent="321457">
              <a:buNone/>
            </a:pPr>
            <a:r>
              <a:rPr lang="en-US" sz="2100" dirty="0">
                <a:solidFill>
                  <a:srgbClr val="1A1A1A"/>
                </a:solidFill>
              </a:rPr>
              <a:t>   tenants app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No need dedicated resource allocation for tenants</a:t>
            </a:r>
          </a:p>
          <a:p>
            <a:endParaRPr lang="en-US" sz="2500" dirty="0">
              <a:solidFill>
                <a:srgbClr val="1A1A1A"/>
              </a:solidFill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Multi-tenancy</a:t>
            </a:r>
          </a:p>
        </p:txBody>
      </p:sp>
    </p:spTree>
    <p:extLst>
      <p:ext uri="{BB962C8B-B14F-4D97-AF65-F5344CB8AC3E}">
        <p14:creationId xmlns:p14="http://schemas.microsoft.com/office/powerpoint/2010/main" val="25690510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Bursting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75047" y="863596"/>
            <a:ext cx="7840336" cy="4699687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is it?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Expanding/provisioning application into another cloud to handle peak load.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Why Should one care?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Resource peak time can be off-loaded to third party clouds/resources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is unique about it?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Can off-load to any cloud</a:t>
            </a:r>
          </a:p>
          <a:p>
            <a:pPr marL="482186" indent="-201804">
              <a:buSzPct val="100000"/>
              <a:buNone/>
            </a:pPr>
            <a:r>
              <a:rPr lang="en-US" sz="2500" dirty="0">
                <a:solidFill>
                  <a:srgbClr val="1A1A1A"/>
                </a:solidFill>
              </a:rPr>
              <a:t>- Private, Public and Hybrid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Easy to managed with the model of LB per busting </a:t>
            </a:r>
            <a:r>
              <a:rPr lang="en-US" sz="2500" dirty="0" smtClean="0">
                <a:solidFill>
                  <a:srgbClr val="1A1A1A"/>
                </a:solidFill>
              </a:rPr>
              <a:t>cloud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are the advantages?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Make </a:t>
            </a:r>
            <a:r>
              <a:rPr lang="en-US" sz="2500" dirty="0" err="1">
                <a:solidFill>
                  <a:srgbClr val="1A1A1A"/>
                </a:solidFill>
              </a:rPr>
              <a:t>DevOps</a:t>
            </a:r>
            <a:r>
              <a:rPr lang="en-US" sz="2500" dirty="0">
                <a:solidFill>
                  <a:srgbClr val="1A1A1A"/>
                </a:solidFill>
              </a:rPr>
              <a:t> life easy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Low TCO, and higher utilization existing dedicated </a:t>
            </a:r>
            <a:r>
              <a:rPr lang="en-US" sz="2500" dirty="0" smtClean="0">
                <a:solidFill>
                  <a:srgbClr val="1A1A1A"/>
                </a:solidFill>
              </a:rPr>
              <a:t>resources</a:t>
            </a:r>
            <a:endParaRPr lang="en-US" sz="2500" dirty="0">
              <a:solidFill>
                <a:srgbClr val="1A1A1A"/>
              </a:solidFill>
            </a:endParaRPr>
          </a:p>
          <a:p>
            <a:pPr marL="0" indent="0">
              <a:buNone/>
            </a:pPr>
            <a:endParaRPr sz="2500" dirty="0">
              <a:solidFill>
                <a:srgbClr val="1A1A1A"/>
              </a:solidFill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Cloud Bursting</a:t>
            </a:r>
          </a:p>
        </p:txBody>
      </p:sp>
    </p:spTree>
    <p:extLst>
      <p:ext uri="{BB962C8B-B14F-4D97-AF65-F5344CB8AC3E}">
        <p14:creationId xmlns:p14="http://schemas.microsoft.com/office/powerpoint/2010/main" val="298064650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Cloud Bursting</a:t>
            </a:r>
            <a:endParaRPr lang="en-US" dirty="0"/>
          </a:p>
        </p:txBody>
      </p:sp>
      <p:pic>
        <p:nvPicPr>
          <p:cNvPr id="4" name="Picture 3" descr="cloud-bursting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" y="956898"/>
            <a:ext cx="8138437" cy="524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044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Logging, Metering and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375047" y="901706"/>
            <a:ext cx="7840336" cy="5257827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How detail it is?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Instance up/down time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Each and every instance public health </a:t>
            </a:r>
            <a:r>
              <a:rPr lang="en-US" sz="2500" dirty="0" smtClean="0">
                <a:solidFill>
                  <a:srgbClr val="1A1A1A"/>
                </a:solidFill>
              </a:rPr>
              <a:t>status</a:t>
            </a:r>
          </a:p>
          <a:p>
            <a:pPr marL="882236" lvl="1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100" dirty="0" smtClean="0">
                <a:solidFill>
                  <a:srgbClr val="1A1A1A"/>
                </a:solidFill>
              </a:rPr>
              <a:t>application </a:t>
            </a:r>
            <a:r>
              <a:rPr lang="en-US" sz="2100" dirty="0">
                <a:solidFill>
                  <a:srgbClr val="1A1A1A"/>
                </a:solidFill>
              </a:rPr>
              <a:t>health, </a:t>
            </a:r>
            <a:r>
              <a:rPr lang="en-US" sz="2100" dirty="0" smtClean="0">
                <a:solidFill>
                  <a:srgbClr val="1A1A1A"/>
                </a:solidFill>
              </a:rPr>
              <a:t>OS </a:t>
            </a:r>
            <a:r>
              <a:rPr lang="en-US" sz="2100" dirty="0">
                <a:solidFill>
                  <a:srgbClr val="1A1A1A"/>
                </a:solidFill>
              </a:rPr>
              <a:t>health like </a:t>
            </a:r>
            <a:r>
              <a:rPr lang="en-US" sz="2100" dirty="0" smtClean="0">
                <a:solidFill>
                  <a:srgbClr val="1A1A1A"/>
                </a:solidFill>
              </a:rPr>
              <a:t>load average, </a:t>
            </a:r>
            <a:r>
              <a:rPr lang="en-US" sz="2100" dirty="0">
                <a:solidFill>
                  <a:srgbClr val="1A1A1A"/>
                </a:solidFill>
              </a:rPr>
              <a:t>memory consumption 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Application logs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Why should one care?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Centralize view for all logging, metering and monitoring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1A1A1A"/>
                </a:solidFill>
              </a:rPr>
              <a:t>What are the advantages?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>
                <a:solidFill>
                  <a:srgbClr val="1A1A1A"/>
                </a:solidFill>
              </a:rPr>
              <a:t>Easy </a:t>
            </a:r>
            <a:r>
              <a:rPr lang="en-US" sz="2500" dirty="0" smtClean="0">
                <a:solidFill>
                  <a:srgbClr val="1A1A1A"/>
                </a:solidFill>
              </a:rPr>
              <a:t>to make </a:t>
            </a:r>
            <a:r>
              <a:rPr lang="en-US" sz="2500" dirty="0">
                <a:solidFill>
                  <a:srgbClr val="1A1A1A"/>
                </a:solidFill>
              </a:rPr>
              <a:t>throttling</a:t>
            </a:r>
          </a:p>
          <a:p>
            <a:pPr marL="482186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500" dirty="0" err="1" smtClean="0">
                <a:solidFill>
                  <a:srgbClr val="1A1A1A"/>
                </a:solidFill>
              </a:rPr>
              <a:t>DevOps</a:t>
            </a:r>
            <a:r>
              <a:rPr lang="en-US" sz="2500" dirty="0" smtClean="0">
                <a:solidFill>
                  <a:srgbClr val="1A1A1A"/>
                </a:solidFill>
              </a:rPr>
              <a:t> </a:t>
            </a:r>
            <a:r>
              <a:rPr lang="en-US" sz="2500" dirty="0">
                <a:solidFill>
                  <a:srgbClr val="1A1A1A"/>
                </a:solidFill>
              </a:rPr>
              <a:t>life </a:t>
            </a:r>
            <a:r>
              <a:rPr lang="en-US" sz="2500" dirty="0" smtClean="0">
                <a:solidFill>
                  <a:srgbClr val="1A1A1A"/>
                </a:solidFill>
              </a:rPr>
              <a:t>easy</a:t>
            </a:r>
          </a:p>
          <a:p>
            <a:pPr marL="882236" lvl="1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100" dirty="0" smtClean="0">
                <a:solidFill>
                  <a:srgbClr val="1A1A1A"/>
                </a:solidFill>
              </a:rPr>
              <a:t>centralize </a:t>
            </a:r>
            <a:r>
              <a:rPr lang="en-US" sz="2100" dirty="0">
                <a:solidFill>
                  <a:srgbClr val="1A1A1A"/>
                </a:solidFill>
              </a:rPr>
              <a:t>log </a:t>
            </a:r>
            <a:r>
              <a:rPr lang="en-US" sz="2100" dirty="0" smtClean="0">
                <a:solidFill>
                  <a:srgbClr val="1A1A1A"/>
                </a:solidFill>
              </a:rPr>
              <a:t>viewer</a:t>
            </a:r>
            <a:endParaRPr lang="en-US" sz="2500" dirty="0">
              <a:solidFill>
                <a:srgbClr val="1A1A1A"/>
              </a:solidFill>
            </a:endParaRPr>
          </a:p>
          <a:p>
            <a:pPr marL="882236" lvl="1" indent="-362532">
              <a:buClr>
                <a:srgbClr val="1A1A1A"/>
              </a:buClr>
              <a:buSzPct val="100000"/>
              <a:buFont typeface="Calibri"/>
              <a:buChar char="๏"/>
            </a:pPr>
            <a:r>
              <a:rPr lang="en-US" sz="2100" dirty="0">
                <a:solidFill>
                  <a:srgbClr val="1A1A1A"/>
                </a:solidFill>
              </a:rPr>
              <a:t>centralize </a:t>
            </a:r>
            <a:r>
              <a:rPr lang="en-US" sz="2100" dirty="0" smtClean="0">
                <a:solidFill>
                  <a:srgbClr val="1A1A1A"/>
                </a:solidFill>
              </a:rPr>
              <a:t>dashboard</a:t>
            </a:r>
            <a:endParaRPr lang="en-US" sz="2100" dirty="0">
              <a:solidFill>
                <a:srgbClr val="1A1A1A"/>
              </a:solidFill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75047" y="62508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7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Logging, Metering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243504856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23528" y="39761"/>
            <a:ext cx="7581599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err="1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DevOps</a:t>
            </a: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 Tooling 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 descr="localhost 2014-3-14 16 21 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" y="1123512"/>
            <a:ext cx="8130940" cy="52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4773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Part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02568" y="69997"/>
            <a:ext cx="8476485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Topics Covered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88650" y="1058500"/>
            <a:ext cx="8229600" cy="529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Architecture 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Scalable and dynamic load balancing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Multi-factored auto scaling 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Controlling </a:t>
            </a:r>
            <a:r>
              <a:rPr lang="en-US" sz="2400" dirty="0" err="1" smtClean="0"/>
              <a:t>IaaS</a:t>
            </a:r>
            <a:r>
              <a:rPr lang="en-US" sz="2400" dirty="0" smtClean="0"/>
              <a:t> resources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Smart policies 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Multi-tenancy 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Cloud bursting 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Logging, metering and monitoring   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0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0657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02568" y="69997"/>
            <a:ext cx="8476485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What are the Advantages 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88650" y="1058500"/>
            <a:ext cx="8229600" cy="529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Elastic scalability for “anything” – not only HTTP based services 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Cloud bursting </a:t>
            </a:r>
          </a:p>
          <a:p>
            <a:pPr marL="857250" lvl="1" indent="-381000">
              <a:buSzPct val="100000"/>
              <a:buFont typeface="Calibri"/>
              <a:buChar char="●"/>
            </a:pPr>
            <a:r>
              <a:rPr lang="en-US" sz="2000" dirty="0" smtClean="0"/>
              <a:t>Scale across multiple infrastructure clouds (</a:t>
            </a:r>
            <a:r>
              <a:rPr lang="en-US" sz="2000" dirty="0" err="1" smtClean="0"/>
              <a:t>IaaS</a:t>
            </a:r>
            <a:r>
              <a:rPr lang="en-US" sz="2000" dirty="0" smtClean="0"/>
              <a:t>) simultaneously </a:t>
            </a:r>
          </a:p>
          <a:p>
            <a:pPr marL="457200" indent="-381000">
              <a:buSzPct val="100000"/>
              <a:buFont typeface="Calibri"/>
              <a:buChar char="●"/>
            </a:pPr>
            <a:r>
              <a:rPr lang="en-US" sz="2400" dirty="0" smtClean="0"/>
              <a:t>Multi zone/data center support  </a:t>
            </a:r>
          </a:p>
          <a:p>
            <a:pPr marL="457200" indent="-381000">
              <a:buSzPct val="100000"/>
              <a:buFont typeface="Calibri"/>
              <a:buChar char="●"/>
            </a:pPr>
            <a:r>
              <a:rPr lang="en-US" sz="2400" dirty="0" smtClean="0"/>
              <a:t>Multiple tenant isolation levels </a:t>
            </a:r>
          </a:p>
          <a:p>
            <a:pPr marL="857250" lvl="1" indent="-381000">
              <a:lnSpc>
                <a:spcPct val="50000"/>
              </a:lnSpc>
              <a:buSzPct val="100000"/>
              <a:buFont typeface="Calibri"/>
              <a:buChar char="●"/>
            </a:pPr>
            <a:r>
              <a:rPr lang="en-US" sz="2000" dirty="0" smtClean="0"/>
              <a:t>In container multi tenancy </a:t>
            </a:r>
          </a:p>
          <a:p>
            <a:pPr marL="857250" lvl="1" indent="-381000">
              <a:lnSpc>
                <a:spcPct val="50000"/>
              </a:lnSpc>
              <a:buSzPct val="100000"/>
              <a:buFont typeface="Calibri"/>
              <a:buChar char="●"/>
            </a:pPr>
            <a:r>
              <a:rPr lang="en-US" sz="2000" dirty="0" smtClean="0"/>
              <a:t>OS container (LXC, </a:t>
            </a:r>
            <a:r>
              <a:rPr lang="en-US" sz="2000" dirty="0" err="1" smtClean="0"/>
              <a:t>Docker</a:t>
            </a:r>
            <a:r>
              <a:rPr lang="en-US" sz="2000" dirty="0" smtClean="0"/>
              <a:t>) </a:t>
            </a:r>
          </a:p>
          <a:p>
            <a:pPr marL="857250" lvl="1" indent="-381000">
              <a:lnSpc>
                <a:spcPct val="50000"/>
              </a:lnSpc>
              <a:buSzPct val="100000"/>
              <a:buFont typeface="Calibri"/>
              <a:buChar char="●"/>
            </a:pPr>
            <a:r>
              <a:rPr lang="en-US" sz="2000" dirty="0" smtClean="0"/>
              <a:t>Virtual machines </a:t>
            </a:r>
          </a:p>
          <a:p>
            <a:pPr marL="857250" lvl="1" indent="-381000">
              <a:lnSpc>
                <a:spcPct val="50000"/>
              </a:lnSpc>
              <a:buSzPct val="100000"/>
              <a:buFont typeface="Calibri"/>
              <a:buChar char="●"/>
            </a:pPr>
            <a:r>
              <a:rPr lang="en-US" sz="2000" dirty="0" smtClean="0"/>
              <a:t>Physical machines 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159745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02568" y="69997"/>
            <a:ext cx="8476485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What </a:t>
            </a: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Can you Do with it? 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88650" y="1058500"/>
            <a:ext cx="8229600" cy="529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Build your </a:t>
            </a:r>
            <a:r>
              <a:rPr lang="en-US" sz="2400" dirty="0" err="1" smtClean="0"/>
              <a:t>SaaS</a:t>
            </a:r>
            <a:r>
              <a:rPr lang="en-US" sz="2400" dirty="0" smtClean="0"/>
              <a:t> applications on top of it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Create Cartridges to extend the services </a:t>
            </a:r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Cloud enable your applications </a:t>
            </a:r>
          </a:p>
          <a:p>
            <a:pPr marL="457200" indent="-381000">
              <a:buSzPct val="100000"/>
              <a:buFont typeface="Calibri"/>
              <a:buChar char="●"/>
            </a:pPr>
            <a:r>
              <a:rPr lang="en-US" sz="2400" dirty="0" smtClean="0"/>
              <a:t>Scale your legacy applications </a:t>
            </a:r>
            <a:endParaRPr lang="en-US" sz="20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2118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02568" y="69997"/>
            <a:ext cx="8476485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Apache </a:t>
            </a:r>
            <a:r>
              <a:rPr lang="en-US" sz="3600" b="1" dirty="0" err="1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Stratos</a:t>
            </a:r>
            <a:r>
              <a:rPr lang="en-US" sz="3600" b="1" dirty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88650" y="1058500"/>
            <a:ext cx="8229600" cy="529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 smtClean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Try it!</a:t>
            </a:r>
            <a:endParaRPr lang="en-US" sz="2400" dirty="0"/>
          </a:p>
          <a:p>
            <a:pPr marL="457200" lvl="0" indent="-381000" rtl="0">
              <a:buClr>
                <a:srgbClr val="3F3F3F"/>
              </a:buClr>
              <a:buSzPct val="100000"/>
              <a:buFont typeface="Calibri"/>
              <a:buChar char="●"/>
            </a:pPr>
            <a:r>
              <a:rPr lang="en-US" sz="2400" dirty="0" smtClean="0"/>
              <a:t>Be part of it!</a:t>
            </a:r>
            <a:r>
              <a:rPr lang="en-US" sz="2400" dirty="0" smtClean="0"/>
              <a:t>!!</a:t>
            </a:r>
            <a:endParaRPr lang="en-US" sz="1600" dirty="0"/>
          </a:p>
          <a:p>
            <a:pPr marL="342900" lvl="1" indent="-139700">
              <a:spcBef>
                <a:spcPts val="0"/>
              </a:spcBef>
            </a:pPr>
            <a:r>
              <a:rPr lang="en-US" sz="1600" dirty="0"/>
              <a:t>Contribute Cartridges – Cartridge </a:t>
            </a:r>
            <a:r>
              <a:rPr lang="en-US" sz="1600" dirty="0" smtClean="0"/>
              <a:t>Store</a:t>
            </a:r>
          </a:p>
          <a:p>
            <a:pPr marL="342900" lvl="1" indent="-139700">
              <a:spcBef>
                <a:spcPts val="0"/>
              </a:spcBef>
            </a:pPr>
            <a:r>
              <a:rPr lang="en-US" sz="1600" dirty="0" smtClean="0"/>
              <a:t>Join </a:t>
            </a:r>
            <a:r>
              <a:rPr lang="en-US" sz="1600" dirty="0"/>
              <a:t>the community!</a:t>
            </a:r>
            <a:r>
              <a:rPr lang="en-US" sz="1600" dirty="0" smtClean="0"/>
              <a:t>!! </a:t>
            </a:r>
            <a:endParaRPr lang="en-US" sz="1600" dirty="0"/>
          </a:p>
          <a:p>
            <a:pPr marL="457200" indent="-381000">
              <a:buSzPct val="100000"/>
              <a:buFont typeface="Calibri"/>
              <a:buChar char="●"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stratos.apache.org</a:t>
            </a:r>
            <a:r>
              <a:rPr lang="en-US" sz="2000" dirty="0">
                <a:hlinkClick r:id="rId3"/>
              </a:rPr>
              <a:t>/</a:t>
            </a:r>
            <a:r>
              <a:rPr lang="en-US" sz="2000" dirty="0" smtClean="0">
                <a:hlinkClick r:id="rId3"/>
              </a:rPr>
              <a:t>index.html</a:t>
            </a:r>
            <a:r>
              <a:rPr lang="en-US" sz="2000" dirty="0" smtClean="0"/>
              <a:t> </a:t>
            </a:r>
          </a:p>
          <a:p>
            <a:r>
              <a:rPr lang="en-US" sz="1600" dirty="0"/>
              <a:t>Facebook: </a:t>
            </a:r>
            <a:r>
              <a:rPr lang="en-US" sz="1600" u="sng" dirty="0">
                <a:hlinkClick r:id="rId4"/>
              </a:rPr>
              <a:t>https://www.facebook.com/apache.stratos</a:t>
            </a:r>
          </a:p>
          <a:p>
            <a:r>
              <a:rPr lang="en-US" sz="1600" dirty="0"/>
              <a:t>LinkedIn: </a:t>
            </a:r>
            <a:r>
              <a:rPr lang="en-US" sz="1600" u="sng" dirty="0">
                <a:hlinkClick r:id="rId5"/>
              </a:rPr>
              <a:t>http://www.linkedin.com/groups/Apache-Stratos-</a:t>
            </a:r>
            <a:r>
              <a:rPr lang="en-US" sz="1600" u="sng" dirty="0" smtClean="0">
                <a:hlinkClick r:id="rId5"/>
              </a:rPr>
              <a:t>5131436</a:t>
            </a:r>
            <a:r>
              <a:rPr lang="en-US" sz="1600" u="sng" dirty="0" smtClean="0"/>
              <a:t> </a:t>
            </a:r>
          </a:p>
          <a:p>
            <a:r>
              <a:rPr lang="en-US" sz="1600" dirty="0" smtClean="0"/>
              <a:t>Twitter</a:t>
            </a:r>
            <a:r>
              <a:rPr lang="en-US" sz="1600" dirty="0"/>
              <a:t>: </a:t>
            </a:r>
            <a:r>
              <a:rPr lang="en-US" sz="1600" u="sng" dirty="0">
                <a:hlinkClick r:id="rId6"/>
              </a:rPr>
              <a:t>https://twitter.com/ApacheStratos</a:t>
            </a:r>
            <a:endParaRPr lang="en-US" sz="16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678" y="1268261"/>
            <a:ext cx="431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3136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108271" y="6554390"/>
            <a:ext cx="243422" cy="267891"/>
          </a:xfrm>
          <a:prstGeom prst="rect">
            <a:avLst/>
          </a:prstGeom>
          <a:noFill/>
          <a:ln>
            <a:noFill/>
          </a:ln>
        </p:spPr>
        <p:txBody>
          <a:bodyPr lIns="64281" tIns="32132" rIns="64281" bIns="32132" anchor="t" anchorCtr="0">
            <a:noAutofit/>
          </a:bodyPr>
          <a:lstStyle/>
          <a:p>
            <a:pPr algn="ctr">
              <a:buClr>
                <a:srgbClr val="E6E6E6"/>
              </a:buClr>
              <a:buSzPct val="25000"/>
            </a:pPr>
            <a:r>
              <a:rPr lang="en-US" sz="1300" b="1">
                <a:solidFill>
                  <a:srgbClr val="E6E6E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24314" y="87627"/>
            <a:ext cx="7840336" cy="696515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ctr" anchorCtr="0">
            <a:noAutofit/>
          </a:bodyPr>
          <a:lstStyle/>
          <a:p>
            <a:pPr>
              <a:buClr>
                <a:srgbClr val="FF5308"/>
              </a:buClr>
              <a:buSzPct val="25000"/>
            </a:pPr>
            <a:r>
              <a:rPr lang="en-US" sz="3500" b="1">
                <a:solidFill>
                  <a:srgbClr val="FF5308"/>
                </a:solidFill>
                <a:latin typeface="Calibri"/>
                <a:ea typeface="Calibri"/>
                <a:cs typeface="Calibri"/>
                <a:sym typeface="Calibri"/>
              </a:rPr>
              <a:t>Apache Stratos Layered Architecture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4748" y="1092868"/>
            <a:ext cx="8201954" cy="517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06396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23528" y="39761"/>
            <a:ext cx="7581599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err="1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Stratos</a:t>
            </a:r>
            <a:r>
              <a:rPr lang="en-US" sz="3600" b="1" dirty="0">
                <a:solidFill>
                  <a:schemeClr val="dk1"/>
                </a:solidFill>
              </a:rPr>
              <a:t> </a:t>
            </a: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Architecture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stratos-L1-Architecture-v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8" y="1133692"/>
            <a:ext cx="7737812" cy="56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2068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377954"/>
            <a:ext cx="2620108" cy="6480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068" y="6099314"/>
            <a:ext cx="564198" cy="652858"/>
          </a:xfrm>
          <a:prstGeom prst="rect">
            <a:avLst/>
          </a:prstGeom>
        </p:spPr>
      </p:pic>
      <p:sp>
        <p:nvSpPr>
          <p:cNvPr id="12" name="Shape 48"/>
          <p:cNvSpPr txBox="1">
            <a:spLocks noGrp="1"/>
          </p:cNvSpPr>
          <p:nvPr>
            <p:ph type="title"/>
          </p:nvPr>
        </p:nvSpPr>
        <p:spPr>
          <a:xfrm>
            <a:off x="323528" y="221177"/>
            <a:ext cx="7581599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err="1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Stratos</a:t>
            </a:r>
            <a:r>
              <a:rPr lang="en-US" sz="3600" b="1" dirty="0">
                <a:solidFill>
                  <a:schemeClr val="dk1"/>
                </a:solidFill>
              </a:rPr>
              <a:t> </a:t>
            </a:r>
            <a:r>
              <a:rPr lang="en-US" sz="3600" b="1" dirty="0" smtClean="0">
                <a:solidFill>
                  <a:schemeClr val="dk1"/>
                </a:solidFill>
              </a:rPr>
              <a:t/>
            </a:r>
            <a:br>
              <a:rPr lang="en-US" sz="3600" b="1" dirty="0" smtClean="0">
                <a:solidFill>
                  <a:schemeClr val="dk1"/>
                </a:solidFill>
              </a:rPr>
            </a:b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Controller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40810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48"/>
          <p:cNvSpPr txBox="1">
            <a:spLocks noGrp="1"/>
          </p:cNvSpPr>
          <p:nvPr>
            <p:ph type="title"/>
          </p:nvPr>
        </p:nvSpPr>
        <p:spPr>
          <a:xfrm>
            <a:off x="323528" y="221177"/>
            <a:ext cx="7581599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3600" b="1" dirty="0" err="1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IaaS</a:t>
            </a: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 Integration with </a:t>
            </a:r>
            <a:r>
              <a:rPr lang="en-US" sz="3600" b="1" dirty="0" err="1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jclouds</a:t>
            </a:r>
            <a:r>
              <a:rPr lang="en-US" sz="3600" b="1" dirty="0" smtClean="0">
                <a:solidFill>
                  <a:srgbClr val="FF5308"/>
                </a:solidFill>
                <a:latin typeface="Calibri"/>
                <a:ea typeface="Calibri"/>
                <a:cs typeface="Calibri"/>
              </a:rPr>
              <a:t> </a:t>
            </a:r>
            <a:endParaRPr lang="en-US" sz="3600" b="1" dirty="0">
              <a:solidFill>
                <a:srgbClr val="FF530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9500"/>
            <a:ext cx="9144000" cy="21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249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SO2Light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16150</TotalTime>
  <Words>932</Words>
  <Application>Microsoft Macintosh PowerPoint</Application>
  <PresentationFormat>On-screen Show (4:3)</PresentationFormat>
  <Paragraphs>263</Paragraphs>
  <Slides>42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WSO2LightTemplate</vt:lpstr>
      <vt:lpstr>PaaS Design and Architecture:  A Deep Dive into  Apache Stratos</vt:lpstr>
      <vt:lpstr>What is Apache Stratos ?</vt:lpstr>
      <vt:lpstr>What does it Do?</vt:lpstr>
      <vt:lpstr>Topics Covered</vt:lpstr>
      <vt:lpstr>Architecture</vt:lpstr>
      <vt:lpstr>Apache Stratos Layered Architecture</vt:lpstr>
      <vt:lpstr>Stratos Architecture</vt:lpstr>
      <vt:lpstr>Stratos  Controller</vt:lpstr>
      <vt:lpstr>IaaS Integration with jclouds </vt:lpstr>
      <vt:lpstr>Services</vt:lpstr>
      <vt:lpstr>Real Time Event Bus</vt:lpstr>
      <vt:lpstr>Apache Stratos Message Flows</vt:lpstr>
      <vt:lpstr>Foundation Services</vt:lpstr>
      <vt:lpstr>Stratos Architecture</vt:lpstr>
      <vt:lpstr>Architecture Advantages </vt:lpstr>
      <vt:lpstr>Stratos Cartridges</vt:lpstr>
      <vt:lpstr>Scalable and Dynamic  Load Balancing</vt:lpstr>
      <vt:lpstr>Scalable and Dynamic Load Balancing</vt:lpstr>
      <vt:lpstr>Scalable and Dynamic Load Balancing..</vt:lpstr>
      <vt:lpstr>Scalable and Dynamic Load Balancing..</vt:lpstr>
      <vt:lpstr>Multi-Factored Auto Scaling</vt:lpstr>
      <vt:lpstr>Multi-factored Auto Scaling</vt:lpstr>
      <vt:lpstr>Multi-factored Auto Scaling...</vt:lpstr>
      <vt:lpstr>Multi-factored Auto Scaling...</vt:lpstr>
      <vt:lpstr>Controlling IaaS Resources </vt:lpstr>
      <vt:lpstr>Controlling IaaS Resources</vt:lpstr>
      <vt:lpstr>Controlling IaaS Resources</vt:lpstr>
      <vt:lpstr>Smart Policies </vt:lpstr>
      <vt:lpstr>Smart Policies</vt:lpstr>
      <vt:lpstr>Smart Policies</vt:lpstr>
      <vt:lpstr>Multi-Tenancy </vt:lpstr>
      <vt:lpstr>Multi-tenancy</vt:lpstr>
      <vt:lpstr>Cloud Bursting </vt:lpstr>
      <vt:lpstr>Cloud Bursting</vt:lpstr>
      <vt:lpstr>Cloud Bursting</vt:lpstr>
      <vt:lpstr>Logging, Metering and Monitoring</vt:lpstr>
      <vt:lpstr>Logging, Metering and Monitoring</vt:lpstr>
      <vt:lpstr>DevOps Tooling </vt:lpstr>
      <vt:lpstr>Be Part of It</vt:lpstr>
      <vt:lpstr>What are the Advantages </vt:lpstr>
      <vt:lpstr>What Can you Do with it? </vt:lpstr>
      <vt:lpstr>Apache Stratos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Stratos (Incubating)</dc:title>
  <cp:lastModifiedBy>Samisa Abeysinghe</cp:lastModifiedBy>
  <cp:revision>91</cp:revision>
  <dcterms:modified xsi:type="dcterms:W3CDTF">2014-06-11T11:42:59Z</dcterms:modified>
</cp:coreProperties>
</file>