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ppt/charts/chart2.xml" ContentType="application/vnd.openxmlformats-officedocument.drawingml.chart+xml"/>
  <Override PartName="/ppt/embeddings/oleObject1.bin" ContentType="application/vnd.openxmlformats-officedocument.oleObject"/>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rts/chart3.xml" ContentType="application/vnd.openxmlformats-officedocument.drawingml.chart+xml"/>
  <Override PartName="/ppt/embeddings/oleObject2.bin" ContentType="application/vnd.openxmlformats-officedocument.oleObject"/>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charts/chart4.xml" ContentType="application/vnd.openxmlformats-officedocument.drawingml.chart+xml"/>
  <Override PartName="/ppt/notesSlides/notesSlide53.xml" ContentType="application/vnd.openxmlformats-officedocument.presentationml.notesSlide+xml"/>
  <Override PartName="/ppt/charts/chart5.xml" ContentType="application/vnd.openxmlformats-officedocument.drawingml.chart+xml"/>
  <Override PartName="/ppt/embeddings/oleObject3.bin" ContentType="application/vnd.openxmlformats-officedocument.oleObject"/>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charts/chart6.xml" ContentType="application/vnd.openxmlformats-officedocument.drawingml.chart+xml"/>
  <Override PartName="/ppt/embeddings/oleObject4.bin" ContentType="application/vnd.openxmlformats-officedocument.oleObject"/>
  <Override PartName="/ppt/notesSlides/notesSlide64.xml" ContentType="application/vnd.openxmlformats-officedocument.presentationml.notesSlide+xml"/>
  <Override PartName="/ppt/charts/chart7.xml" ContentType="application/vnd.openxmlformats-officedocument.drawingml.chart+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charts/chart8.xml" ContentType="application/vnd.openxmlformats-officedocument.drawingml.chart+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charts/chart9.xml" ContentType="application/vnd.openxmlformats-officedocument.drawingml.chart+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7" r:id="rId1"/>
  </p:sldMasterIdLst>
  <p:notesMasterIdLst>
    <p:notesMasterId r:id="rId101"/>
  </p:notesMasterIdLst>
  <p:handoutMasterIdLst>
    <p:handoutMasterId r:id="rId102"/>
  </p:handoutMasterIdLst>
  <p:sldIdLst>
    <p:sldId id="256" r:id="rId2"/>
    <p:sldId id="391" r:id="rId3"/>
    <p:sldId id="400" r:id="rId4"/>
    <p:sldId id="401" r:id="rId5"/>
    <p:sldId id="395" r:id="rId6"/>
    <p:sldId id="402" r:id="rId7"/>
    <p:sldId id="549" r:id="rId8"/>
    <p:sldId id="403" r:id="rId9"/>
    <p:sldId id="416" r:id="rId10"/>
    <p:sldId id="404" r:id="rId11"/>
    <p:sldId id="493" r:id="rId12"/>
    <p:sldId id="492" r:id="rId13"/>
    <p:sldId id="409" r:id="rId14"/>
    <p:sldId id="408" r:id="rId15"/>
    <p:sldId id="412" r:id="rId16"/>
    <p:sldId id="546" r:id="rId17"/>
    <p:sldId id="528" r:id="rId18"/>
    <p:sldId id="529" r:id="rId19"/>
    <p:sldId id="530" r:id="rId20"/>
    <p:sldId id="500" r:id="rId21"/>
    <p:sldId id="531" r:id="rId22"/>
    <p:sldId id="499" r:id="rId23"/>
    <p:sldId id="527" r:id="rId24"/>
    <p:sldId id="511" r:id="rId25"/>
    <p:sldId id="512" r:id="rId26"/>
    <p:sldId id="513" r:id="rId27"/>
    <p:sldId id="514" r:id="rId28"/>
    <p:sldId id="515" r:id="rId29"/>
    <p:sldId id="516" r:id="rId30"/>
    <p:sldId id="532" r:id="rId31"/>
    <p:sldId id="452" r:id="rId32"/>
    <p:sldId id="442" r:id="rId33"/>
    <p:sldId id="443" r:id="rId34"/>
    <p:sldId id="439" r:id="rId35"/>
    <p:sldId id="437" r:id="rId36"/>
    <p:sldId id="444" r:id="rId37"/>
    <p:sldId id="454" r:id="rId38"/>
    <p:sldId id="450" r:id="rId39"/>
    <p:sldId id="521" r:id="rId40"/>
    <p:sldId id="451" r:id="rId41"/>
    <p:sldId id="545" r:id="rId42"/>
    <p:sldId id="523" r:id="rId43"/>
    <p:sldId id="541" r:id="rId44"/>
    <p:sldId id="468" r:id="rId45"/>
    <p:sldId id="469" r:id="rId46"/>
    <p:sldId id="470" r:id="rId47"/>
    <p:sldId id="471" r:id="rId48"/>
    <p:sldId id="482" r:id="rId49"/>
    <p:sldId id="472" r:id="rId50"/>
    <p:sldId id="483" r:id="rId51"/>
    <p:sldId id="484" r:id="rId52"/>
    <p:sldId id="474" r:id="rId53"/>
    <p:sldId id="485" r:id="rId54"/>
    <p:sldId id="543" r:id="rId55"/>
    <p:sldId id="526" r:id="rId56"/>
    <p:sldId id="548" r:id="rId57"/>
    <p:sldId id="490" r:id="rId58"/>
    <p:sldId id="488" r:id="rId59"/>
    <p:sldId id="489" r:id="rId60"/>
    <p:sldId id="518" r:id="rId61"/>
    <p:sldId id="509" r:id="rId62"/>
    <p:sldId id="495" r:id="rId63"/>
    <p:sldId id="496" r:id="rId64"/>
    <p:sldId id="501" r:id="rId65"/>
    <p:sldId id="502" r:id="rId66"/>
    <p:sldId id="503" r:id="rId67"/>
    <p:sldId id="504" r:id="rId68"/>
    <p:sldId id="506" r:id="rId69"/>
    <p:sldId id="507" r:id="rId70"/>
    <p:sldId id="542" r:id="rId71"/>
    <p:sldId id="505" r:id="rId72"/>
    <p:sldId id="396" r:id="rId73"/>
    <p:sldId id="397" r:id="rId74"/>
    <p:sldId id="398" r:id="rId75"/>
    <p:sldId id="508" r:id="rId76"/>
    <p:sldId id="510" r:id="rId77"/>
    <p:sldId id="519" r:id="rId78"/>
    <p:sldId id="536" r:id="rId79"/>
    <p:sldId id="533" r:id="rId80"/>
    <p:sldId id="547" r:id="rId81"/>
    <p:sldId id="535" r:id="rId82"/>
    <p:sldId id="537" r:id="rId83"/>
    <p:sldId id="540" r:id="rId84"/>
    <p:sldId id="538" r:id="rId85"/>
    <p:sldId id="539" r:id="rId86"/>
    <p:sldId id="520" r:id="rId87"/>
    <p:sldId id="331" r:id="rId88"/>
    <p:sldId id="361" r:id="rId89"/>
    <p:sldId id="364" r:id="rId90"/>
    <p:sldId id="333" r:id="rId91"/>
    <p:sldId id="371" r:id="rId92"/>
    <p:sldId id="339" r:id="rId93"/>
    <p:sldId id="346" r:id="rId94"/>
    <p:sldId id="347" r:id="rId95"/>
    <p:sldId id="348" r:id="rId96"/>
    <p:sldId id="349" r:id="rId97"/>
    <p:sldId id="351" r:id="rId98"/>
    <p:sldId id="434" r:id="rId99"/>
    <p:sldId id="369" r:id="rId10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47EBA1E-6733-4992-A77F-06E626E1B0D6}">
          <p14:sldIdLst>
            <p14:sldId id="256"/>
            <p14:sldId id="391"/>
            <p14:sldId id="400"/>
            <p14:sldId id="401"/>
            <p14:sldId id="395"/>
            <p14:sldId id="402"/>
            <p14:sldId id="549"/>
            <p14:sldId id="403"/>
            <p14:sldId id="416"/>
            <p14:sldId id="404"/>
            <p14:sldId id="493"/>
            <p14:sldId id="492"/>
            <p14:sldId id="409"/>
            <p14:sldId id="408"/>
            <p14:sldId id="412"/>
            <p14:sldId id="546"/>
            <p14:sldId id="528"/>
            <p14:sldId id="529"/>
            <p14:sldId id="530"/>
            <p14:sldId id="500"/>
            <p14:sldId id="531"/>
            <p14:sldId id="499"/>
            <p14:sldId id="527"/>
            <p14:sldId id="511"/>
            <p14:sldId id="512"/>
            <p14:sldId id="513"/>
            <p14:sldId id="514"/>
            <p14:sldId id="515"/>
            <p14:sldId id="516"/>
            <p14:sldId id="532"/>
            <p14:sldId id="452"/>
            <p14:sldId id="442"/>
            <p14:sldId id="443"/>
            <p14:sldId id="439"/>
            <p14:sldId id="437"/>
            <p14:sldId id="444"/>
            <p14:sldId id="454"/>
            <p14:sldId id="450"/>
            <p14:sldId id="521"/>
            <p14:sldId id="451"/>
            <p14:sldId id="545"/>
            <p14:sldId id="523"/>
            <p14:sldId id="541"/>
            <p14:sldId id="468"/>
            <p14:sldId id="469"/>
            <p14:sldId id="470"/>
            <p14:sldId id="471"/>
            <p14:sldId id="482"/>
            <p14:sldId id="472"/>
            <p14:sldId id="483"/>
            <p14:sldId id="484"/>
            <p14:sldId id="474"/>
            <p14:sldId id="485"/>
            <p14:sldId id="543"/>
            <p14:sldId id="526"/>
            <p14:sldId id="548"/>
            <p14:sldId id="490"/>
            <p14:sldId id="488"/>
            <p14:sldId id="489"/>
            <p14:sldId id="518"/>
            <p14:sldId id="509"/>
            <p14:sldId id="495"/>
            <p14:sldId id="496"/>
            <p14:sldId id="501"/>
            <p14:sldId id="502"/>
            <p14:sldId id="503"/>
            <p14:sldId id="504"/>
            <p14:sldId id="506"/>
            <p14:sldId id="507"/>
            <p14:sldId id="542"/>
            <p14:sldId id="505"/>
            <p14:sldId id="396"/>
            <p14:sldId id="397"/>
            <p14:sldId id="398"/>
            <p14:sldId id="508"/>
            <p14:sldId id="510"/>
            <p14:sldId id="519"/>
          </p14:sldIdLst>
        </p14:section>
        <p14:section name="Sets" id="{A0BB5069-9C7C-4A0B-8B3A-826AC509C08E}">
          <p14:sldIdLst>
            <p14:sldId id="536"/>
            <p14:sldId id="533"/>
            <p14:sldId id="547"/>
            <p14:sldId id="535"/>
            <p14:sldId id="537"/>
          </p14:sldIdLst>
        </p14:section>
        <p14:section name="Hand coded" id="{C46C43F2-5EF3-451F-805F-32D2C2523A9D}">
          <p14:sldIdLst>
            <p14:sldId id="540"/>
            <p14:sldId id="538"/>
            <p14:sldId id="539"/>
          </p14:sldIdLst>
        </p14:section>
        <p14:section name="Megamorphic" id="{0C5E232B-EEE0-400A-A703-7E0A2735BA93}">
          <p14:sldIdLst>
            <p14:sldId id="520"/>
            <p14:sldId id="331"/>
            <p14:sldId id="361"/>
            <p14:sldId id="364"/>
            <p14:sldId id="333"/>
            <p14:sldId id="371"/>
            <p14:sldId id="339"/>
            <p14:sldId id="346"/>
            <p14:sldId id="347"/>
            <p14:sldId id="348"/>
            <p14:sldId id="349"/>
            <p14:sldId id="351"/>
            <p14:sldId id="434"/>
            <p14:sldId id="36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49" autoAdjust="0"/>
    <p:restoredTop sz="80914" autoAdjust="0"/>
  </p:normalViewPr>
  <p:slideViewPr>
    <p:cSldViewPr>
      <p:cViewPr varScale="1">
        <p:scale>
          <a:sx n="140" d="100"/>
          <a:sy n="140" d="100"/>
        </p:scale>
        <p:origin x="-712" y="-112"/>
      </p:cViewPr>
      <p:guideLst>
        <p:guide orient="horz" pos="1620"/>
        <p:guide pos="2880"/>
      </p:guideLst>
    </p:cSldViewPr>
  </p:slideViewPr>
  <p:notesTextViewPr>
    <p:cViewPr>
      <p:scale>
        <a:sx n="1" d="1"/>
        <a:sy n="1" d="1"/>
      </p:scale>
      <p:origin x="0" y="0"/>
    </p:cViewPr>
  </p:notesTextViewPr>
  <p:sorterViewPr>
    <p:cViewPr>
      <p:scale>
        <a:sx n="100" d="100"/>
        <a:sy n="100" d="100"/>
      </p:scale>
      <p:origin x="0" y="186"/>
    </p:cViewPr>
  </p:sorterViewPr>
  <p:notesViewPr>
    <p:cSldViewPr>
      <p:cViewPr varScale="1">
        <p:scale>
          <a:sx n="88" d="100"/>
          <a:sy n="88" d="100"/>
        </p:scale>
        <p:origin x="-307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notesMaster" Target="notesMasters/notesMaster1.xml"/><Relationship Id="rId102" Type="http://schemas.openxmlformats.org/officeDocument/2006/relationships/handoutMaster" Target="handoutMasters/handoutMaster1.xml"/><Relationship Id="rId103" Type="http://schemas.openxmlformats.org/officeDocument/2006/relationships/printerSettings" Target="printerSettings/printerSettings1.bin"/><Relationship Id="rId104" Type="http://schemas.openxmlformats.org/officeDocument/2006/relationships/presProps" Target="presProps.xml"/><Relationship Id="rId105" Type="http://schemas.openxmlformats.org/officeDocument/2006/relationships/viewProps" Target="viewProps.xml"/><Relationship Id="rId106" Type="http://schemas.openxmlformats.org/officeDocument/2006/relationships/theme" Target="theme/theme1.xml"/><Relationship Id="rId10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6.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1"/>
          <c:order val="0"/>
          <c:tx>
            <c:v>Java 8</c:v>
          </c:tx>
          <c:spPr>
            <a:solidFill>
              <a:schemeClr val="accent6">
                <a:lumMod val="75000"/>
              </a:schemeClr>
            </a:solidFill>
          </c:spPr>
          <c:invertIfNegative val="0"/>
          <c:dPt>
            <c:idx val="0"/>
            <c:invertIfNegative val="0"/>
            <c:bubble3D val="0"/>
          </c:dPt>
          <c:cat>
            <c:strLit>
              <c:ptCount val="2"/>
              <c:pt idx="0">
                <c:v>Serial Lazy</c:v>
              </c:pt>
              <c:pt idx="1">
                <c:v>Parallel Lazy</c:v>
              </c:pt>
            </c:strLit>
          </c:cat>
          <c:val>
            <c:numRef>
              <c:f>'Count (List)'!$C$30</c:f>
              <c:numCache>
                <c:formatCode>General</c:formatCode>
                <c:ptCount val="1"/>
                <c:pt idx="0">
                  <c:v>222.619</c:v>
                </c:pt>
              </c:numCache>
            </c:numRef>
          </c:val>
        </c:ser>
        <c:ser>
          <c:idx val="0"/>
          <c:order val="1"/>
          <c:tx>
            <c:v>GS Collections</c:v>
          </c:tx>
          <c:invertIfNegative val="0"/>
          <c:cat>
            <c:strLit>
              <c:ptCount val="2"/>
              <c:pt idx="0">
                <c:v>Serial Lazy</c:v>
              </c:pt>
              <c:pt idx="1">
                <c:v>Parallel Lazy</c:v>
              </c:pt>
            </c:strLit>
          </c:cat>
          <c:val>
            <c:numRef>
              <c:f>'Count (List)'!$C$26</c:f>
              <c:numCache>
                <c:formatCode>General</c:formatCode>
                <c:ptCount val="1"/>
                <c:pt idx="0">
                  <c:v>376.64</c:v>
                </c:pt>
              </c:numCache>
            </c:numRef>
          </c:val>
        </c:ser>
        <c:ser>
          <c:idx val="2"/>
          <c:order val="2"/>
          <c:tx>
            <c:v>Scala</c:v>
          </c:tx>
          <c:spPr>
            <a:solidFill>
              <a:srgbClr val="C00000"/>
            </a:solidFill>
          </c:spPr>
          <c:invertIfNegative val="0"/>
          <c:cat>
            <c:strLit>
              <c:ptCount val="2"/>
              <c:pt idx="0">
                <c:v>Serial Lazy</c:v>
              </c:pt>
              <c:pt idx="1">
                <c:v>Parallel Lazy</c:v>
              </c:pt>
            </c:strLit>
          </c:cat>
          <c:val>
            <c:numRef>
              <c:f>'Count (List)'!$C$34</c:f>
              <c:numCache>
                <c:formatCode>General</c:formatCode>
                <c:ptCount val="1"/>
                <c:pt idx="0">
                  <c:v>172.265</c:v>
                </c:pt>
              </c:numCache>
            </c:numRef>
          </c:val>
        </c:ser>
        <c:dLbls>
          <c:showLegendKey val="0"/>
          <c:showVal val="0"/>
          <c:showCatName val="0"/>
          <c:showSerName val="0"/>
          <c:showPercent val="0"/>
          <c:showBubbleSize val="0"/>
        </c:dLbls>
        <c:gapWidth val="75"/>
        <c:overlap val="-25"/>
        <c:axId val="-2136438952"/>
        <c:axId val="-2136435976"/>
      </c:barChart>
      <c:catAx>
        <c:axId val="-2136438952"/>
        <c:scaling>
          <c:orientation val="minMax"/>
        </c:scaling>
        <c:delete val="0"/>
        <c:axPos val="b"/>
        <c:majorTickMark val="none"/>
        <c:minorTickMark val="none"/>
        <c:tickLblPos val="nextTo"/>
        <c:crossAx val="-2136435976"/>
        <c:crosses val="autoZero"/>
        <c:auto val="1"/>
        <c:lblAlgn val="ctr"/>
        <c:lblOffset val="100"/>
        <c:noMultiLvlLbl val="0"/>
      </c:catAx>
      <c:valAx>
        <c:axId val="-2136435976"/>
        <c:scaling>
          <c:orientation val="minMax"/>
        </c:scaling>
        <c:delete val="0"/>
        <c:axPos val="l"/>
        <c:majorGridlines/>
        <c:numFmt formatCode="General" sourceLinked="1"/>
        <c:majorTickMark val="none"/>
        <c:minorTickMark val="none"/>
        <c:tickLblPos val="nextTo"/>
        <c:crossAx val="-213643895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1"/>
          <c:order val="0"/>
          <c:tx>
            <c:v>Java 8</c:v>
          </c:tx>
          <c:spPr>
            <a:solidFill>
              <a:schemeClr val="accent6">
                <a:lumMod val="75000"/>
              </a:schemeClr>
            </a:solidFill>
          </c:spPr>
          <c:invertIfNegative val="0"/>
          <c:dPt>
            <c:idx val="0"/>
            <c:invertIfNegative val="0"/>
            <c:bubble3D val="0"/>
          </c:dPt>
          <c:cat>
            <c:strLit>
              <c:ptCount val="2"/>
              <c:pt idx="0">
                <c:v>Serial Lazy</c:v>
              </c:pt>
              <c:pt idx="1">
                <c:v>Parallel Lazy</c:v>
              </c:pt>
            </c:strLit>
          </c:cat>
          <c:val>
            <c:numRef>
              <c:f>'[QCon Parallel Lazy Performance.xlsx]Count (List)'!$C$30,'[QCon Parallel Lazy Performance.xlsx]Count (List)'!$C$10</c:f>
              <c:numCache>
                <c:formatCode>General</c:formatCode>
                <c:ptCount val="2"/>
                <c:pt idx="0">
                  <c:v>222.619</c:v>
                </c:pt>
                <c:pt idx="1">
                  <c:v>612.122</c:v>
                </c:pt>
              </c:numCache>
            </c:numRef>
          </c:val>
        </c:ser>
        <c:ser>
          <c:idx val="0"/>
          <c:order val="1"/>
          <c:tx>
            <c:v>GS Collections</c:v>
          </c:tx>
          <c:invertIfNegative val="0"/>
          <c:cat>
            <c:strLit>
              <c:ptCount val="2"/>
              <c:pt idx="0">
                <c:v>Serial Lazy</c:v>
              </c:pt>
              <c:pt idx="1">
                <c:v>Parallel Lazy</c:v>
              </c:pt>
            </c:strLit>
          </c:cat>
          <c:val>
            <c:numRef>
              <c:f>'[QCon Parallel Lazy Performance.xlsx]Count (List)'!$C$26,'[QCon Parallel Lazy Performance.xlsx]Count (List)'!$C$6</c:f>
              <c:numCache>
                <c:formatCode>General</c:formatCode>
                <c:ptCount val="2"/>
                <c:pt idx="0">
                  <c:v>376.64</c:v>
                </c:pt>
                <c:pt idx="1">
                  <c:v>1039.335</c:v>
                </c:pt>
              </c:numCache>
            </c:numRef>
          </c:val>
        </c:ser>
        <c:ser>
          <c:idx val="2"/>
          <c:order val="2"/>
          <c:tx>
            <c:v>Scala</c:v>
          </c:tx>
          <c:spPr>
            <a:solidFill>
              <a:srgbClr val="C00000"/>
            </a:solidFill>
          </c:spPr>
          <c:invertIfNegative val="0"/>
          <c:cat>
            <c:strLit>
              <c:ptCount val="2"/>
              <c:pt idx="0">
                <c:v>Serial Lazy</c:v>
              </c:pt>
              <c:pt idx="1">
                <c:v>Parallel Lazy</c:v>
              </c:pt>
            </c:strLit>
          </c:cat>
          <c:val>
            <c:numRef>
              <c:f>'[QCon Parallel Lazy Performance.xlsx]Count (List)'!$C$34,'[QCon Parallel Lazy Performance.xlsx]Count (List)'!$C$14</c:f>
              <c:numCache>
                <c:formatCode>General</c:formatCode>
                <c:ptCount val="2"/>
                <c:pt idx="0">
                  <c:v>172.265</c:v>
                </c:pt>
                <c:pt idx="1">
                  <c:v>577.564</c:v>
                </c:pt>
              </c:numCache>
            </c:numRef>
          </c:val>
        </c:ser>
        <c:dLbls>
          <c:showLegendKey val="0"/>
          <c:showVal val="0"/>
          <c:showCatName val="0"/>
          <c:showSerName val="0"/>
          <c:showPercent val="0"/>
          <c:showBubbleSize val="0"/>
        </c:dLbls>
        <c:gapWidth val="75"/>
        <c:overlap val="-25"/>
        <c:axId val="-2134925752"/>
        <c:axId val="-2134922776"/>
      </c:barChart>
      <c:catAx>
        <c:axId val="-2134925752"/>
        <c:scaling>
          <c:orientation val="minMax"/>
        </c:scaling>
        <c:delete val="0"/>
        <c:axPos val="b"/>
        <c:majorTickMark val="none"/>
        <c:minorTickMark val="none"/>
        <c:tickLblPos val="nextTo"/>
        <c:crossAx val="-2134922776"/>
        <c:crosses val="autoZero"/>
        <c:auto val="1"/>
        <c:lblAlgn val="ctr"/>
        <c:lblOffset val="100"/>
        <c:noMultiLvlLbl val="0"/>
      </c:catAx>
      <c:valAx>
        <c:axId val="-2134922776"/>
        <c:scaling>
          <c:orientation val="minMax"/>
        </c:scaling>
        <c:delete val="0"/>
        <c:axPos val="l"/>
        <c:majorGridlines/>
        <c:numFmt formatCode="General" sourceLinked="1"/>
        <c:majorTickMark val="none"/>
        <c:minorTickMark val="none"/>
        <c:tickLblPos val="nextTo"/>
        <c:crossAx val="-213492575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1"/>
          <c:order val="0"/>
          <c:tx>
            <c:v>Java 8</c:v>
          </c:tx>
          <c:spPr>
            <a:solidFill>
              <a:schemeClr val="accent6">
                <a:lumMod val="75000"/>
              </a:schemeClr>
            </a:solidFill>
          </c:spPr>
          <c:invertIfNegative val="0"/>
          <c:cat>
            <c:strLit>
              <c:ptCount val="3"/>
              <c:pt idx="0">
                <c:v>Serial Lazy</c:v>
              </c:pt>
              <c:pt idx="1">
                <c:v>Parallel Lazy</c:v>
              </c:pt>
              <c:pt idx="2">
                <c:v>Parallel hand-coded</c:v>
              </c:pt>
            </c:strLit>
          </c:cat>
          <c:val>
            <c:numRef>
              <c:f>'[QCon Parallel Lazy Performance.xlsx]FunctionalInterface'!$C$49,'[QCon Parallel Lazy Performance.xlsx]FunctionalInterface'!$C$21</c:f>
              <c:numCache>
                <c:formatCode>General</c:formatCode>
                <c:ptCount val="2"/>
                <c:pt idx="0">
                  <c:v>6.747</c:v>
                </c:pt>
                <c:pt idx="1">
                  <c:v>41.329</c:v>
                </c:pt>
              </c:numCache>
            </c:numRef>
          </c:val>
        </c:ser>
        <c:ser>
          <c:idx val="0"/>
          <c:order val="1"/>
          <c:tx>
            <c:v>GS Collections</c:v>
          </c:tx>
          <c:invertIfNegative val="0"/>
          <c:cat>
            <c:strLit>
              <c:ptCount val="3"/>
              <c:pt idx="0">
                <c:v>Serial Lazy</c:v>
              </c:pt>
              <c:pt idx="1">
                <c:v>Parallel Lazy</c:v>
              </c:pt>
              <c:pt idx="2">
                <c:v>Parallel hand-coded</c:v>
              </c:pt>
            </c:strLit>
          </c:cat>
          <c:val>
            <c:numRef>
              <c:f>'[QCon Parallel Lazy Performance.xlsx]FunctionalInterface'!$C$45,'[QCon Parallel Lazy Performance.xlsx]FunctionalInterface'!$C$13</c:f>
              <c:numCache>
                <c:formatCode>General</c:formatCode>
                <c:ptCount val="2"/>
                <c:pt idx="0">
                  <c:v>6.31</c:v>
                </c:pt>
                <c:pt idx="1">
                  <c:v>50.488</c:v>
                </c:pt>
              </c:numCache>
            </c:numRef>
          </c:val>
        </c:ser>
        <c:ser>
          <c:idx val="2"/>
          <c:order val="2"/>
          <c:tx>
            <c:v>Scala</c:v>
          </c:tx>
          <c:spPr>
            <a:solidFill>
              <a:srgbClr val="C00000"/>
            </a:solidFill>
          </c:spPr>
          <c:invertIfNegative val="0"/>
          <c:cat>
            <c:strLit>
              <c:ptCount val="3"/>
              <c:pt idx="0">
                <c:v>Serial Lazy</c:v>
              </c:pt>
              <c:pt idx="1">
                <c:v>Parallel Lazy</c:v>
              </c:pt>
              <c:pt idx="2">
                <c:v>Parallel hand-coded</c:v>
              </c:pt>
            </c:strLit>
          </c:cat>
          <c:val>
            <c:numRef>
              <c:f>'[QCon Parallel Lazy Performance.xlsx]FunctionalInterface'!$C$53,'[QCon Parallel Lazy Performance.xlsx]FunctionalInterface'!$C$25</c:f>
              <c:numCache>
                <c:formatCode>General</c:formatCode>
                <c:ptCount val="2"/>
                <c:pt idx="0">
                  <c:v>6.552999999999999</c:v>
                </c:pt>
                <c:pt idx="1">
                  <c:v>28.51899999999999</c:v>
                </c:pt>
              </c:numCache>
            </c:numRef>
          </c:val>
        </c:ser>
        <c:dLbls>
          <c:showLegendKey val="0"/>
          <c:showVal val="0"/>
          <c:showCatName val="0"/>
          <c:showSerName val="0"/>
          <c:showPercent val="0"/>
          <c:showBubbleSize val="0"/>
        </c:dLbls>
        <c:gapWidth val="75"/>
        <c:overlap val="-25"/>
        <c:axId val="-2126094728"/>
        <c:axId val="-2126091752"/>
      </c:barChart>
      <c:catAx>
        <c:axId val="-2126094728"/>
        <c:scaling>
          <c:orientation val="minMax"/>
        </c:scaling>
        <c:delete val="0"/>
        <c:axPos val="b"/>
        <c:majorTickMark val="none"/>
        <c:minorTickMark val="none"/>
        <c:tickLblPos val="nextTo"/>
        <c:crossAx val="-2126091752"/>
        <c:crosses val="autoZero"/>
        <c:auto val="1"/>
        <c:lblAlgn val="ctr"/>
        <c:lblOffset val="100"/>
        <c:noMultiLvlLbl val="0"/>
      </c:catAx>
      <c:valAx>
        <c:axId val="-2126091752"/>
        <c:scaling>
          <c:orientation val="minMax"/>
        </c:scaling>
        <c:delete val="0"/>
        <c:axPos val="l"/>
        <c:majorGridlines/>
        <c:numFmt formatCode="General" sourceLinked="1"/>
        <c:majorTickMark val="none"/>
        <c:minorTickMark val="none"/>
        <c:tickLblPos val="nextTo"/>
        <c:crossAx val="-212609472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1"/>
          <c:order val="0"/>
          <c:tx>
            <c:v>Java 8</c:v>
          </c:tx>
          <c:spPr>
            <a:solidFill>
              <a:schemeClr val="accent6">
                <a:lumMod val="75000"/>
              </a:schemeClr>
            </a:solidFill>
          </c:spPr>
          <c:invertIfNegative val="0"/>
          <c:cat>
            <c:strLit>
              <c:ptCount val="2"/>
              <c:pt idx="0">
                <c:v>Serial Lazy</c:v>
              </c:pt>
              <c:pt idx="1">
                <c:v>Parallel Lazy</c:v>
              </c:pt>
            </c:strLit>
          </c:cat>
          <c:val>
            <c:numRef>
              <c:f>(Aggregate!$B$16,Aggregate!$B$13)</c:f>
              <c:numCache>
                <c:formatCode>General</c:formatCode>
                <c:ptCount val="2"/>
                <c:pt idx="0">
                  <c:v>9.386000000000002</c:v>
                </c:pt>
                <c:pt idx="1">
                  <c:v>62.652</c:v>
                </c:pt>
              </c:numCache>
            </c:numRef>
          </c:val>
        </c:ser>
        <c:ser>
          <c:idx val="0"/>
          <c:order val="1"/>
          <c:tx>
            <c:v>GS Collections</c:v>
          </c:tx>
          <c:invertIfNegative val="0"/>
          <c:cat>
            <c:strLit>
              <c:ptCount val="2"/>
              <c:pt idx="0">
                <c:v>Serial Lazy</c:v>
              </c:pt>
              <c:pt idx="1">
                <c:v>Parallel Lazy</c:v>
              </c:pt>
            </c:strLit>
          </c:cat>
          <c:val>
            <c:numRef>
              <c:f>(Aggregate!$B$15,Aggregate!$B$12)</c:f>
              <c:numCache>
                <c:formatCode>General</c:formatCode>
                <c:ptCount val="2"/>
                <c:pt idx="0">
                  <c:v>9.162</c:v>
                </c:pt>
                <c:pt idx="1">
                  <c:v>24.02</c:v>
                </c:pt>
              </c:numCache>
            </c:numRef>
          </c:val>
        </c:ser>
        <c:dLbls>
          <c:showLegendKey val="0"/>
          <c:showVal val="0"/>
          <c:showCatName val="0"/>
          <c:showSerName val="0"/>
          <c:showPercent val="0"/>
          <c:showBubbleSize val="0"/>
        </c:dLbls>
        <c:gapWidth val="75"/>
        <c:overlap val="-25"/>
        <c:axId val="-2127709688"/>
        <c:axId val="-2127706712"/>
      </c:barChart>
      <c:catAx>
        <c:axId val="-2127709688"/>
        <c:scaling>
          <c:orientation val="minMax"/>
        </c:scaling>
        <c:delete val="0"/>
        <c:axPos val="b"/>
        <c:majorTickMark val="none"/>
        <c:minorTickMark val="none"/>
        <c:tickLblPos val="nextTo"/>
        <c:crossAx val="-2127706712"/>
        <c:crosses val="autoZero"/>
        <c:auto val="1"/>
        <c:lblAlgn val="ctr"/>
        <c:lblOffset val="100"/>
        <c:noMultiLvlLbl val="0"/>
      </c:catAx>
      <c:valAx>
        <c:axId val="-2127706712"/>
        <c:scaling>
          <c:orientation val="minMax"/>
        </c:scaling>
        <c:delete val="0"/>
        <c:axPos val="l"/>
        <c:majorGridlines/>
        <c:numFmt formatCode="General" sourceLinked="1"/>
        <c:majorTickMark val="none"/>
        <c:minorTickMark val="none"/>
        <c:tickLblPos val="nextTo"/>
        <c:crossAx val="-212770968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1"/>
          <c:order val="0"/>
          <c:tx>
            <c:v>Java 8</c:v>
          </c:tx>
          <c:spPr>
            <a:solidFill>
              <a:schemeClr val="accent6">
                <a:lumMod val="75000"/>
              </a:schemeClr>
            </a:solidFill>
          </c:spPr>
          <c:invertIfNegative val="0"/>
          <c:cat>
            <c:strLit>
              <c:ptCount val="2"/>
              <c:pt idx="0">
                <c:v>Serial Lazy</c:v>
              </c:pt>
              <c:pt idx="1">
                <c:v>Parallel Lazy</c:v>
              </c:pt>
            </c:strLit>
          </c:cat>
          <c:val>
            <c:numRef>
              <c:f>'[QCon Parallel Lazy Performance.xlsx]Aggregate'!$B$8,'[QCon Parallel Lazy Performance.xlsx]Aggregate'!$B$5</c:f>
              <c:numCache>
                <c:formatCode>General</c:formatCode>
                <c:ptCount val="2"/>
                <c:pt idx="0">
                  <c:v>3.827</c:v>
                </c:pt>
                <c:pt idx="1">
                  <c:v>6.23</c:v>
                </c:pt>
              </c:numCache>
            </c:numRef>
          </c:val>
        </c:ser>
        <c:ser>
          <c:idx val="0"/>
          <c:order val="1"/>
          <c:tx>
            <c:v>GS Collections</c:v>
          </c:tx>
          <c:invertIfNegative val="0"/>
          <c:cat>
            <c:strLit>
              <c:ptCount val="2"/>
              <c:pt idx="0">
                <c:v>Serial Lazy</c:v>
              </c:pt>
              <c:pt idx="1">
                <c:v>Parallel Lazy</c:v>
              </c:pt>
            </c:strLit>
          </c:cat>
          <c:val>
            <c:numRef>
              <c:f>'[QCon Parallel Lazy Performance.xlsx]Aggregate'!$B$7,'[QCon Parallel Lazy Performance.xlsx]Aggregate'!$B$4</c:f>
              <c:numCache>
                <c:formatCode>General</c:formatCode>
                <c:ptCount val="2"/>
                <c:pt idx="0">
                  <c:v>3.898</c:v>
                </c:pt>
                <c:pt idx="1">
                  <c:v>19.088</c:v>
                </c:pt>
              </c:numCache>
            </c:numRef>
          </c:val>
        </c:ser>
        <c:dLbls>
          <c:showLegendKey val="0"/>
          <c:showVal val="0"/>
          <c:showCatName val="0"/>
          <c:showSerName val="0"/>
          <c:showPercent val="0"/>
          <c:showBubbleSize val="0"/>
        </c:dLbls>
        <c:gapWidth val="75"/>
        <c:overlap val="-25"/>
        <c:axId val="-2127770504"/>
        <c:axId val="-2127767528"/>
      </c:barChart>
      <c:catAx>
        <c:axId val="-2127770504"/>
        <c:scaling>
          <c:orientation val="minMax"/>
        </c:scaling>
        <c:delete val="0"/>
        <c:axPos val="b"/>
        <c:majorTickMark val="none"/>
        <c:minorTickMark val="none"/>
        <c:tickLblPos val="nextTo"/>
        <c:crossAx val="-2127767528"/>
        <c:crosses val="autoZero"/>
        <c:auto val="1"/>
        <c:lblAlgn val="ctr"/>
        <c:lblOffset val="100"/>
        <c:noMultiLvlLbl val="0"/>
      </c:catAx>
      <c:valAx>
        <c:axId val="-2127767528"/>
        <c:scaling>
          <c:orientation val="minMax"/>
        </c:scaling>
        <c:delete val="0"/>
        <c:axPos val="l"/>
        <c:majorGridlines/>
        <c:numFmt formatCode="General" sourceLinked="1"/>
        <c:majorTickMark val="none"/>
        <c:minorTickMark val="none"/>
        <c:tickLblPos val="nextTo"/>
        <c:crossAx val="-212777050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1"/>
          <c:order val="0"/>
          <c:tx>
            <c:v>Java 8</c:v>
          </c:tx>
          <c:spPr>
            <a:solidFill>
              <a:schemeClr val="accent6">
                <a:lumMod val="75000"/>
              </a:schemeClr>
            </a:solidFill>
          </c:spPr>
          <c:invertIfNegative val="0"/>
          <c:dPt>
            <c:idx val="0"/>
            <c:invertIfNegative val="0"/>
            <c:bubble3D val="0"/>
          </c:dPt>
          <c:cat>
            <c:strLit>
              <c:ptCount val="2"/>
              <c:pt idx="0">
                <c:v>Serial Lazy</c:v>
              </c:pt>
              <c:pt idx="1">
                <c:v>Parallel Lazy</c:v>
              </c:pt>
            </c:strLit>
          </c:cat>
          <c:val>
            <c:numRef>
              <c:f>'[QCon Parallel Lazy Performance.xlsx]Count (List)'!$C$30,'[QCon Parallel Lazy Performance.xlsx]Count (List)'!$C$10</c:f>
              <c:numCache>
                <c:formatCode>General</c:formatCode>
                <c:ptCount val="2"/>
                <c:pt idx="0">
                  <c:v>222.619</c:v>
                </c:pt>
                <c:pt idx="1">
                  <c:v>612.122</c:v>
                </c:pt>
              </c:numCache>
            </c:numRef>
          </c:val>
        </c:ser>
        <c:ser>
          <c:idx val="0"/>
          <c:order val="1"/>
          <c:tx>
            <c:v>GS Collections</c:v>
          </c:tx>
          <c:invertIfNegative val="0"/>
          <c:cat>
            <c:strLit>
              <c:ptCount val="2"/>
              <c:pt idx="0">
                <c:v>Serial Lazy</c:v>
              </c:pt>
              <c:pt idx="1">
                <c:v>Parallel Lazy</c:v>
              </c:pt>
            </c:strLit>
          </c:cat>
          <c:val>
            <c:numRef>
              <c:f>'[QCon Parallel Lazy Performance.xlsx]Count (List)'!$C$26,'[QCon Parallel Lazy Performance.xlsx]Count (List)'!$C$6</c:f>
              <c:numCache>
                <c:formatCode>General</c:formatCode>
                <c:ptCount val="2"/>
                <c:pt idx="0">
                  <c:v>376.64</c:v>
                </c:pt>
                <c:pt idx="1">
                  <c:v>1039.335</c:v>
                </c:pt>
              </c:numCache>
            </c:numRef>
          </c:val>
        </c:ser>
        <c:ser>
          <c:idx val="2"/>
          <c:order val="2"/>
          <c:tx>
            <c:v>Scala</c:v>
          </c:tx>
          <c:spPr>
            <a:solidFill>
              <a:srgbClr val="C00000"/>
            </a:solidFill>
          </c:spPr>
          <c:invertIfNegative val="0"/>
          <c:cat>
            <c:strLit>
              <c:ptCount val="2"/>
              <c:pt idx="0">
                <c:v>Serial Lazy</c:v>
              </c:pt>
              <c:pt idx="1">
                <c:v>Parallel Lazy</c:v>
              </c:pt>
            </c:strLit>
          </c:cat>
          <c:val>
            <c:numRef>
              <c:f>'[QCon Parallel Lazy Performance.xlsx]Count (List)'!$C$34,'[QCon Parallel Lazy Performance.xlsx]Count (List)'!$C$14</c:f>
              <c:numCache>
                <c:formatCode>General</c:formatCode>
                <c:ptCount val="2"/>
                <c:pt idx="0">
                  <c:v>172.265</c:v>
                </c:pt>
                <c:pt idx="1">
                  <c:v>577.564</c:v>
                </c:pt>
              </c:numCache>
            </c:numRef>
          </c:val>
        </c:ser>
        <c:dLbls>
          <c:showLegendKey val="0"/>
          <c:showVal val="0"/>
          <c:showCatName val="0"/>
          <c:showSerName val="0"/>
          <c:showPercent val="0"/>
          <c:showBubbleSize val="0"/>
        </c:dLbls>
        <c:gapWidth val="75"/>
        <c:overlap val="-25"/>
        <c:axId val="-2127866488"/>
        <c:axId val="-2127863512"/>
      </c:barChart>
      <c:catAx>
        <c:axId val="-2127866488"/>
        <c:scaling>
          <c:orientation val="minMax"/>
        </c:scaling>
        <c:delete val="0"/>
        <c:axPos val="b"/>
        <c:majorTickMark val="none"/>
        <c:minorTickMark val="none"/>
        <c:tickLblPos val="nextTo"/>
        <c:crossAx val="-2127863512"/>
        <c:crosses val="autoZero"/>
        <c:auto val="1"/>
        <c:lblAlgn val="ctr"/>
        <c:lblOffset val="100"/>
        <c:noMultiLvlLbl val="0"/>
      </c:catAx>
      <c:valAx>
        <c:axId val="-2127863512"/>
        <c:scaling>
          <c:orientation val="minMax"/>
        </c:scaling>
        <c:delete val="0"/>
        <c:axPos val="l"/>
        <c:majorGridlines/>
        <c:numFmt formatCode="General" sourceLinked="1"/>
        <c:majorTickMark val="none"/>
        <c:minorTickMark val="none"/>
        <c:tickLblPos val="nextTo"/>
        <c:crossAx val="-212786648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1"/>
          <c:order val="0"/>
          <c:tx>
            <c:v>Java 8</c:v>
          </c:tx>
          <c:spPr>
            <a:solidFill>
              <a:schemeClr val="accent6">
                <a:lumMod val="75000"/>
              </a:schemeClr>
            </a:solidFill>
          </c:spPr>
          <c:invertIfNegative val="0"/>
          <c:dPt>
            <c:idx val="0"/>
            <c:invertIfNegative val="0"/>
            <c:bubble3D val="0"/>
          </c:dPt>
          <c:cat>
            <c:strLit>
              <c:ptCount val="2"/>
              <c:pt idx="0">
                <c:v>Serial Lazy</c:v>
              </c:pt>
              <c:pt idx="1">
                <c:v>Parallel Lazy</c:v>
              </c:pt>
            </c:strLit>
          </c:cat>
          <c:val>
            <c:numRef>
              <c:f>('Count (Set)'!$C$30,'Count (Set)'!$C$10)</c:f>
              <c:numCache>
                <c:formatCode>General</c:formatCode>
                <c:ptCount val="2"/>
                <c:pt idx="0">
                  <c:v>64.635</c:v>
                </c:pt>
                <c:pt idx="1">
                  <c:v>345.7269999999999</c:v>
                </c:pt>
              </c:numCache>
            </c:numRef>
          </c:val>
        </c:ser>
        <c:ser>
          <c:idx val="0"/>
          <c:order val="1"/>
          <c:tx>
            <c:v>GS Collections</c:v>
          </c:tx>
          <c:invertIfNegative val="0"/>
          <c:cat>
            <c:strLit>
              <c:ptCount val="2"/>
              <c:pt idx="0">
                <c:v>Serial Lazy</c:v>
              </c:pt>
              <c:pt idx="1">
                <c:v>Parallel Lazy</c:v>
              </c:pt>
            </c:strLit>
          </c:cat>
          <c:val>
            <c:numRef>
              <c:f>('Count (Set)'!$C$26,'Count (Set)'!$C$6)</c:f>
              <c:numCache>
                <c:formatCode>General</c:formatCode>
                <c:ptCount val="2"/>
                <c:pt idx="0">
                  <c:v>88.224</c:v>
                </c:pt>
                <c:pt idx="1">
                  <c:v>552.07</c:v>
                </c:pt>
              </c:numCache>
            </c:numRef>
          </c:val>
        </c:ser>
        <c:ser>
          <c:idx val="2"/>
          <c:order val="2"/>
          <c:tx>
            <c:v>Scala</c:v>
          </c:tx>
          <c:spPr>
            <a:solidFill>
              <a:srgbClr val="C00000"/>
            </a:solidFill>
          </c:spPr>
          <c:invertIfNegative val="0"/>
          <c:cat>
            <c:strLit>
              <c:ptCount val="2"/>
              <c:pt idx="0">
                <c:v>Serial Lazy</c:v>
              </c:pt>
              <c:pt idx="1">
                <c:v>Parallel Lazy</c:v>
              </c:pt>
            </c:strLit>
          </c:cat>
          <c:val>
            <c:numRef>
              <c:f>('Count (Set)'!$C$34,'Count (Set)'!$C$14)</c:f>
              <c:numCache>
                <c:formatCode>General</c:formatCode>
                <c:ptCount val="2"/>
                <c:pt idx="0">
                  <c:v>164.934</c:v>
                </c:pt>
                <c:pt idx="1">
                  <c:v>557.625</c:v>
                </c:pt>
              </c:numCache>
            </c:numRef>
          </c:val>
        </c:ser>
        <c:dLbls>
          <c:showLegendKey val="0"/>
          <c:showVal val="0"/>
          <c:showCatName val="0"/>
          <c:showSerName val="0"/>
          <c:showPercent val="0"/>
          <c:showBubbleSize val="0"/>
        </c:dLbls>
        <c:gapWidth val="75"/>
        <c:overlap val="-25"/>
        <c:axId val="-2131751912"/>
        <c:axId val="-2131754904"/>
      </c:barChart>
      <c:catAx>
        <c:axId val="-2131751912"/>
        <c:scaling>
          <c:orientation val="minMax"/>
        </c:scaling>
        <c:delete val="0"/>
        <c:axPos val="b"/>
        <c:majorTickMark val="none"/>
        <c:minorTickMark val="none"/>
        <c:tickLblPos val="nextTo"/>
        <c:crossAx val="-2131754904"/>
        <c:crosses val="autoZero"/>
        <c:auto val="1"/>
        <c:lblAlgn val="ctr"/>
        <c:lblOffset val="100"/>
        <c:noMultiLvlLbl val="0"/>
      </c:catAx>
      <c:valAx>
        <c:axId val="-2131754904"/>
        <c:scaling>
          <c:orientation val="minMax"/>
          <c:max val="1200.0"/>
        </c:scaling>
        <c:delete val="0"/>
        <c:axPos val="l"/>
        <c:majorGridlines/>
        <c:numFmt formatCode="General" sourceLinked="1"/>
        <c:majorTickMark val="none"/>
        <c:minorTickMark val="none"/>
        <c:tickLblPos val="nextTo"/>
        <c:crossAx val="-213175191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1"/>
          <c:order val="0"/>
          <c:tx>
            <c:v>Java 8</c:v>
          </c:tx>
          <c:spPr>
            <a:solidFill>
              <a:schemeClr val="accent6">
                <a:lumMod val="75000"/>
              </a:schemeClr>
            </a:solidFill>
          </c:spPr>
          <c:invertIfNegative val="0"/>
          <c:cat>
            <c:strLit>
              <c:ptCount val="3"/>
              <c:pt idx="0">
                <c:v>Serial Lazy</c:v>
              </c:pt>
              <c:pt idx="1">
                <c:v>Parallel Lazy</c:v>
              </c:pt>
              <c:pt idx="2">
                <c:v>Parallel hand-coded</c:v>
              </c:pt>
            </c:strLit>
          </c:cat>
          <c:val>
            <c:numRef>
              <c:f>(FunctionalInterface!$C$49,FunctionalInterface!$C$21)</c:f>
              <c:numCache>
                <c:formatCode>General</c:formatCode>
                <c:ptCount val="2"/>
                <c:pt idx="0">
                  <c:v>6.747</c:v>
                </c:pt>
                <c:pt idx="1">
                  <c:v>41.329</c:v>
                </c:pt>
              </c:numCache>
            </c:numRef>
          </c:val>
        </c:ser>
        <c:ser>
          <c:idx val="0"/>
          <c:order val="1"/>
          <c:tx>
            <c:v>GS Collections</c:v>
          </c:tx>
          <c:invertIfNegative val="0"/>
          <c:cat>
            <c:strLit>
              <c:ptCount val="3"/>
              <c:pt idx="0">
                <c:v>Serial Lazy</c:v>
              </c:pt>
              <c:pt idx="1">
                <c:v>Parallel Lazy</c:v>
              </c:pt>
              <c:pt idx="2">
                <c:v>Parallel hand-coded</c:v>
              </c:pt>
            </c:strLit>
          </c:cat>
          <c:val>
            <c:numRef>
              <c:f>(FunctionalInterface!$C$45,FunctionalInterface!$C$13,FunctionalInterface!$C$17)</c:f>
              <c:numCache>
                <c:formatCode>General</c:formatCode>
                <c:ptCount val="3"/>
                <c:pt idx="0">
                  <c:v>6.31</c:v>
                </c:pt>
                <c:pt idx="1">
                  <c:v>50.488</c:v>
                </c:pt>
                <c:pt idx="2">
                  <c:v>60.994</c:v>
                </c:pt>
              </c:numCache>
            </c:numRef>
          </c:val>
        </c:ser>
        <c:ser>
          <c:idx val="2"/>
          <c:order val="2"/>
          <c:tx>
            <c:v>Scala</c:v>
          </c:tx>
          <c:spPr>
            <a:solidFill>
              <a:srgbClr val="C00000"/>
            </a:solidFill>
          </c:spPr>
          <c:invertIfNegative val="0"/>
          <c:cat>
            <c:strLit>
              <c:ptCount val="3"/>
              <c:pt idx="0">
                <c:v>Serial Lazy</c:v>
              </c:pt>
              <c:pt idx="1">
                <c:v>Parallel Lazy</c:v>
              </c:pt>
              <c:pt idx="2">
                <c:v>Parallel hand-coded</c:v>
              </c:pt>
            </c:strLit>
          </c:cat>
          <c:val>
            <c:numRef>
              <c:f>(FunctionalInterface!$C$53,FunctionalInterface!$C$25,FunctionalInterface!$C$29)</c:f>
              <c:numCache>
                <c:formatCode>General</c:formatCode>
                <c:ptCount val="3"/>
                <c:pt idx="0">
                  <c:v>6.552999999999999</c:v>
                </c:pt>
                <c:pt idx="1">
                  <c:v>28.51899999999999</c:v>
                </c:pt>
                <c:pt idx="2">
                  <c:v>43.318</c:v>
                </c:pt>
              </c:numCache>
            </c:numRef>
          </c:val>
        </c:ser>
        <c:dLbls>
          <c:showLegendKey val="0"/>
          <c:showVal val="0"/>
          <c:showCatName val="0"/>
          <c:showSerName val="0"/>
          <c:showPercent val="0"/>
          <c:showBubbleSize val="0"/>
        </c:dLbls>
        <c:gapWidth val="75"/>
        <c:overlap val="-25"/>
        <c:axId val="-2131593928"/>
        <c:axId val="-2131596920"/>
      </c:barChart>
      <c:catAx>
        <c:axId val="-2131593928"/>
        <c:scaling>
          <c:orientation val="minMax"/>
        </c:scaling>
        <c:delete val="0"/>
        <c:axPos val="b"/>
        <c:majorTickMark val="none"/>
        <c:minorTickMark val="none"/>
        <c:tickLblPos val="nextTo"/>
        <c:crossAx val="-2131596920"/>
        <c:crosses val="autoZero"/>
        <c:auto val="1"/>
        <c:lblAlgn val="ctr"/>
        <c:lblOffset val="100"/>
        <c:noMultiLvlLbl val="0"/>
      </c:catAx>
      <c:valAx>
        <c:axId val="-2131596920"/>
        <c:scaling>
          <c:orientation val="minMax"/>
        </c:scaling>
        <c:delete val="0"/>
        <c:axPos val="l"/>
        <c:majorGridlines/>
        <c:numFmt formatCode="General" sourceLinked="1"/>
        <c:majorTickMark val="none"/>
        <c:minorTickMark val="none"/>
        <c:tickLblPos val="nextTo"/>
        <c:crossAx val="-213159392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1"/>
          <c:order val="0"/>
          <c:tx>
            <c:v>Java 8</c:v>
          </c:tx>
          <c:spPr>
            <a:solidFill>
              <a:schemeClr val="accent6">
                <a:lumMod val="75000"/>
              </a:schemeClr>
            </a:solidFill>
          </c:spPr>
          <c:invertIfNegative val="0"/>
          <c:dPt>
            <c:idx val="0"/>
            <c:invertIfNegative val="0"/>
            <c:bubble3D val="0"/>
          </c:dPt>
          <c:cat>
            <c:strLit>
              <c:ptCount val="2"/>
              <c:pt idx="0">
                <c:v>Serial Lazy</c:v>
              </c:pt>
              <c:pt idx="1">
                <c:v>Megamorphic Serial Lazy</c:v>
              </c:pt>
            </c:strLit>
          </c:cat>
          <c:val>
            <c:numRef>
              <c:f>('Count (List)'!$C$30,'Count (List)'!$C$33)</c:f>
              <c:numCache>
                <c:formatCode>General</c:formatCode>
                <c:ptCount val="2"/>
                <c:pt idx="0">
                  <c:v>222.619</c:v>
                </c:pt>
                <c:pt idx="1">
                  <c:v>58.182</c:v>
                </c:pt>
              </c:numCache>
            </c:numRef>
          </c:val>
        </c:ser>
        <c:ser>
          <c:idx val="0"/>
          <c:order val="1"/>
          <c:tx>
            <c:v>GS Collections</c:v>
          </c:tx>
          <c:invertIfNegative val="0"/>
          <c:cat>
            <c:strLit>
              <c:ptCount val="2"/>
              <c:pt idx="0">
                <c:v>Serial Lazy</c:v>
              </c:pt>
              <c:pt idx="1">
                <c:v>Megamorphic Serial Lazy</c:v>
              </c:pt>
            </c:strLit>
          </c:cat>
          <c:val>
            <c:numRef>
              <c:f>('Count (List)'!$C$26,'Count (List)'!$C$29)</c:f>
              <c:numCache>
                <c:formatCode>General</c:formatCode>
                <c:ptCount val="2"/>
                <c:pt idx="0">
                  <c:v>376.64</c:v>
                </c:pt>
                <c:pt idx="1">
                  <c:v>73.62499999999998</c:v>
                </c:pt>
              </c:numCache>
            </c:numRef>
          </c:val>
        </c:ser>
        <c:ser>
          <c:idx val="2"/>
          <c:order val="2"/>
          <c:tx>
            <c:v>Scala</c:v>
          </c:tx>
          <c:spPr>
            <a:solidFill>
              <a:srgbClr val="C00000"/>
            </a:solidFill>
          </c:spPr>
          <c:invertIfNegative val="0"/>
          <c:cat>
            <c:strLit>
              <c:ptCount val="2"/>
              <c:pt idx="0">
                <c:v>Serial Lazy</c:v>
              </c:pt>
              <c:pt idx="1">
                <c:v>Megamorphic Serial Lazy</c:v>
              </c:pt>
            </c:strLit>
          </c:cat>
          <c:val>
            <c:numRef>
              <c:f>('Count (List)'!$C$34,'Count (List)'!$C$37)</c:f>
              <c:numCache>
                <c:formatCode>General</c:formatCode>
                <c:ptCount val="2"/>
                <c:pt idx="0">
                  <c:v>172.265</c:v>
                </c:pt>
                <c:pt idx="1">
                  <c:v>84.2</c:v>
                </c:pt>
              </c:numCache>
            </c:numRef>
          </c:val>
        </c:ser>
        <c:dLbls>
          <c:showLegendKey val="0"/>
          <c:showVal val="0"/>
          <c:showCatName val="0"/>
          <c:showSerName val="0"/>
          <c:showPercent val="0"/>
          <c:showBubbleSize val="0"/>
        </c:dLbls>
        <c:gapWidth val="75"/>
        <c:overlap val="-25"/>
        <c:axId val="-2127937368"/>
        <c:axId val="-2127934392"/>
      </c:barChart>
      <c:catAx>
        <c:axId val="-2127937368"/>
        <c:scaling>
          <c:orientation val="minMax"/>
        </c:scaling>
        <c:delete val="0"/>
        <c:axPos val="b"/>
        <c:majorTickMark val="none"/>
        <c:minorTickMark val="none"/>
        <c:tickLblPos val="nextTo"/>
        <c:crossAx val="-2127934392"/>
        <c:crosses val="autoZero"/>
        <c:auto val="1"/>
        <c:lblAlgn val="ctr"/>
        <c:lblOffset val="100"/>
        <c:noMultiLvlLbl val="0"/>
      </c:catAx>
      <c:valAx>
        <c:axId val="-2127934392"/>
        <c:scaling>
          <c:orientation val="minMax"/>
        </c:scaling>
        <c:delete val="0"/>
        <c:axPos val="l"/>
        <c:majorGridlines/>
        <c:numFmt formatCode="General" sourceLinked="1"/>
        <c:majorTickMark val="none"/>
        <c:minorTickMark val="none"/>
        <c:tickLblPos val="nextTo"/>
        <c:crossAx val="-2127937368"/>
        <c:crosses val="autoZero"/>
        <c:crossBetween val="between"/>
      </c:valAx>
    </c:plotArea>
    <c:legend>
      <c:legendPos val="b"/>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21567E-450B-4D17-A008-FFC1ECCB0413}" type="doc">
      <dgm:prSet loTypeId="urn:microsoft.com/office/officeart/2005/8/layout/default" loCatId="list" qsTypeId="urn:microsoft.com/office/officeart/2005/8/quickstyle/simple3" qsCatId="simple" csTypeId="urn:microsoft.com/office/officeart/2005/8/colors/accent1_1" csCatId="accent1" phldr="1"/>
      <dgm:spPr/>
      <dgm:t>
        <a:bodyPr/>
        <a:lstStyle/>
        <a:p>
          <a:endParaRPr lang="en-US"/>
        </a:p>
      </dgm:t>
    </dgm:pt>
    <dgm:pt modelId="{406177B5-E17A-43DE-ACB6-5E33FCA57E74}">
      <dgm:prSet phldrT="[Text]"/>
      <dgm:spPr/>
      <dgm:t>
        <a:bodyPr/>
        <a:lstStyle/>
        <a:p>
          <a:r>
            <a:rPr lang="en-US" dirty="0" smtClean="0"/>
            <a:t>1</a:t>
          </a:r>
          <a:endParaRPr lang="en-US" dirty="0"/>
        </a:p>
      </dgm:t>
    </dgm:pt>
    <dgm:pt modelId="{D46B8EFC-FBDA-4504-BD4C-1D5035828475}" type="parTrans" cxnId="{E97BA4C3-BCEC-499A-ADA6-41140D67B8B7}">
      <dgm:prSet/>
      <dgm:spPr/>
      <dgm:t>
        <a:bodyPr/>
        <a:lstStyle/>
        <a:p>
          <a:endParaRPr lang="en-US"/>
        </a:p>
      </dgm:t>
    </dgm:pt>
    <dgm:pt modelId="{DEABF455-3547-4154-ACB2-B64A73CDDF48}" type="sibTrans" cxnId="{E97BA4C3-BCEC-499A-ADA6-41140D67B8B7}">
      <dgm:prSet/>
      <dgm:spPr/>
      <dgm:t>
        <a:bodyPr/>
        <a:lstStyle/>
        <a:p>
          <a:endParaRPr lang="en-US"/>
        </a:p>
      </dgm:t>
    </dgm:pt>
    <dgm:pt modelId="{55F59E16-7862-41AF-9D60-43681C3A1F18}">
      <dgm:prSet phldrT="[Text]"/>
      <dgm:spPr/>
      <dgm:t>
        <a:bodyPr/>
        <a:lstStyle/>
        <a:p>
          <a:r>
            <a:rPr lang="en-US" dirty="0" smtClean="0"/>
            <a:t>2</a:t>
          </a:r>
          <a:endParaRPr lang="en-US" dirty="0"/>
        </a:p>
      </dgm:t>
    </dgm:pt>
    <dgm:pt modelId="{D3724145-83C5-46AC-BEB1-C9F4BD890085}" type="parTrans" cxnId="{4E2A8DC9-D1EA-4C68-94A4-F88C34403C30}">
      <dgm:prSet/>
      <dgm:spPr/>
      <dgm:t>
        <a:bodyPr/>
        <a:lstStyle/>
        <a:p>
          <a:endParaRPr lang="en-US"/>
        </a:p>
      </dgm:t>
    </dgm:pt>
    <dgm:pt modelId="{FFB3A109-953E-487D-8B63-EFA76F8CEF4D}" type="sibTrans" cxnId="{4E2A8DC9-D1EA-4C68-94A4-F88C34403C30}">
      <dgm:prSet/>
      <dgm:spPr/>
      <dgm:t>
        <a:bodyPr/>
        <a:lstStyle/>
        <a:p>
          <a:endParaRPr lang="en-US"/>
        </a:p>
      </dgm:t>
    </dgm:pt>
    <dgm:pt modelId="{2AA74D8B-4C5D-463F-9027-B8A74D6BB850}">
      <dgm:prSet phldrT="[Text]"/>
      <dgm:spPr/>
      <dgm:t>
        <a:bodyPr/>
        <a:lstStyle/>
        <a:p>
          <a:r>
            <a:rPr lang="en-US" dirty="0" smtClean="0"/>
            <a:t>3</a:t>
          </a:r>
          <a:endParaRPr lang="en-US" dirty="0"/>
        </a:p>
      </dgm:t>
    </dgm:pt>
    <dgm:pt modelId="{D931EEC3-13C9-430D-B35D-F03426D6D498}" type="parTrans" cxnId="{6E845262-9805-4F13-AA5D-D25D1A41F287}">
      <dgm:prSet/>
      <dgm:spPr/>
      <dgm:t>
        <a:bodyPr/>
        <a:lstStyle/>
        <a:p>
          <a:endParaRPr lang="en-US"/>
        </a:p>
      </dgm:t>
    </dgm:pt>
    <dgm:pt modelId="{C19010C0-3772-4EA1-9E20-3EE16F3C77A9}" type="sibTrans" cxnId="{6E845262-9805-4F13-AA5D-D25D1A41F287}">
      <dgm:prSet/>
      <dgm:spPr/>
      <dgm:t>
        <a:bodyPr/>
        <a:lstStyle/>
        <a:p>
          <a:endParaRPr lang="en-US"/>
        </a:p>
      </dgm:t>
    </dgm:pt>
    <dgm:pt modelId="{0D2C7BD0-E837-4965-8DDA-85CC28A98097}">
      <dgm:prSet phldrT="[Text]"/>
      <dgm:spPr/>
      <dgm:t>
        <a:bodyPr/>
        <a:lstStyle/>
        <a:p>
          <a:r>
            <a:rPr lang="en-US" dirty="0" smtClean="0"/>
            <a:t>4</a:t>
          </a:r>
          <a:endParaRPr lang="en-US" dirty="0"/>
        </a:p>
      </dgm:t>
    </dgm:pt>
    <dgm:pt modelId="{92318AD3-A5DA-4597-8081-D41858058095}" type="parTrans" cxnId="{B6E0A2D5-1A9B-49FF-8BB2-539228D091AE}">
      <dgm:prSet/>
      <dgm:spPr/>
      <dgm:t>
        <a:bodyPr/>
        <a:lstStyle/>
        <a:p>
          <a:endParaRPr lang="en-US"/>
        </a:p>
      </dgm:t>
    </dgm:pt>
    <dgm:pt modelId="{644F3614-6D33-432F-A734-4A75DB04D0A9}" type="sibTrans" cxnId="{B6E0A2D5-1A9B-49FF-8BB2-539228D091AE}">
      <dgm:prSet/>
      <dgm:spPr/>
      <dgm:t>
        <a:bodyPr/>
        <a:lstStyle/>
        <a:p>
          <a:endParaRPr lang="en-US"/>
        </a:p>
      </dgm:t>
    </dgm:pt>
    <dgm:pt modelId="{90F853C4-D64B-496B-91C9-4573DCDC185E}">
      <dgm:prSet phldrT="[Text]"/>
      <dgm:spPr/>
      <dgm:t>
        <a:bodyPr/>
        <a:lstStyle/>
        <a:p>
          <a:r>
            <a:rPr lang="en-US" dirty="0" smtClean="0"/>
            <a:t>5</a:t>
          </a:r>
          <a:endParaRPr lang="en-US" dirty="0"/>
        </a:p>
      </dgm:t>
    </dgm:pt>
    <dgm:pt modelId="{F8197572-7B2C-4571-B052-E49349C5A02B}" type="parTrans" cxnId="{7BB6CEE4-4CAE-4674-A40C-E869F6EB535D}">
      <dgm:prSet/>
      <dgm:spPr/>
      <dgm:t>
        <a:bodyPr/>
        <a:lstStyle/>
        <a:p>
          <a:endParaRPr lang="en-US"/>
        </a:p>
      </dgm:t>
    </dgm:pt>
    <dgm:pt modelId="{1A2A6BD0-D4FA-44A3-B150-31EE546503C8}" type="sibTrans" cxnId="{7BB6CEE4-4CAE-4674-A40C-E869F6EB535D}">
      <dgm:prSet/>
      <dgm:spPr/>
      <dgm:t>
        <a:bodyPr/>
        <a:lstStyle/>
        <a:p>
          <a:endParaRPr lang="en-US"/>
        </a:p>
      </dgm:t>
    </dgm:pt>
    <dgm:pt modelId="{0105AF65-B7B5-4629-B9E6-991273B897A0}">
      <dgm:prSet phldrT="[Text]"/>
      <dgm:spPr/>
      <dgm:t>
        <a:bodyPr/>
        <a:lstStyle/>
        <a:p>
          <a:r>
            <a:rPr lang="en-US" dirty="0" smtClean="0"/>
            <a:t>6</a:t>
          </a:r>
          <a:endParaRPr lang="en-US" dirty="0"/>
        </a:p>
      </dgm:t>
    </dgm:pt>
    <dgm:pt modelId="{16E5E4AA-2DD0-484E-912E-F8B6C9CA34A7}" type="parTrans" cxnId="{FB8FBD04-43B3-4471-8350-9B943EA2BE42}">
      <dgm:prSet/>
      <dgm:spPr/>
      <dgm:t>
        <a:bodyPr/>
        <a:lstStyle/>
        <a:p>
          <a:endParaRPr lang="en-US"/>
        </a:p>
      </dgm:t>
    </dgm:pt>
    <dgm:pt modelId="{CCEEAB54-209E-4C5F-8137-70D459B2307C}" type="sibTrans" cxnId="{FB8FBD04-43B3-4471-8350-9B943EA2BE42}">
      <dgm:prSet/>
      <dgm:spPr/>
      <dgm:t>
        <a:bodyPr/>
        <a:lstStyle/>
        <a:p>
          <a:endParaRPr lang="en-US"/>
        </a:p>
      </dgm:t>
    </dgm:pt>
    <dgm:pt modelId="{8654E111-671A-4063-B8D6-4C191B438D6B}">
      <dgm:prSet phldrT="[Text]"/>
      <dgm:spPr/>
      <dgm:t>
        <a:bodyPr/>
        <a:lstStyle/>
        <a:p>
          <a:r>
            <a:rPr lang="en-US" dirty="0" smtClean="0"/>
            <a:t>7</a:t>
          </a:r>
          <a:endParaRPr lang="en-US" dirty="0"/>
        </a:p>
      </dgm:t>
    </dgm:pt>
    <dgm:pt modelId="{BAE64A0A-91B9-42BF-9869-7EE4321E7C53}" type="parTrans" cxnId="{DBE005A3-67B1-4349-B212-70124646F36C}">
      <dgm:prSet/>
      <dgm:spPr/>
      <dgm:t>
        <a:bodyPr/>
        <a:lstStyle/>
        <a:p>
          <a:endParaRPr lang="en-US"/>
        </a:p>
      </dgm:t>
    </dgm:pt>
    <dgm:pt modelId="{D3F530E1-1D04-438C-AC7B-EAEC554134F3}" type="sibTrans" cxnId="{DBE005A3-67B1-4349-B212-70124646F36C}">
      <dgm:prSet/>
      <dgm:spPr/>
      <dgm:t>
        <a:bodyPr/>
        <a:lstStyle/>
        <a:p>
          <a:endParaRPr lang="en-US"/>
        </a:p>
      </dgm:t>
    </dgm:pt>
    <dgm:pt modelId="{A8DDD29A-F43B-4315-8727-EFB53DE565B8}">
      <dgm:prSet phldrT="[Text]"/>
      <dgm:spPr/>
      <dgm:t>
        <a:bodyPr/>
        <a:lstStyle/>
        <a:p>
          <a:r>
            <a:rPr lang="en-US" dirty="0" smtClean="0"/>
            <a:t>8</a:t>
          </a:r>
          <a:endParaRPr lang="en-US" dirty="0"/>
        </a:p>
      </dgm:t>
    </dgm:pt>
    <dgm:pt modelId="{BB202531-43C0-4E78-A88D-6C10855D672F}" type="parTrans" cxnId="{14FE2914-D724-4B81-B3CE-FEEDB91D6B7A}">
      <dgm:prSet/>
      <dgm:spPr/>
      <dgm:t>
        <a:bodyPr/>
        <a:lstStyle/>
        <a:p>
          <a:endParaRPr lang="en-US"/>
        </a:p>
      </dgm:t>
    </dgm:pt>
    <dgm:pt modelId="{B243ADA8-2441-4E5E-97ED-6C5295F6FF69}" type="sibTrans" cxnId="{14FE2914-D724-4B81-B3CE-FEEDB91D6B7A}">
      <dgm:prSet/>
      <dgm:spPr/>
      <dgm:t>
        <a:bodyPr/>
        <a:lstStyle/>
        <a:p>
          <a:endParaRPr lang="en-US"/>
        </a:p>
      </dgm:t>
    </dgm:pt>
    <dgm:pt modelId="{6FDC6127-D184-4913-AA8E-5ED327A15ECD}">
      <dgm:prSet phldrT="[Text]"/>
      <dgm:spPr/>
      <dgm:t>
        <a:bodyPr/>
        <a:lstStyle/>
        <a:p>
          <a:r>
            <a:rPr lang="en-US" dirty="0" smtClean="0"/>
            <a:t>…</a:t>
          </a:r>
          <a:endParaRPr lang="en-US" dirty="0"/>
        </a:p>
      </dgm:t>
    </dgm:pt>
    <dgm:pt modelId="{CA763AA0-BAC2-4D5F-8827-223E1F29D8A1}" type="parTrans" cxnId="{5CFCC7EA-1265-4EA0-A913-E2EEE23A7C92}">
      <dgm:prSet/>
      <dgm:spPr/>
      <dgm:t>
        <a:bodyPr/>
        <a:lstStyle/>
        <a:p>
          <a:endParaRPr lang="en-US"/>
        </a:p>
      </dgm:t>
    </dgm:pt>
    <dgm:pt modelId="{3041FC3D-E0DE-42F3-BCA8-4E78E5FE80F5}" type="sibTrans" cxnId="{5CFCC7EA-1265-4EA0-A913-E2EEE23A7C92}">
      <dgm:prSet/>
      <dgm:spPr/>
      <dgm:t>
        <a:bodyPr/>
        <a:lstStyle/>
        <a:p>
          <a:endParaRPr lang="en-US"/>
        </a:p>
      </dgm:t>
    </dgm:pt>
    <dgm:pt modelId="{6C210596-0032-4814-AAF7-157C1B5DEFD8}">
      <dgm:prSet phldrT="[Text]"/>
      <dgm:spPr/>
      <dgm:t>
        <a:bodyPr/>
        <a:lstStyle/>
        <a:p>
          <a:r>
            <a:rPr lang="en-US" dirty="0" smtClean="0"/>
            <a:t>1M</a:t>
          </a:r>
          <a:endParaRPr lang="en-US" dirty="0"/>
        </a:p>
      </dgm:t>
    </dgm:pt>
    <dgm:pt modelId="{6BDF8F8F-5298-4AA7-B7FE-4458A5ECC629}" type="parTrans" cxnId="{517681C4-7172-40ED-AF95-BD25D3512401}">
      <dgm:prSet/>
      <dgm:spPr/>
      <dgm:t>
        <a:bodyPr/>
        <a:lstStyle/>
        <a:p>
          <a:endParaRPr lang="en-US"/>
        </a:p>
      </dgm:t>
    </dgm:pt>
    <dgm:pt modelId="{B4424E12-04C8-4250-B8EB-2DF39E4D6978}" type="sibTrans" cxnId="{517681C4-7172-40ED-AF95-BD25D3512401}">
      <dgm:prSet/>
      <dgm:spPr/>
      <dgm:t>
        <a:bodyPr/>
        <a:lstStyle/>
        <a:p>
          <a:endParaRPr lang="en-US"/>
        </a:p>
      </dgm:t>
    </dgm:pt>
    <dgm:pt modelId="{1050A303-85EC-4912-AA22-5A5E94AD00F0}" type="pres">
      <dgm:prSet presAssocID="{5221567E-450B-4D17-A008-FFC1ECCB0413}" presName="diagram" presStyleCnt="0">
        <dgm:presLayoutVars>
          <dgm:dir/>
          <dgm:resizeHandles val="exact"/>
        </dgm:presLayoutVars>
      </dgm:prSet>
      <dgm:spPr/>
      <dgm:t>
        <a:bodyPr/>
        <a:lstStyle/>
        <a:p>
          <a:endParaRPr lang="en-US"/>
        </a:p>
      </dgm:t>
    </dgm:pt>
    <dgm:pt modelId="{B03884CB-5DE1-4407-8A98-6C75FCB09247}" type="pres">
      <dgm:prSet presAssocID="{406177B5-E17A-43DE-ACB6-5E33FCA57E74}" presName="node" presStyleLbl="node1" presStyleIdx="0" presStyleCnt="10">
        <dgm:presLayoutVars>
          <dgm:bulletEnabled val="1"/>
        </dgm:presLayoutVars>
      </dgm:prSet>
      <dgm:spPr/>
      <dgm:t>
        <a:bodyPr/>
        <a:lstStyle/>
        <a:p>
          <a:endParaRPr lang="en-US"/>
        </a:p>
      </dgm:t>
    </dgm:pt>
    <dgm:pt modelId="{AC02B941-D857-47AE-8E91-B591043EF924}" type="pres">
      <dgm:prSet presAssocID="{DEABF455-3547-4154-ACB2-B64A73CDDF48}" presName="sibTrans" presStyleCnt="0"/>
      <dgm:spPr/>
    </dgm:pt>
    <dgm:pt modelId="{9854EA6C-C1F4-477B-A9E1-6B76A97FF6E6}" type="pres">
      <dgm:prSet presAssocID="{55F59E16-7862-41AF-9D60-43681C3A1F18}" presName="node" presStyleLbl="node1" presStyleIdx="1" presStyleCnt="10">
        <dgm:presLayoutVars>
          <dgm:bulletEnabled val="1"/>
        </dgm:presLayoutVars>
      </dgm:prSet>
      <dgm:spPr/>
      <dgm:t>
        <a:bodyPr/>
        <a:lstStyle/>
        <a:p>
          <a:endParaRPr lang="en-US"/>
        </a:p>
      </dgm:t>
    </dgm:pt>
    <dgm:pt modelId="{030D5824-172B-4335-BF50-502B1087675C}" type="pres">
      <dgm:prSet presAssocID="{FFB3A109-953E-487D-8B63-EFA76F8CEF4D}" presName="sibTrans" presStyleCnt="0"/>
      <dgm:spPr/>
    </dgm:pt>
    <dgm:pt modelId="{ECA87C85-217C-47E9-948B-1F509CEDDF60}" type="pres">
      <dgm:prSet presAssocID="{2AA74D8B-4C5D-463F-9027-B8A74D6BB850}" presName="node" presStyleLbl="node1" presStyleIdx="2" presStyleCnt="10">
        <dgm:presLayoutVars>
          <dgm:bulletEnabled val="1"/>
        </dgm:presLayoutVars>
      </dgm:prSet>
      <dgm:spPr/>
      <dgm:t>
        <a:bodyPr/>
        <a:lstStyle/>
        <a:p>
          <a:endParaRPr lang="en-US"/>
        </a:p>
      </dgm:t>
    </dgm:pt>
    <dgm:pt modelId="{A3CF3549-DF76-4DB3-B250-6852DA2B6C4D}" type="pres">
      <dgm:prSet presAssocID="{C19010C0-3772-4EA1-9E20-3EE16F3C77A9}" presName="sibTrans" presStyleCnt="0"/>
      <dgm:spPr/>
    </dgm:pt>
    <dgm:pt modelId="{AF593F65-8511-4430-828D-27B553C7EE3C}" type="pres">
      <dgm:prSet presAssocID="{0D2C7BD0-E837-4965-8DDA-85CC28A98097}" presName="node" presStyleLbl="node1" presStyleIdx="3" presStyleCnt="10">
        <dgm:presLayoutVars>
          <dgm:bulletEnabled val="1"/>
        </dgm:presLayoutVars>
      </dgm:prSet>
      <dgm:spPr/>
      <dgm:t>
        <a:bodyPr/>
        <a:lstStyle/>
        <a:p>
          <a:endParaRPr lang="en-US"/>
        </a:p>
      </dgm:t>
    </dgm:pt>
    <dgm:pt modelId="{8D433298-73ED-4393-8B06-19C3CB9764C7}" type="pres">
      <dgm:prSet presAssocID="{644F3614-6D33-432F-A734-4A75DB04D0A9}" presName="sibTrans" presStyleCnt="0"/>
      <dgm:spPr/>
    </dgm:pt>
    <dgm:pt modelId="{CD741455-65F0-47D9-8422-4F58935C5D9D}" type="pres">
      <dgm:prSet presAssocID="{90F853C4-D64B-496B-91C9-4573DCDC185E}" presName="node" presStyleLbl="node1" presStyleIdx="4" presStyleCnt="10">
        <dgm:presLayoutVars>
          <dgm:bulletEnabled val="1"/>
        </dgm:presLayoutVars>
      </dgm:prSet>
      <dgm:spPr/>
      <dgm:t>
        <a:bodyPr/>
        <a:lstStyle/>
        <a:p>
          <a:endParaRPr lang="en-US"/>
        </a:p>
      </dgm:t>
    </dgm:pt>
    <dgm:pt modelId="{394D14B8-0F14-4F4C-9E52-219401482532}" type="pres">
      <dgm:prSet presAssocID="{1A2A6BD0-D4FA-44A3-B150-31EE546503C8}" presName="sibTrans" presStyleCnt="0"/>
      <dgm:spPr/>
    </dgm:pt>
    <dgm:pt modelId="{45F534BB-3415-4EEA-A3E1-402AD9D2BE6D}" type="pres">
      <dgm:prSet presAssocID="{0105AF65-B7B5-4629-B9E6-991273B897A0}" presName="node" presStyleLbl="node1" presStyleIdx="5" presStyleCnt="10">
        <dgm:presLayoutVars>
          <dgm:bulletEnabled val="1"/>
        </dgm:presLayoutVars>
      </dgm:prSet>
      <dgm:spPr/>
      <dgm:t>
        <a:bodyPr/>
        <a:lstStyle/>
        <a:p>
          <a:endParaRPr lang="en-US"/>
        </a:p>
      </dgm:t>
    </dgm:pt>
    <dgm:pt modelId="{021F461C-E3A5-4894-959D-F47A9C8F05D0}" type="pres">
      <dgm:prSet presAssocID="{CCEEAB54-209E-4C5F-8137-70D459B2307C}" presName="sibTrans" presStyleCnt="0"/>
      <dgm:spPr/>
    </dgm:pt>
    <dgm:pt modelId="{5526450A-6C23-43BF-85A8-EF1887AA789D}" type="pres">
      <dgm:prSet presAssocID="{8654E111-671A-4063-B8D6-4C191B438D6B}" presName="node" presStyleLbl="node1" presStyleIdx="6" presStyleCnt="10">
        <dgm:presLayoutVars>
          <dgm:bulletEnabled val="1"/>
        </dgm:presLayoutVars>
      </dgm:prSet>
      <dgm:spPr/>
      <dgm:t>
        <a:bodyPr/>
        <a:lstStyle/>
        <a:p>
          <a:endParaRPr lang="en-US"/>
        </a:p>
      </dgm:t>
    </dgm:pt>
    <dgm:pt modelId="{6DC94585-F763-4DE8-B1DE-267CE98F92B0}" type="pres">
      <dgm:prSet presAssocID="{D3F530E1-1D04-438C-AC7B-EAEC554134F3}" presName="sibTrans" presStyleCnt="0"/>
      <dgm:spPr/>
    </dgm:pt>
    <dgm:pt modelId="{4EF5ED75-4402-41EA-AE15-609165BD64D3}" type="pres">
      <dgm:prSet presAssocID="{A8DDD29A-F43B-4315-8727-EFB53DE565B8}" presName="node" presStyleLbl="node1" presStyleIdx="7" presStyleCnt="10">
        <dgm:presLayoutVars>
          <dgm:bulletEnabled val="1"/>
        </dgm:presLayoutVars>
      </dgm:prSet>
      <dgm:spPr/>
      <dgm:t>
        <a:bodyPr/>
        <a:lstStyle/>
        <a:p>
          <a:endParaRPr lang="en-US"/>
        </a:p>
      </dgm:t>
    </dgm:pt>
    <dgm:pt modelId="{F101BB30-DE84-4943-AD1A-5C45800144B5}" type="pres">
      <dgm:prSet presAssocID="{B243ADA8-2441-4E5E-97ED-6C5295F6FF69}" presName="sibTrans" presStyleCnt="0"/>
      <dgm:spPr/>
    </dgm:pt>
    <dgm:pt modelId="{51A054A6-24EF-4AC8-A94C-D37ACDCB21BE}" type="pres">
      <dgm:prSet presAssocID="{6FDC6127-D184-4913-AA8E-5ED327A15ECD}" presName="node" presStyleLbl="node1" presStyleIdx="8" presStyleCnt="10">
        <dgm:presLayoutVars>
          <dgm:bulletEnabled val="1"/>
        </dgm:presLayoutVars>
      </dgm:prSet>
      <dgm:spPr/>
      <dgm:t>
        <a:bodyPr/>
        <a:lstStyle/>
        <a:p>
          <a:endParaRPr lang="en-US"/>
        </a:p>
      </dgm:t>
    </dgm:pt>
    <dgm:pt modelId="{FAA802E9-385A-48B2-9E54-84991DD75CC5}" type="pres">
      <dgm:prSet presAssocID="{3041FC3D-E0DE-42F3-BCA8-4E78E5FE80F5}" presName="sibTrans" presStyleCnt="0"/>
      <dgm:spPr/>
    </dgm:pt>
    <dgm:pt modelId="{762402E6-3633-450A-A48E-386AD07FAD71}" type="pres">
      <dgm:prSet presAssocID="{6C210596-0032-4814-AAF7-157C1B5DEFD8}" presName="node" presStyleLbl="node1" presStyleIdx="9" presStyleCnt="10">
        <dgm:presLayoutVars>
          <dgm:bulletEnabled val="1"/>
        </dgm:presLayoutVars>
      </dgm:prSet>
      <dgm:spPr/>
      <dgm:t>
        <a:bodyPr/>
        <a:lstStyle/>
        <a:p>
          <a:endParaRPr lang="en-US"/>
        </a:p>
      </dgm:t>
    </dgm:pt>
  </dgm:ptLst>
  <dgm:cxnLst>
    <dgm:cxn modelId="{517681C4-7172-40ED-AF95-BD25D3512401}" srcId="{5221567E-450B-4D17-A008-FFC1ECCB0413}" destId="{6C210596-0032-4814-AAF7-157C1B5DEFD8}" srcOrd="9" destOrd="0" parTransId="{6BDF8F8F-5298-4AA7-B7FE-4458A5ECC629}" sibTransId="{B4424E12-04C8-4250-B8EB-2DF39E4D6978}"/>
    <dgm:cxn modelId="{F959F165-BB7B-4FC6-ADF6-81C5B1B512B7}" type="presOf" srcId="{90F853C4-D64B-496B-91C9-4573DCDC185E}" destId="{CD741455-65F0-47D9-8422-4F58935C5D9D}" srcOrd="0" destOrd="0" presId="urn:microsoft.com/office/officeart/2005/8/layout/default"/>
    <dgm:cxn modelId="{FB8FBD04-43B3-4471-8350-9B943EA2BE42}" srcId="{5221567E-450B-4D17-A008-FFC1ECCB0413}" destId="{0105AF65-B7B5-4629-B9E6-991273B897A0}" srcOrd="5" destOrd="0" parTransId="{16E5E4AA-2DD0-484E-912E-F8B6C9CA34A7}" sibTransId="{CCEEAB54-209E-4C5F-8137-70D459B2307C}"/>
    <dgm:cxn modelId="{4E2A8DC9-D1EA-4C68-94A4-F88C34403C30}" srcId="{5221567E-450B-4D17-A008-FFC1ECCB0413}" destId="{55F59E16-7862-41AF-9D60-43681C3A1F18}" srcOrd="1" destOrd="0" parTransId="{D3724145-83C5-46AC-BEB1-C9F4BD890085}" sibTransId="{FFB3A109-953E-487D-8B63-EFA76F8CEF4D}"/>
    <dgm:cxn modelId="{7AABD433-2D48-4F4A-9A4D-20F8439BC49C}" type="presOf" srcId="{6C210596-0032-4814-AAF7-157C1B5DEFD8}" destId="{762402E6-3633-450A-A48E-386AD07FAD71}" srcOrd="0" destOrd="0" presId="urn:microsoft.com/office/officeart/2005/8/layout/default"/>
    <dgm:cxn modelId="{A0EF6B65-3094-4B65-BB7A-E2D9726832F0}" type="presOf" srcId="{5221567E-450B-4D17-A008-FFC1ECCB0413}" destId="{1050A303-85EC-4912-AA22-5A5E94AD00F0}" srcOrd="0" destOrd="0" presId="urn:microsoft.com/office/officeart/2005/8/layout/default"/>
    <dgm:cxn modelId="{DBE005A3-67B1-4349-B212-70124646F36C}" srcId="{5221567E-450B-4D17-A008-FFC1ECCB0413}" destId="{8654E111-671A-4063-B8D6-4C191B438D6B}" srcOrd="6" destOrd="0" parTransId="{BAE64A0A-91B9-42BF-9869-7EE4321E7C53}" sibTransId="{D3F530E1-1D04-438C-AC7B-EAEC554134F3}"/>
    <dgm:cxn modelId="{5CFCC7EA-1265-4EA0-A913-E2EEE23A7C92}" srcId="{5221567E-450B-4D17-A008-FFC1ECCB0413}" destId="{6FDC6127-D184-4913-AA8E-5ED327A15ECD}" srcOrd="8" destOrd="0" parTransId="{CA763AA0-BAC2-4D5F-8827-223E1F29D8A1}" sibTransId="{3041FC3D-E0DE-42F3-BCA8-4E78E5FE80F5}"/>
    <dgm:cxn modelId="{730AEC9B-711A-47D9-AD48-EEC1B7C1F38F}" type="presOf" srcId="{A8DDD29A-F43B-4315-8727-EFB53DE565B8}" destId="{4EF5ED75-4402-41EA-AE15-609165BD64D3}" srcOrd="0" destOrd="0" presId="urn:microsoft.com/office/officeart/2005/8/layout/default"/>
    <dgm:cxn modelId="{86FD8E67-FC5E-4599-BDDC-18D93C5AC348}" type="presOf" srcId="{8654E111-671A-4063-B8D6-4C191B438D6B}" destId="{5526450A-6C23-43BF-85A8-EF1887AA789D}" srcOrd="0" destOrd="0" presId="urn:microsoft.com/office/officeart/2005/8/layout/default"/>
    <dgm:cxn modelId="{B6E0A2D5-1A9B-49FF-8BB2-539228D091AE}" srcId="{5221567E-450B-4D17-A008-FFC1ECCB0413}" destId="{0D2C7BD0-E837-4965-8DDA-85CC28A98097}" srcOrd="3" destOrd="0" parTransId="{92318AD3-A5DA-4597-8081-D41858058095}" sibTransId="{644F3614-6D33-432F-A734-4A75DB04D0A9}"/>
    <dgm:cxn modelId="{14FE2914-D724-4B81-B3CE-FEEDB91D6B7A}" srcId="{5221567E-450B-4D17-A008-FFC1ECCB0413}" destId="{A8DDD29A-F43B-4315-8727-EFB53DE565B8}" srcOrd="7" destOrd="0" parTransId="{BB202531-43C0-4E78-A88D-6C10855D672F}" sibTransId="{B243ADA8-2441-4E5E-97ED-6C5295F6FF69}"/>
    <dgm:cxn modelId="{9D3C576E-416C-48A3-8DE0-497016E9BD47}" type="presOf" srcId="{55F59E16-7862-41AF-9D60-43681C3A1F18}" destId="{9854EA6C-C1F4-477B-A9E1-6B76A97FF6E6}" srcOrd="0" destOrd="0" presId="urn:microsoft.com/office/officeart/2005/8/layout/default"/>
    <dgm:cxn modelId="{ED06E823-80D1-4720-B5DC-8DFC5F60DB40}" type="presOf" srcId="{6FDC6127-D184-4913-AA8E-5ED327A15ECD}" destId="{51A054A6-24EF-4AC8-A94C-D37ACDCB21BE}" srcOrd="0" destOrd="0" presId="urn:microsoft.com/office/officeart/2005/8/layout/default"/>
    <dgm:cxn modelId="{7BB6CEE4-4CAE-4674-A40C-E869F6EB535D}" srcId="{5221567E-450B-4D17-A008-FFC1ECCB0413}" destId="{90F853C4-D64B-496B-91C9-4573DCDC185E}" srcOrd="4" destOrd="0" parTransId="{F8197572-7B2C-4571-B052-E49349C5A02B}" sibTransId="{1A2A6BD0-D4FA-44A3-B150-31EE546503C8}"/>
    <dgm:cxn modelId="{6E845262-9805-4F13-AA5D-D25D1A41F287}" srcId="{5221567E-450B-4D17-A008-FFC1ECCB0413}" destId="{2AA74D8B-4C5D-463F-9027-B8A74D6BB850}" srcOrd="2" destOrd="0" parTransId="{D931EEC3-13C9-430D-B35D-F03426D6D498}" sibTransId="{C19010C0-3772-4EA1-9E20-3EE16F3C77A9}"/>
    <dgm:cxn modelId="{D32DDECB-7220-4759-9596-17BDE6FA5615}" type="presOf" srcId="{0D2C7BD0-E837-4965-8DDA-85CC28A98097}" destId="{AF593F65-8511-4430-828D-27B553C7EE3C}" srcOrd="0" destOrd="0" presId="urn:microsoft.com/office/officeart/2005/8/layout/default"/>
    <dgm:cxn modelId="{DA42D060-D56D-4309-B9E7-F48D7A0C59C5}" type="presOf" srcId="{406177B5-E17A-43DE-ACB6-5E33FCA57E74}" destId="{B03884CB-5DE1-4407-8A98-6C75FCB09247}" srcOrd="0" destOrd="0" presId="urn:microsoft.com/office/officeart/2005/8/layout/default"/>
    <dgm:cxn modelId="{630143B9-77E2-4F0E-9C33-79DC2EF4A7C6}" type="presOf" srcId="{0105AF65-B7B5-4629-B9E6-991273B897A0}" destId="{45F534BB-3415-4EEA-A3E1-402AD9D2BE6D}" srcOrd="0" destOrd="0" presId="urn:microsoft.com/office/officeart/2005/8/layout/default"/>
    <dgm:cxn modelId="{E97BA4C3-BCEC-499A-ADA6-41140D67B8B7}" srcId="{5221567E-450B-4D17-A008-FFC1ECCB0413}" destId="{406177B5-E17A-43DE-ACB6-5E33FCA57E74}" srcOrd="0" destOrd="0" parTransId="{D46B8EFC-FBDA-4504-BD4C-1D5035828475}" sibTransId="{DEABF455-3547-4154-ACB2-B64A73CDDF48}"/>
    <dgm:cxn modelId="{977BFBBD-FC28-478A-B63E-21E33FE032ED}" type="presOf" srcId="{2AA74D8B-4C5D-463F-9027-B8A74D6BB850}" destId="{ECA87C85-217C-47E9-948B-1F509CEDDF60}" srcOrd="0" destOrd="0" presId="urn:microsoft.com/office/officeart/2005/8/layout/default"/>
    <dgm:cxn modelId="{4F10DE54-2B53-4DF6-BCE1-29E8202322F0}" type="presParOf" srcId="{1050A303-85EC-4912-AA22-5A5E94AD00F0}" destId="{B03884CB-5DE1-4407-8A98-6C75FCB09247}" srcOrd="0" destOrd="0" presId="urn:microsoft.com/office/officeart/2005/8/layout/default"/>
    <dgm:cxn modelId="{5B3A30D4-4292-4054-9275-DE9D7068195C}" type="presParOf" srcId="{1050A303-85EC-4912-AA22-5A5E94AD00F0}" destId="{AC02B941-D857-47AE-8E91-B591043EF924}" srcOrd="1" destOrd="0" presId="urn:microsoft.com/office/officeart/2005/8/layout/default"/>
    <dgm:cxn modelId="{EC339F76-388E-41CD-A795-11805EB3FA6D}" type="presParOf" srcId="{1050A303-85EC-4912-AA22-5A5E94AD00F0}" destId="{9854EA6C-C1F4-477B-A9E1-6B76A97FF6E6}" srcOrd="2" destOrd="0" presId="urn:microsoft.com/office/officeart/2005/8/layout/default"/>
    <dgm:cxn modelId="{FCC0B871-1830-49F7-A004-93A55885502E}" type="presParOf" srcId="{1050A303-85EC-4912-AA22-5A5E94AD00F0}" destId="{030D5824-172B-4335-BF50-502B1087675C}" srcOrd="3" destOrd="0" presId="urn:microsoft.com/office/officeart/2005/8/layout/default"/>
    <dgm:cxn modelId="{73A179E2-5284-4263-AC7F-12A3C7441016}" type="presParOf" srcId="{1050A303-85EC-4912-AA22-5A5E94AD00F0}" destId="{ECA87C85-217C-47E9-948B-1F509CEDDF60}" srcOrd="4" destOrd="0" presId="urn:microsoft.com/office/officeart/2005/8/layout/default"/>
    <dgm:cxn modelId="{FF539EDC-A8C0-43AB-856E-68E576D9BE31}" type="presParOf" srcId="{1050A303-85EC-4912-AA22-5A5E94AD00F0}" destId="{A3CF3549-DF76-4DB3-B250-6852DA2B6C4D}" srcOrd="5" destOrd="0" presId="urn:microsoft.com/office/officeart/2005/8/layout/default"/>
    <dgm:cxn modelId="{979891BE-ECAB-4795-889E-CEFC055F857C}" type="presParOf" srcId="{1050A303-85EC-4912-AA22-5A5E94AD00F0}" destId="{AF593F65-8511-4430-828D-27B553C7EE3C}" srcOrd="6" destOrd="0" presId="urn:microsoft.com/office/officeart/2005/8/layout/default"/>
    <dgm:cxn modelId="{B1434DAF-9EF4-43BC-BB08-56C89C71CCD1}" type="presParOf" srcId="{1050A303-85EC-4912-AA22-5A5E94AD00F0}" destId="{8D433298-73ED-4393-8B06-19C3CB9764C7}" srcOrd="7" destOrd="0" presId="urn:microsoft.com/office/officeart/2005/8/layout/default"/>
    <dgm:cxn modelId="{374ACE0A-83DE-42C6-AD79-4A4ABA00345A}" type="presParOf" srcId="{1050A303-85EC-4912-AA22-5A5E94AD00F0}" destId="{CD741455-65F0-47D9-8422-4F58935C5D9D}" srcOrd="8" destOrd="0" presId="urn:microsoft.com/office/officeart/2005/8/layout/default"/>
    <dgm:cxn modelId="{40ACDB4A-8419-4184-958C-963DDF9E6701}" type="presParOf" srcId="{1050A303-85EC-4912-AA22-5A5E94AD00F0}" destId="{394D14B8-0F14-4F4C-9E52-219401482532}" srcOrd="9" destOrd="0" presId="urn:microsoft.com/office/officeart/2005/8/layout/default"/>
    <dgm:cxn modelId="{1CC38B82-CACF-4566-97FC-A6C74A8EDC63}" type="presParOf" srcId="{1050A303-85EC-4912-AA22-5A5E94AD00F0}" destId="{45F534BB-3415-4EEA-A3E1-402AD9D2BE6D}" srcOrd="10" destOrd="0" presId="urn:microsoft.com/office/officeart/2005/8/layout/default"/>
    <dgm:cxn modelId="{A7C1D123-4043-42AD-B3F2-4C89109D803C}" type="presParOf" srcId="{1050A303-85EC-4912-AA22-5A5E94AD00F0}" destId="{021F461C-E3A5-4894-959D-F47A9C8F05D0}" srcOrd="11" destOrd="0" presId="urn:microsoft.com/office/officeart/2005/8/layout/default"/>
    <dgm:cxn modelId="{A986ED5B-D437-49A8-B305-1BF187D33212}" type="presParOf" srcId="{1050A303-85EC-4912-AA22-5A5E94AD00F0}" destId="{5526450A-6C23-43BF-85A8-EF1887AA789D}" srcOrd="12" destOrd="0" presId="urn:microsoft.com/office/officeart/2005/8/layout/default"/>
    <dgm:cxn modelId="{C9135182-1C6E-4B87-84D4-820553955AF0}" type="presParOf" srcId="{1050A303-85EC-4912-AA22-5A5E94AD00F0}" destId="{6DC94585-F763-4DE8-B1DE-267CE98F92B0}" srcOrd="13" destOrd="0" presId="urn:microsoft.com/office/officeart/2005/8/layout/default"/>
    <dgm:cxn modelId="{B749D548-A5DE-4C55-9DAA-CBE04951D543}" type="presParOf" srcId="{1050A303-85EC-4912-AA22-5A5E94AD00F0}" destId="{4EF5ED75-4402-41EA-AE15-609165BD64D3}" srcOrd="14" destOrd="0" presId="urn:microsoft.com/office/officeart/2005/8/layout/default"/>
    <dgm:cxn modelId="{CE4FCA7E-C57C-450D-A2B5-E49CC51EF57A}" type="presParOf" srcId="{1050A303-85EC-4912-AA22-5A5E94AD00F0}" destId="{F101BB30-DE84-4943-AD1A-5C45800144B5}" srcOrd="15" destOrd="0" presId="urn:microsoft.com/office/officeart/2005/8/layout/default"/>
    <dgm:cxn modelId="{70D2702B-4218-4FE5-A835-4C98DDCE5901}" type="presParOf" srcId="{1050A303-85EC-4912-AA22-5A5E94AD00F0}" destId="{51A054A6-24EF-4AC8-A94C-D37ACDCB21BE}" srcOrd="16" destOrd="0" presId="urn:microsoft.com/office/officeart/2005/8/layout/default"/>
    <dgm:cxn modelId="{C81153B0-7333-45D4-9AD4-458443FEE3FB}" type="presParOf" srcId="{1050A303-85EC-4912-AA22-5A5E94AD00F0}" destId="{FAA802E9-385A-48B2-9E54-84991DD75CC5}" srcOrd="17" destOrd="0" presId="urn:microsoft.com/office/officeart/2005/8/layout/default"/>
    <dgm:cxn modelId="{4B698114-C106-4F1A-90D0-CE912CEB42AF}" type="presParOf" srcId="{1050A303-85EC-4912-AA22-5A5E94AD00F0}" destId="{762402E6-3633-450A-A48E-386AD07FAD71}"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21567E-450B-4D17-A008-FFC1ECCB0413}" type="doc">
      <dgm:prSet loTypeId="urn:microsoft.com/office/officeart/2005/8/layout/default" loCatId="list" qsTypeId="urn:microsoft.com/office/officeart/2005/8/quickstyle/simple3" qsCatId="simple" csTypeId="urn:microsoft.com/office/officeart/2005/8/colors/accent1_1" csCatId="accent1" phldr="1"/>
      <dgm:spPr/>
      <dgm:t>
        <a:bodyPr/>
        <a:lstStyle/>
        <a:p>
          <a:endParaRPr lang="en-US"/>
        </a:p>
      </dgm:t>
    </dgm:pt>
    <dgm:pt modelId="{406177B5-E17A-43DE-ACB6-5E33FCA57E74}">
      <dgm:prSet phldrT="[Text]"/>
      <dgm:spPr/>
      <dgm:t>
        <a:bodyPr/>
        <a:lstStyle/>
        <a:p>
          <a:r>
            <a:rPr lang="en-US" dirty="0" smtClean="0"/>
            <a:t>1-10k</a:t>
          </a:r>
          <a:endParaRPr lang="en-US" dirty="0"/>
        </a:p>
      </dgm:t>
    </dgm:pt>
    <dgm:pt modelId="{D46B8EFC-FBDA-4504-BD4C-1D5035828475}" type="parTrans" cxnId="{E97BA4C3-BCEC-499A-ADA6-41140D67B8B7}">
      <dgm:prSet/>
      <dgm:spPr/>
      <dgm:t>
        <a:bodyPr/>
        <a:lstStyle/>
        <a:p>
          <a:endParaRPr lang="en-US"/>
        </a:p>
      </dgm:t>
    </dgm:pt>
    <dgm:pt modelId="{DEABF455-3547-4154-ACB2-B64A73CDDF48}" type="sibTrans" cxnId="{E97BA4C3-BCEC-499A-ADA6-41140D67B8B7}">
      <dgm:prSet/>
      <dgm:spPr/>
      <dgm:t>
        <a:bodyPr/>
        <a:lstStyle/>
        <a:p>
          <a:endParaRPr lang="en-US"/>
        </a:p>
      </dgm:t>
    </dgm:pt>
    <dgm:pt modelId="{55F59E16-7862-41AF-9D60-43681C3A1F18}">
      <dgm:prSet phldrT="[Text]"/>
      <dgm:spPr/>
      <dgm:t>
        <a:bodyPr/>
        <a:lstStyle/>
        <a:p>
          <a:r>
            <a:rPr lang="en-US" dirty="0" smtClean="0"/>
            <a:t>10k-20k</a:t>
          </a:r>
          <a:endParaRPr lang="en-US" dirty="0"/>
        </a:p>
      </dgm:t>
    </dgm:pt>
    <dgm:pt modelId="{D3724145-83C5-46AC-BEB1-C9F4BD890085}" type="parTrans" cxnId="{4E2A8DC9-D1EA-4C68-94A4-F88C34403C30}">
      <dgm:prSet/>
      <dgm:spPr/>
      <dgm:t>
        <a:bodyPr/>
        <a:lstStyle/>
        <a:p>
          <a:endParaRPr lang="en-US"/>
        </a:p>
      </dgm:t>
    </dgm:pt>
    <dgm:pt modelId="{FFB3A109-953E-487D-8B63-EFA76F8CEF4D}" type="sibTrans" cxnId="{4E2A8DC9-D1EA-4C68-94A4-F88C34403C30}">
      <dgm:prSet/>
      <dgm:spPr/>
      <dgm:t>
        <a:bodyPr/>
        <a:lstStyle/>
        <a:p>
          <a:endParaRPr lang="en-US"/>
        </a:p>
      </dgm:t>
    </dgm:pt>
    <dgm:pt modelId="{2AA74D8B-4C5D-463F-9027-B8A74D6BB850}">
      <dgm:prSet phldrT="[Text]"/>
      <dgm:spPr/>
      <dgm:t>
        <a:bodyPr/>
        <a:lstStyle/>
        <a:p>
          <a:r>
            <a:rPr lang="en-US" dirty="0" smtClean="0"/>
            <a:t>20k-30k</a:t>
          </a:r>
          <a:endParaRPr lang="en-US" dirty="0"/>
        </a:p>
      </dgm:t>
    </dgm:pt>
    <dgm:pt modelId="{D931EEC3-13C9-430D-B35D-F03426D6D498}" type="parTrans" cxnId="{6E845262-9805-4F13-AA5D-D25D1A41F287}">
      <dgm:prSet/>
      <dgm:spPr/>
      <dgm:t>
        <a:bodyPr/>
        <a:lstStyle/>
        <a:p>
          <a:endParaRPr lang="en-US"/>
        </a:p>
      </dgm:t>
    </dgm:pt>
    <dgm:pt modelId="{C19010C0-3772-4EA1-9E20-3EE16F3C77A9}" type="sibTrans" cxnId="{6E845262-9805-4F13-AA5D-D25D1A41F287}">
      <dgm:prSet/>
      <dgm:spPr/>
      <dgm:t>
        <a:bodyPr/>
        <a:lstStyle/>
        <a:p>
          <a:endParaRPr lang="en-US"/>
        </a:p>
      </dgm:t>
    </dgm:pt>
    <dgm:pt modelId="{0D2C7BD0-E837-4965-8DDA-85CC28A98097}">
      <dgm:prSet phldrT="[Text]"/>
      <dgm:spPr/>
      <dgm:t>
        <a:bodyPr/>
        <a:lstStyle/>
        <a:p>
          <a:r>
            <a:rPr lang="en-US" dirty="0" smtClean="0"/>
            <a:t>30k-40k</a:t>
          </a:r>
          <a:endParaRPr lang="en-US" dirty="0"/>
        </a:p>
      </dgm:t>
    </dgm:pt>
    <dgm:pt modelId="{92318AD3-A5DA-4597-8081-D41858058095}" type="parTrans" cxnId="{B6E0A2D5-1A9B-49FF-8BB2-539228D091AE}">
      <dgm:prSet/>
      <dgm:spPr/>
      <dgm:t>
        <a:bodyPr/>
        <a:lstStyle/>
        <a:p>
          <a:endParaRPr lang="en-US"/>
        </a:p>
      </dgm:t>
    </dgm:pt>
    <dgm:pt modelId="{644F3614-6D33-432F-A734-4A75DB04D0A9}" type="sibTrans" cxnId="{B6E0A2D5-1A9B-49FF-8BB2-539228D091AE}">
      <dgm:prSet/>
      <dgm:spPr/>
      <dgm:t>
        <a:bodyPr/>
        <a:lstStyle/>
        <a:p>
          <a:endParaRPr lang="en-US"/>
        </a:p>
      </dgm:t>
    </dgm:pt>
    <dgm:pt modelId="{90F853C4-D64B-496B-91C9-4573DCDC185E}">
      <dgm:prSet phldrT="[Text]"/>
      <dgm:spPr/>
      <dgm:t>
        <a:bodyPr/>
        <a:lstStyle/>
        <a:p>
          <a:r>
            <a:rPr lang="en-US" dirty="0" smtClean="0"/>
            <a:t>…</a:t>
          </a:r>
          <a:endParaRPr lang="en-US" dirty="0"/>
        </a:p>
      </dgm:t>
    </dgm:pt>
    <dgm:pt modelId="{F8197572-7B2C-4571-B052-E49349C5A02B}" type="parTrans" cxnId="{7BB6CEE4-4CAE-4674-A40C-E869F6EB535D}">
      <dgm:prSet/>
      <dgm:spPr/>
      <dgm:t>
        <a:bodyPr/>
        <a:lstStyle/>
        <a:p>
          <a:endParaRPr lang="en-US"/>
        </a:p>
      </dgm:t>
    </dgm:pt>
    <dgm:pt modelId="{1A2A6BD0-D4FA-44A3-B150-31EE546503C8}" type="sibTrans" cxnId="{7BB6CEE4-4CAE-4674-A40C-E869F6EB535D}">
      <dgm:prSet/>
      <dgm:spPr/>
      <dgm:t>
        <a:bodyPr/>
        <a:lstStyle/>
        <a:p>
          <a:endParaRPr lang="en-US"/>
        </a:p>
      </dgm:t>
    </dgm:pt>
    <dgm:pt modelId="{0105AF65-B7B5-4629-B9E6-991273B897A0}">
      <dgm:prSet phldrT="[Text]"/>
      <dgm:spPr/>
      <dgm:t>
        <a:bodyPr/>
        <a:lstStyle/>
        <a:p>
          <a:r>
            <a:rPr lang="en-US" dirty="0" smtClean="0"/>
            <a:t>990k-1M</a:t>
          </a:r>
          <a:endParaRPr lang="en-US" dirty="0"/>
        </a:p>
      </dgm:t>
    </dgm:pt>
    <dgm:pt modelId="{16E5E4AA-2DD0-484E-912E-F8B6C9CA34A7}" type="parTrans" cxnId="{FB8FBD04-43B3-4471-8350-9B943EA2BE42}">
      <dgm:prSet/>
      <dgm:spPr/>
      <dgm:t>
        <a:bodyPr/>
        <a:lstStyle/>
        <a:p>
          <a:endParaRPr lang="en-US"/>
        </a:p>
      </dgm:t>
    </dgm:pt>
    <dgm:pt modelId="{CCEEAB54-209E-4C5F-8137-70D459B2307C}" type="sibTrans" cxnId="{FB8FBD04-43B3-4471-8350-9B943EA2BE42}">
      <dgm:prSet/>
      <dgm:spPr/>
      <dgm:t>
        <a:bodyPr/>
        <a:lstStyle/>
        <a:p>
          <a:endParaRPr lang="en-US"/>
        </a:p>
      </dgm:t>
    </dgm:pt>
    <dgm:pt modelId="{1050A303-85EC-4912-AA22-5A5E94AD00F0}" type="pres">
      <dgm:prSet presAssocID="{5221567E-450B-4D17-A008-FFC1ECCB0413}" presName="diagram" presStyleCnt="0">
        <dgm:presLayoutVars>
          <dgm:dir/>
          <dgm:resizeHandles val="exact"/>
        </dgm:presLayoutVars>
      </dgm:prSet>
      <dgm:spPr/>
      <dgm:t>
        <a:bodyPr/>
        <a:lstStyle/>
        <a:p>
          <a:endParaRPr lang="en-US"/>
        </a:p>
      </dgm:t>
    </dgm:pt>
    <dgm:pt modelId="{B03884CB-5DE1-4407-8A98-6C75FCB09247}" type="pres">
      <dgm:prSet presAssocID="{406177B5-E17A-43DE-ACB6-5E33FCA57E74}" presName="node" presStyleLbl="node1" presStyleIdx="0" presStyleCnt="6">
        <dgm:presLayoutVars>
          <dgm:bulletEnabled val="1"/>
        </dgm:presLayoutVars>
      </dgm:prSet>
      <dgm:spPr/>
      <dgm:t>
        <a:bodyPr/>
        <a:lstStyle/>
        <a:p>
          <a:endParaRPr lang="en-US"/>
        </a:p>
      </dgm:t>
    </dgm:pt>
    <dgm:pt modelId="{AC02B941-D857-47AE-8E91-B591043EF924}" type="pres">
      <dgm:prSet presAssocID="{DEABF455-3547-4154-ACB2-B64A73CDDF48}" presName="sibTrans" presStyleCnt="0"/>
      <dgm:spPr/>
    </dgm:pt>
    <dgm:pt modelId="{9854EA6C-C1F4-477B-A9E1-6B76A97FF6E6}" type="pres">
      <dgm:prSet presAssocID="{55F59E16-7862-41AF-9D60-43681C3A1F18}" presName="node" presStyleLbl="node1" presStyleIdx="1" presStyleCnt="6">
        <dgm:presLayoutVars>
          <dgm:bulletEnabled val="1"/>
        </dgm:presLayoutVars>
      </dgm:prSet>
      <dgm:spPr/>
      <dgm:t>
        <a:bodyPr/>
        <a:lstStyle/>
        <a:p>
          <a:endParaRPr lang="en-US"/>
        </a:p>
      </dgm:t>
    </dgm:pt>
    <dgm:pt modelId="{030D5824-172B-4335-BF50-502B1087675C}" type="pres">
      <dgm:prSet presAssocID="{FFB3A109-953E-487D-8B63-EFA76F8CEF4D}" presName="sibTrans" presStyleCnt="0"/>
      <dgm:spPr/>
    </dgm:pt>
    <dgm:pt modelId="{ECA87C85-217C-47E9-948B-1F509CEDDF60}" type="pres">
      <dgm:prSet presAssocID="{2AA74D8B-4C5D-463F-9027-B8A74D6BB850}" presName="node" presStyleLbl="node1" presStyleIdx="2" presStyleCnt="6" custLinFactNeighborY="10200">
        <dgm:presLayoutVars>
          <dgm:bulletEnabled val="1"/>
        </dgm:presLayoutVars>
      </dgm:prSet>
      <dgm:spPr/>
      <dgm:t>
        <a:bodyPr/>
        <a:lstStyle/>
        <a:p>
          <a:endParaRPr lang="en-US"/>
        </a:p>
      </dgm:t>
    </dgm:pt>
    <dgm:pt modelId="{A3CF3549-DF76-4DB3-B250-6852DA2B6C4D}" type="pres">
      <dgm:prSet presAssocID="{C19010C0-3772-4EA1-9E20-3EE16F3C77A9}" presName="sibTrans" presStyleCnt="0"/>
      <dgm:spPr/>
    </dgm:pt>
    <dgm:pt modelId="{AF593F65-8511-4430-828D-27B553C7EE3C}" type="pres">
      <dgm:prSet presAssocID="{0D2C7BD0-E837-4965-8DDA-85CC28A98097}" presName="node" presStyleLbl="node1" presStyleIdx="3" presStyleCnt="6">
        <dgm:presLayoutVars>
          <dgm:bulletEnabled val="1"/>
        </dgm:presLayoutVars>
      </dgm:prSet>
      <dgm:spPr/>
      <dgm:t>
        <a:bodyPr/>
        <a:lstStyle/>
        <a:p>
          <a:endParaRPr lang="en-US"/>
        </a:p>
      </dgm:t>
    </dgm:pt>
    <dgm:pt modelId="{8D433298-73ED-4393-8B06-19C3CB9764C7}" type="pres">
      <dgm:prSet presAssocID="{644F3614-6D33-432F-A734-4A75DB04D0A9}" presName="sibTrans" presStyleCnt="0"/>
      <dgm:spPr/>
    </dgm:pt>
    <dgm:pt modelId="{CD741455-65F0-47D9-8422-4F58935C5D9D}" type="pres">
      <dgm:prSet presAssocID="{90F853C4-D64B-496B-91C9-4573DCDC185E}" presName="node" presStyleLbl="node1" presStyleIdx="4" presStyleCnt="6">
        <dgm:presLayoutVars>
          <dgm:bulletEnabled val="1"/>
        </dgm:presLayoutVars>
      </dgm:prSet>
      <dgm:spPr/>
      <dgm:t>
        <a:bodyPr/>
        <a:lstStyle/>
        <a:p>
          <a:endParaRPr lang="en-US"/>
        </a:p>
      </dgm:t>
    </dgm:pt>
    <dgm:pt modelId="{394D14B8-0F14-4F4C-9E52-219401482532}" type="pres">
      <dgm:prSet presAssocID="{1A2A6BD0-D4FA-44A3-B150-31EE546503C8}" presName="sibTrans" presStyleCnt="0"/>
      <dgm:spPr/>
    </dgm:pt>
    <dgm:pt modelId="{45F534BB-3415-4EEA-A3E1-402AD9D2BE6D}" type="pres">
      <dgm:prSet presAssocID="{0105AF65-B7B5-4629-B9E6-991273B897A0}" presName="node" presStyleLbl="node1" presStyleIdx="5" presStyleCnt="6">
        <dgm:presLayoutVars>
          <dgm:bulletEnabled val="1"/>
        </dgm:presLayoutVars>
      </dgm:prSet>
      <dgm:spPr/>
      <dgm:t>
        <a:bodyPr/>
        <a:lstStyle/>
        <a:p>
          <a:endParaRPr lang="en-US"/>
        </a:p>
      </dgm:t>
    </dgm:pt>
  </dgm:ptLst>
  <dgm:cxnLst>
    <dgm:cxn modelId="{E97BA4C3-BCEC-499A-ADA6-41140D67B8B7}" srcId="{5221567E-450B-4D17-A008-FFC1ECCB0413}" destId="{406177B5-E17A-43DE-ACB6-5E33FCA57E74}" srcOrd="0" destOrd="0" parTransId="{D46B8EFC-FBDA-4504-BD4C-1D5035828475}" sibTransId="{DEABF455-3547-4154-ACB2-B64A73CDDF48}"/>
    <dgm:cxn modelId="{E62BD4A6-78CA-4410-A66E-09D81AC1B3F5}" type="presOf" srcId="{406177B5-E17A-43DE-ACB6-5E33FCA57E74}" destId="{B03884CB-5DE1-4407-8A98-6C75FCB09247}" srcOrd="0" destOrd="0" presId="urn:microsoft.com/office/officeart/2005/8/layout/default"/>
    <dgm:cxn modelId="{6E845262-9805-4F13-AA5D-D25D1A41F287}" srcId="{5221567E-450B-4D17-A008-FFC1ECCB0413}" destId="{2AA74D8B-4C5D-463F-9027-B8A74D6BB850}" srcOrd="2" destOrd="0" parTransId="{D931EEC3-13C9-430D-B35D-F03426D6D498}" sibTransId="{C19010C0-3772-4EA1-9E20-3EE16F3C77A9}"/>
    <dgm:cxn modelId="{4CF33997-3174-4E51-8E51-A864DDF7D08B}" type="presOf" srcId="{0D2C7BD0-E837-4965-8DDA-85CC28A98097}" destId="{AF593F65-8511-4430-828D-27B553C7EE3C}" srcOrd="0" destOrd="0" presId="urn:microsoft.com/office/officeart/2005/8/layout/default"/>
    <dgm:cxn modelId="{7E543089-F024-4532-B800-3E8DDC5DBA40}" type="presOf" srcId="{5221567E-450B-4D17-A008-FFC1ECCB0413}" destId="{1050A303-85EC-4912-AA22-5A5E94AD00F0}" srcOrd="0" destOrd="0" presId="urn:microsoft.com/office/officeart/2005/8/layout/default"/>
    <dgm:cxn modelId="{D0E4EEA7-B817-454F-B992-48C68E22CB7E}" type="presOf" srcId="{55F59E16-7862-41AF-9D60-43681C3A1F18}" destId="{9854EA6C-C1F4-477B-A9E1-6B76A97FF6E6}" srcOrd="0" destOrd="0" presId="urn:microsoft.com/office/officeart/2005/8/layout/default"/>
    <dgm:cxn modelId="{B6E0A2D5-1A9B-49FF-8BB2-539228D091AE}" srcId="{5221567E-450B-4D17-A008-FFC1ECCB0413}" destId="{0D2C7BD0-E837-4965-8DDA-85CC28A98097}" srcOrd="3" destOrd="0" parTransId="{92318AD3-A5DA-4597-8081-D41858058095}" sibTransId="{644F3614-6D33-432F-A734-4A75DB04D0A9}"/>
    <dgm:cxn modelId="{B6A8D518-5331-44CC-BC22-406F1C949DEA}" type="presOf" srcId="{90F853C4-D64B-496B-91C9-4573DCDC185E}" destId="{CD741455-65F0-47D9-8422-4F58935C5D9D}" srcOrd="0" destOrd="0" presId="urn:microsoft.com/office/officeart/2005/8/layout/default"/>
    <dgm:cxn modelId="{4E2A8DC9-D1EA-4C68-94A4-F88C34403C30}" srcId="{5221567E-450B-4D17-A008-FFC1ECCB0413}" destId="{55F59E16-7862-41AF-9D60-43681C3A1F18}" srcOrd="1" destOrd="0" parTransId="{D3724145-83C5-46AC-BEB1-C9F4BD890085}" sibTransId="{FFB3A109-953E-487D-8B63-EFA76F8CEF4D}"/>
    <dgm:cxn modelId="{BAEEAE5F-ED6B-492D-8E96-EB0C5D958700}" type="presOf" srcId="{0105AF65-B7B5-4629-B9E6-991273B897A0}" destId="{45F534BB-3415-4EEA-A3E1-402AD9D2BE6D}" srcOrd="0" destOrd="0" presId="urn:microsoft.com/office/officeart/2005/8/layout/default"/>
    <dgm:cxn modelId="{7BB6CEE4-4CAE-4674-A40C-E869F6EB535D}" srcId="{5221567E-450B-4D17-A008-FFC1ECCB0413}" destId="{90F853C4-D64B-496B-91C9-4573DCDC185E}" srcOrd="4" destOrd="0" parTransId="{F8197572-7B2C-4571-B052-E49349C5A02B}" sibTransId="{1A2A6BD0-D4FA-44A3-B150-31EE546503C8}"/>
    <dgm:cxn modelId="{FB8FBD04-43B3-4471-8350-9B943EA2BE42}" srcId="{5221567E-450B-4D17-A008-FFC1ECCB0413}" destId="{0105AF65-B7B5-4629-B9E6-991273B897A0}" srcOrd="5" destOrd="0" parTransId="{16E5E4AA-2DD0-484E-912E-F8B6C9CA34A7}" sibTransId="{CCEEAB54-209E-4C5F-8137-70D459B2307C}"/>
    <dgm:cxn modelId="{4393FCEA-BA1E-4C19-AA26-963C988CC671}" type="presOf" srcId="{2AA74D8B-4C5D-463F-9027-B8A74D6BB850}" destId="{ECA87C85-217C-47E9-948B-1F509CEDDF60}" srcOrd="0" destOrd="0" presId="urn:microsoft.com/office/officeart/2005/8/layout/default"/>
    <dgm:cxn modelId="{7CBCB1D7-3BDB-44CB-8AA5-6B9EBC67AC36}" type="presParOf" srcId="{1050A303-85EC-4912-AA22-5A5E94AD00F0}" destId="{B03884CB-5DE1-4407-8A98-6C75FCB09247}" srcOrd="0" destOrd="0" presId="urn:microsoft.com/office/officeart/2005/8/layout/default"/>
    <dgm:cxn modelId="{88286F45-8A8F-4D20-8354-A73F9DD5CCE7}" type="presParOf" srcId="{1050A303-85EC-4912-AA22-5A5E94AD00F0}" destId="{AC02B941-D857-47AE-8E91-B591043EF924}" srcOrd="1" destOrd="0" presId="urn:microsoft.com/office/officeart/2005/8/layout/default"/>
    <dgm:cxn modelId="{B1C50D9B-9998-40F9-AC06-1DFF7143047C}" type="presParOf" srcId="{1050A303-85EC-4912-AA22-5A5E94AD00F0}" destId="{9854EA6C-C1F4-477B-A9E1-6B76A97FF6E6}" srcOrd="2" destOrd="0" presId="urn:microsoft.com/office/officeart/2005/8/layout/default"/>
    <dgm:cxn modelId="{14D1E937-BFB3-4A4D-BD20-A93D6D4AFF51}" type="presParOf" srcId="{1050A303-85EC-4912-AA22-5A5E94AD00F0}" destId="{030D5824-172B-4335-BF50-502B1087675C}" srcOrd="3" destOrd="0" presId="urn:microsoft.com/office/officeart/2005/8/layout/default"/>
    <dgm:cxn modelId="{990033E8-5F73-4B13-A1F4-618973FBCBB8}" type="presParOf" srcId="{1050A303-85EC-4912-AA22-5A5E94AD00F0}" destId="{ECA87C85-217C-47E9-948B-1F509CEDDF60}" srcOrd="4" destOrd="0" presId="urn:microsoft.com/office/officeart/2005/8/layout/default"/>
    <dgm:cxn modelId="{D2ACD177-A504-4DB0-BFDA-4AADD18BC8CC}" type="presParOf" srcId="{1050A303-85EC-4912-AA22-5A5E94AD00F0}" destId="{A3CF3549-DF76-4DB3-B250-6852DA2B6C4D}" srcOrd="5" destOrd="0" presId="urn:microsoft.com/office/officeart/2005/8/layout/default"/>
    <dgm:cxn modelId="{7F9B732A-E5D5-4B8B-898B-56DE15F21B02}" type="presParOf" srcId="{1050A303-85EC-4912-AA22-5A5E94AD00F0}" destId="{AF593F65-8511-4430-828D-27B553C7EE3C}" srcOrd="6" destOrd="0" presId="urn:microsoft.com/office/officeart/2005/8/layout/default"/>
    <dgm:cxn modelId="{C6FBD311-AC4C-4642-86F8-6477DE060506}" type="presParOf" srcId="{1050A303-85EC-4912-AA22-5A5E94AD00F0}" destId="{8D433298-73ED-4393-8B06-19C3CB9764C7}" srcOrd="7" destOrd="0" presId="urn:microsoft.com/office/officeart/2005/8/layout/default"/>
    <dgm:cxn modelId="{CC9CC6A9-1EFC-4872-A931-C52E686615F6}" type="presParOf" srcId="{1050A303-85EC-4912-AA22-5A5E94AD00F0}" destId="{CD741455-65F0-47D9-8422-4F58935C5D9D}" srcOrd="8" destOrd="0" presId="urn:microsoft.com/office/officeart/2005/8/layout/default"/>
    <dgm:cxn modelId="{830F3910-F48C-4692-8EDB-91D33D382F91}" type="presParOf" srcId="{1050A303-85EC-4912-AA22-5A5E94AD00F0}" destId="{394D14B8-0F14-4F4C-9E52-219401482532}" srcOrd="9" destOrd="0" presId="urn:microsoft.com/office/officeart/2005/8/layout/default"/>
    <dgm:cxn modelId="{4B0E3492-5356-4FA9-9A75-5D3220735334}" type="presParOf" srcId="{1050A303-85EC-4912-AA22-5A5E94AD00F0}" destId="{45F534BB-3415-4EEA-A3E1-402AD9D2BE6D}" srcOrd="10" destOrd="0" presId="urn:microsoft.com/office/officeart/2005/8/layout/defaul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21567E-450B-4D17-A008-FFC1ECCB0413}" type="doc">
      <dgm:prSet loTypeId="urn:microsoft.com/office/officeart/2005/8/layout/default" loCatId="list" qsTypeId="urn:microsoft.com/office/officeart/2005/8/quickstyle/simple3" qsCatId="simple" csTypeId="urn:microsoft.com/office/officeart/2005/8/colors/accent1_1" csCatId="accent1" phldr="1"/>
      <dgm:spPr/>
      <dgm:t>
        <a:bodyPr/>
        <a:lstStyle/>
        <a:p>
          <a:endParaRPr lang="en-US"/>
        </a:p>
      </dgm:t>
    </dgm:pt>
    <dgm:pt modelId="{B83A93F4-60C2-469F-8631-DCC90756300D}">
      <dgm:prSet/>
      <dgm:spPr/>
      <dgm:t>
        <a:bodyPr/>
        <a:lstStyle/>
        <a:p>
          <a:r>
            <a:rPr lang="en-US" dirty="0" smtClean="0"/>
            <a:t>500k</a:t>
          </a:r>
          <a:endParaRPr lang="en-US" dirty="0"/>
        </a:p>
      </dgm:t>
    </dgm:pt>
    <dgm:pt modelId="{D0B3BBFC-8CF8-44B8-88A6-E77AC521757A}" type="parTrans" cxnId="{CE463D5D-DE9C-4102-AA65-577ACD7029C9}">
      <dgm:prSet/>
      <dgm:spPr/>
      <dgm:t>
        <a:bodyPr/>
        <a:lstStyle/>
        <a:p>
          <a:endParaRPr lang="en-US"/>
        </a:p>
      </dgm:t>
    </dgm:pt>
    <dgm:pt modelId="{6A9A2010-3DF1-4C09-AB95-E423AB8DED91}" type="sibTrans" cxnId="{CE463D5D-DE9C-4102-AA65-577ACD7029C9}">
      <dgm:prSet/>
      <dgm:spPr/>
      <dgm:t>
        <a:bodyPr/>
        <a:lstStyle/>
        <a:p>
          <a:endParaRPr lang="en-US"/>
        </a:p>
      </dgm:t>
    </dgm:pt>
    <dgm:pt modelId="{1050A303-85EC-4912-AA22-5A5E94AD00F0}" type="pres">
      <dgm:prSet presAssocID="{5221567E-450B-4D17-A008-FFC1ECCB0413}" presName="diagram" presStyleCnt="0">
        <dgm:presLayoutVars>
          <dgm:dir/>
          <dgm:resizeHandles val="exact"/>
        </dgm:presLayoutVars>
      </dgm:prSet>
      <dgm:spPr/>
      <dgm:t>
        <a:bodyPr/>
        <a:lstStyle/>
        <a:p>
          <a:endParaRPr lang="en-US"/>
        </a:p>
      </dgm:t>
    </dgm:pt>
    <dgm:pt modelId="{E18D7E72-6DFD-4686-BCE1-2727F14BC5FD}" type="pres">
      <dgm:prSet presAssocID="{B83A93F4-60C2-469F-8631-DCC90756300D}" presName="node" presStyleLbl="node1" presStyleIdx="0" presStyleCnt="1" custLinFactNeighborY="20011">
        <dgm:presLayoutVars>
          <dgm:bulletEnabled val="1"/>
        </dgm:presLayoutVars>
      </dgm:prSet>
      <dgm:spPr/>
      <dgm:t>
        <a:bodyPr/>
        <a:lstStyle/>
        <a:p>
          <a:endParaRPr lang="en-US"/>
        </a:p>
      </dgm:t>
    </dgm:pt>
  </dgm:ptLst>
  <dgm:cxnLst>
    <dgm:cxn modelId="{CE463D5D-DE9C-4102-AA65-577ACD7029C9}" srcId="{5221567E-450B-4D17-A008-FFC1ECCB0413}" destId="{B83A93F4-60C2-469F-8631-DCC90756300D}" srcOrd="0" destOrd="0" parTransId="{D0B3BBFC-8CF8-44B8-88A6-E77AC521757A}" sibTransId="{6A9A2010-3DF1-4C09-AB95-E423AB8DED91}"/>
    <dgm:cxn modelId="{34A43483-5C8E-4660-9F1C-69520FD3739E}" type="presOf" srcId="{B83A93F4-60C2-469F-8631-DCC90756300D}" destId="{E18D7E72-6DFD-4686-BCE1-2727F14BC5FD}" srcOrd="0" destOrd="0" presId="urn:microsoft.com/office/officeart/2005/8/layout/default"/>
    <dgm:cxn modelId="{2E360488-BF5D-4833-B489-3E65F2D9C0B4}" type="presOf" srcId="{5221567E-450B-4D17-A008-FFC1ECCB0413}" destId="{1050A303-85EC-4912-AA22-5A5E94AD00F0}" srcOrd="0" destOrd="0" presId="urn:microsoft.com/office/officeart/2005/8/layout/default"/>
    <dgm:cxn modelId="{A3CCA511-74F8-476A-BB34-3B3EF9F1C068}" type="presParOf" srcId="{1050A303-85EC-4912-AA22-5A5E94AD00F0}" destId="{E18D7E72-6DFD-4686-BCE1-2727F14BC5FD}" srcOrd="0" destOrd="0" presId="urn:microsoft.com/office/officeart/2005/8/layout/defaul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21567E-450B-4D17-A008-FFC1ECCB0413}" type="doc">
      <dgm:prSet loTypeId="urn:microsoft.com/office/officeart/2005/8/layout/default" loCatId="list" qsTypeId="urn:microsoft.com/office/officeart/2005/8/quickstyle/simple3" qsCatId="simple" csTypeId="urn:microsoft.com/office/officeart/2005/8/colors/accent1_1" csCatId="accent1" phldr="1"/>
      <dgm:spPr/>
      <dgm:t>
        <a:bodyPr/>
        <a:lstStyle/>
        <a:p>
          <a:endParaRPr lang="en-US"/>
        </a:p>
      </dgm:t>
    </dgm:pt>
    <dgm:pt modelId="{406177B5-E17A-43DE-ACB6-5E33FCA57E74}">
      <dgm:prSet phldrT="[Text]"/>
      <dgm:spPr/>
      <dgm:t>
        <a:bodyPr/>
        <a:lstStyle/>
        <a:p>
          <a:r>
            <a:rPr lang="en-US" dirty="0" smtClean="0"/>
            <a:t>5k</a:t>
          </a:r>
          <a:endParaRPr lang="en-US" dirty="0"/>
        </a:p>
      </dgm:t>
    </dgm:pt>
    <dgm:pt modelId="{D46B8EFC-FBDA-4504-BD4C-1D5035828475}" type="parTrans" cxnId="{E97BA4C3-BCEC-499A-ADA6-41140D67B8B7}">
      <dgm:prSet/>
      <dgm:spPr/>
      <dgm:t>
        <a:bodyPr/>
        <a:lstStyle/>
        <a:p>
          <a:endParaRPr lang="en-US"/>
        </a:p>
      </dgm:t>
    </dgm:pt>
    <dgm:pt modelId="{DEABF455-3547-4154-ACB2-B64A73CDDF48}" type="sibTrans" cxnId="{E97BA4C3-BCEC-499A-ADA6-41140D67B8B7}">
      <dgm:prSet/>
      <dgm:spPr/>
      <dgm:t>
        <a:bodyPr/>
        <a:lstStyle/>
        <a:p>
          <a:endParaRPr lang="en-US"/>
        </a:p>
      </dgm:t>
    </dgm:pt>
    <dgm:pt modelId="{4457E6B8-B5D2-4812-9E9F-3C49C5726D74}">
      <dgm:prSet phldrT="[Text]"/>
      <dgm:spPr/>
      <dgm:t>
        <a:bodyPr/>
        <a:lstStyle/>
        <a:p>
          <a:r>
            <a:rPr lang="en-US" dirty="0" smtClean="0"/>
            <a:t>5k</a:t>
          </a:r>
          <a:endParaRPr lang="en-US" dirty="0"/>
        </a:p>
      </dgm:t>
    </dgm:pt>
    <dgm:pt modelId="{28055F7D-BB14-40F8-9D76-D59DA4200745}" type="parTrans" cxnId="{3EE5D5C5-E4FE-486E-9BD7-3C3A281DC9D1}">
      <dgm:prSet/>
      <dgm:spPr/>
      <dgm:t>
        <a:bodyPr/>
        <a:lstStyle/>
        <a:p>
          <a:endParaRPr lang="en-US"/>
        </a:p>
      </dgm:t>
    </dgm:pt>
    <dgm:pt modelId="{76D96B28-2886-4330-B19A-F197E02AEA13}" type="sibTrans" cxnId="{3EE5D5C5-E4FE-486E-9BD7-3C3A281DC9D1}">
      <dgm:prSet/>
      <dgm:spPr/>
      <dgm:t>
        <a:bodyPr/>
        <a:lstStyle/>
        <a:p>
          <a:endParaRPr lang="en-US"/>
        </a:p>
      </dgm:t>
    </dgm:pt>
    <dgm:pt modelId="{110F393F-6A22-4929-A9E7-491E5FE65625}">
      <dgm:prSet phldrT="[Text]"/>
      <dgm:spPr/>
      <dgm:t>
        <a:bodyPr/>
        <a:lstStyle/>
        <a:p>
          <a:r>
            <a:rPr lang="en-US" dirty="0" smtClean="0"/>
            <a:t>5k</a:t>
          </a:r>
          <a:endParaRPr lang="en-US" dirty="0"/>
        </a:p>
      </dgm:t>
    </dgm:pt>
    <dgm:pt modelId="{4FB0E4E6-489B-4C0A-BD48-0F48379B2435}" type="parTrans" cxnId="{C7A674A5-4F1B-45AC-B1CB-78266F1935D3}">
      <dgm:prSet/>
      <dgm:spPr/>
      <dgm:t>
        <a:bodyPr/>
        <a:lstStyle/>
        <a:p>
          <a:endParaRPr lang="en-US"/>
        </a:p>
      </dgm:t>
    </dgm:pt>
    <dgm:pt modelId="{5CB5ECB6-2ADE-446F-BDC5-937A35050977}" type="sibTrans" cxnId="{C7A674A5-4F1B-45AC-B1CB-78266F1935D3}">
      <dgm:prSet/>
      <dgm:spPr/>
      <dgm:t>
        <a:bodyPr/>
        <a:lstStyle/>
        <a:p>
          <a:endParaRPr lang="en-US"/>
        </a:p>
      </dgm:t>
    </dgm:pt>
    <dgm:pt modelId="{1BE099E4-CD50-4944-9B56-2F4D9861C9B4}">
      <dgm:prSet phldrT="[Text]"/>
      <dgm:spPr/>
      <dgm:t>
        <a:bodyPr/>
        <a:lstStyle/>
        <a:p>
          <a:r>
            <a:rPr lang="en-US" dirty="0" smtClean="0"/>
            <a:t>5k</a:t>
          </a:r>
          <a:endParaRPr lang="en-US" dirty="0"/>
        </a:p>
      </dgm:t>
    </dgm:pt>
    <dgm:pt modelId="{1067AB9F-DB21-4592-A5AB-A3DCCCDD8C8B}" type="parTrans" cxnId="{4A1FC53C-CDCC-4664-93F7-B1C9478DBFD0}">
      <dgm:prSet/>
      <dgm:spPr/>
      <dgm:t>
        <a:bodyPr/>
        <a:lstStyle/>
        <a:p>
          <a:endParaRPr lang="en-US"/>
        </a:p>
      </dgm:t>
    </dgm:pt>
    <dgm:pt modelId="{4E1A6211-905B-4D96-BCC5-547976DA303D}" type="sibTrans" cxnId="{4A1FC53C-CDCC-4664-93F7-B1C9478DBFD0}">
      <dgm:prSet/>
      <dgm:spPr/>
      <dgm:t>
        <a:bodyPr/>
        <a:lstStyle/>
        <a:p>
          <a:endParaRPr lang="en-US"/>
        </a:p>
      </dgm:t>
    </dgm:pt>
    <dgm:pt modelId="{CF557996-20DA-4080-B65D-2316DA62AD52}">
      <dgm:prSet phldrT="[Text]"/>
      <dgm:spPr/>
      <dgm:t>
        <a:bodyPr/>
        <a:lstStyle/>
        <a:p>
          <a:r>
            <a:rPr lang="en-US" dirty="0" smtClean="0"/>
            <a:t>…</a:t>
          </a:r>
          <a:endParaRPr lang="en-US" dirty="0"/>
        </a:p>
      </dgm:t>
    </dgm:pt>
    <dgm:pt modelId="{A1DCA411-D612-416B-8964-1E757345E362}" type="parTrans" cxnId="{3C3C9F18-7430-4290-A1DD-FB8CFDA0D0FE}">
      <dgm:prSet/>
      <dgm:spPr/>
      <dgm:t>
        <a:bodyPr/>
        <a:lstStyle/>
        <a:p>
          <a:endParaRPr lang="en-US"/>
        </a:p>
      </dgm:t>
    </dgm:pt>
    <dgm:pt modelId="{15368912-24CF-4543-92FA-75C9287B86D5}" type="sibTrans" cxnId="{3C3C9F18-7430-4290-A1DD-FB8CFDA0D0FE}">
      <dgm:prSet/>
      <dgm:spPr/>
      <dgm:t>
        <a:bodyPr/>
        <a:lstStyle/>
        <a:p>
          <a:endParaRPr lang="en-US"/>
        </a:p>
      </dgm:t>
    </dgm:pt>
    <dgm:pt modelId="{C09E9A4C-00F0-43BB-BD04-F1CC96D64FEE}">
      <dgm:prSet phldrT="[Text]"/>
      <dgm:spPr/>
      <dgm:t>
        <a:bodyPr/>
        <a:lstStyle/>
        <a:p>
          <a:r>
            <a:rPr lang="en-US" dirty="0" smtClean="0"/>
            <a:t>5k</a:t>
          </a:r>
          <a:endParaRPr lang="en-US" dirty="0"/>
        </a:p>
      </dgm:t>
    </dgm:pt>
    <dgm:pt modelId="{F6C96591-157C-4F7C-9CC8-B519148A51F7}" type="parTrans" cxnId="{B32EA9D3-F215-457B-BF4B-8C5051C75CCD}">
      <dgm:prSet/>
      <dgm:spPr/>
      <dgm:t>
        <a:bodyPr/>
        <a:lstStyle/>
        <a:p>
          <a:endParaRPr lang="en-US"/>
        </a:p>
      </dgm:t>
    </dgm:pt>
    <dgm:pt modelId="{5D5B9599-C41D-4B0B-8BA4-3F727CDD941A}" type="sibTrans" cxnId="{B32EA9D3-F215-457B-BF4B-8C5051C75CCD}">
      <dgm:prSet/>
      <dgm:spPr/>
      <dgm:t>
        <a:bodyPr/>
        <a:lstStyle/>
        <a:p>
          <a:endParaRPr lang="en-US"/>
        </a:p>
      </dgm:t>
    </dgm:pt>
    <dgm:pt modelId="{1050A303-85EC-4912-AA22-5A5E94AD00F0}" type="pres">
      <dgm:prSet presAssocID="{5221567E-450B-4D17-A008-FFC1ECCB0413}" presName="diagram" presStyleCnt="0">
        <dgm:presLayoutVars>
          <dgm:dir/>
          <dgm:resizeHandles val="exact"/>
        </dgm:presLayoutVars>
      </dgm:prSet>
      <dgm:spPr/>
      <dgm:t>
        <a:bodyPr/>
        <a:lstStyle/>
        <a:p>
          <a:endParaRPr lang="en-US"/>
        </a:p>
      </dgm:t>
    </dgm:pt>
    <dgm:pt modelId="{B03884CB-5DE1-4407-8A98-6C75FCB09247}" type="pres">
      <dgm:prSet presAssocID="{406177B5-E17A-43DE-ACB6-5E33FCA57E74}" presName="node" presStyleLbl="node1" presStyleIdx="0" presStyleCnt="6">
        <dgm:presLayoutVars>
          <dgm:bulletEnabled val="1"/>
        </dgm:presLayoutVars>
      </dgm:prSet>
      <dgm:spPr/>
      <dgm:t>
        <a:bodyPr/>
        <a:lstStyle/>
        <a:p>
          <a:endParaRPr lang="en-US"/>
        </a:p>
      </dgm:t>
    </dgm:pt>
    <dgm:pt modelId="{AC02B941-D857-47AE-8E91-B591043EF924}" type="pres">
      <dgm:prSet presAssocID="{DEABF455-3547-4154-ACB2-B64A73CDDF48}" presName="sibTrans" presStyleCnt="0"/>
      <dgm:spPr/>
    </dgm:pt>
    <dgm:pt modelId="{D53EA516-9729-4E4C-BE10-6FB00A633C6B}" type="pres">
      <dgm:prSet presAssocID="{4457E6B8-B5D2-4812-9E9F-3C49C5726D74}" presName="node" presStyleLbl="node1" presStyleIdx="1" presStyleCnt="6">
        <dgm:presLayoutVars>
          <dgm:bulletEnabled val="1"/>
        </dgm:presLayoutVars>
      </dgm:prSet>
      <dgm:spPr/>
      <dgm:t>
        <a:bodyPr/>
        <a:lstStyle/>
        <a:p>
          <a:endParaRPr lang="en-US"/>
        </a:p>
      </dgm:t>
    </dgm:pt>
    <dgm:pt modelId="{CB7302D1-256F-42BE-BCB9-346CFF1EFBBD}" type="pres">
      <dgm:prSet presAssocID="{76D96B28-2886-4330-B19A-F197E02AEA13}" presName="sibTrans" presStyleCnt="0"/>
      <dgm:spPr/>
    </dgm:pt>
    <dgm:pt modelId="{F659A1A4-B69E-471A-B0CF-00A1F90A34EE}" type="pres">
      <dgm:prSet presAssocID="{110F393F-6A22-4929-A9E7-491E5FE65625}" presName="node" presStyleLbl="node1" presStyleIdx="2" presStyleCnt="6">
        <dgm:presLayoutVars>
          <dgm:bulletEnabled val="1"/>
        </dgm:presLayoutVars>
      </dgm:prSet>
      <dgm:spPr/>
      <dgm:t>
        <a:bodyPr/>
        <a:lstStyle/>
        <a:p>
          <a:endParaRPr lang="en-US"/>
        </a:p>
      </dgm:t>
    </dgm:pt>
    <dgm:pt modelId="{54B7CD3C-B346-43E9-AA02-08BF82113C1B}" type="pres">
      <dgm:prSet presAssocID="{5CB5ECB6-2ADE-446F-BDC5-937A35050977}" presName="sibTrans" presStyleCnt="0"/>
      <dgm:spPr/>
    </dgm:pt>
    <dgm:pt modelId="{FA4807ED-C312-4AE1-98CB-965B9A3A75F0}" type="pres">
      <dgm:prSet presAssocID="{1BE099E4-CD50-4944-9B56-2F4D9861C9B4}" presName="node" presStyleLbl="node1" presStyleIdx="3" presStyleCnt="6">
        <dgm:presLayoutVars>
          <dgm:bulletEnabled val="1"/>
        </dgm:presLayoutVars>
      </dgm:prSet>
      <dgm:spPr/>
      <dgm:t>
        <a:bodyPr/>
        <a:lstStyle/>
        <a:p>
          <a:endParaRPr lang="en-US"/>
        </a:p>
      </dgm:t>
    </dgm:pt>
    <dgm:pt modelId="{FAAE506C-CC65-4C1E-A0C6-DBF6CA059BD5}" type="pres">
      <dgm:prSet presAssocID="{4E1A6211-905B-4D96-BCC5-547976DA303D}" presName="sibTrans" presStyleCnt="0"/>
      <dgm:spPr/>
    </dgm:pt>
    <dgm:pt modelId="{2D5ECEC7-9DB5-4A84-A4EB-1BF2D9CB889D}" type="pres">
      <dgm:prSet presAssocID="{CF557996-20DA-4080-B65D-2316DA62AD52}" presName="node" presStyleLbl="node1" presStyleIdx="4" presStyleCnt="6">
        <dgm:presLayoutVars>
          <dgm:bulletEnabled val="1"/>
        </dgm:presLayoutVars>
      </dgm:prSet>
      <dgm:spPr/>
      <dgm:t>
        <a:bodyPr/>
        <a:lstStyle/>
        <a:p>
          <a:endParaRPr lang="en-US"/>
        </a:p>
      </dgm:t>
    </dgm:pt>
    <dgm:pt modelId="{99F50A02-CF11-4A13-A442-2673399848C0}" type="pres">
      <dgm:prSet presAssocID="{15368912-24CF-4543-92FA-75C9287B86D5}" presName="sibTrans" presStyleCnt="0"/>
      <dgm:spPr/>
    </dgm:pt>
    <dgm:pt modelId="{8A95831A-F84E-4DBA-97F7-0A295C24C7AE}" type="pres">
      <dgm:prSet presAssocID="{C09E9A4C-00F0-43BB-BD04-F1CC96D64FEE}" presName="node" presStyleLbl="node1" presStyleIdx="5" presStyleCnt="6">
        <dgm:presLayoutVars>
          <dgm:bulletEnabled val="1"/>
        </dgm:presLayoutVars>
      </dgm:prSet>
      <dgm:spPr/>
      <dgm:t>
        <a:bodyPr/>
        <a:lstStyle/>
        <a:p>
          <a:endParaRPr lang="en-US"/>
        </a:p>
      </dgm:t>
    </dgm:pt>
  </dgm:ptLst>
  <dgm:cxnLst>
    <dgm:cxn modelId="{E97BA4C3-BCEC-499A-ADA6-41140D67B8B7}" srcId="{5221567E-450B-4D17-A008-FFC1ECCB0413}" destId="{406177B5-E17A-43DE-ACB6-5E33FCA57E74}" srcOrd="0" destOrd="0" parTransId="{D46B8EFC-FBDA-4504-BD4C-1D5035828475}" sibTransId="{DEABF455-3547-4154-ACB2-B64A73CDDF48}"/>
    <dgm:cxn modelId="{B32EA9D3-F215-457B-BF4B-8C5051C75CCD}" srcId="{5221567E-450B-4D17-A008-FFC1ECCB0413}" destId="{C09E9A4C-00F0-43BB-BD04-F1CC96D64FEE}" srcOrd="5" destOrd="0" parTransId="{F6C96591-157C-4F7C-9CC8-B519148A51F7}" sibTransId="{5D5B9599-C41D-4B0B-8BA4-3F727CDD941A}"/>
    <dgm:cxn modelId="{8CB900D5-FF23-4787-BD76-F78B566C5677}" type="presOf" srcId="{110F393F-6A22-4929-A9E7-491E5FE65625}" destId="{F659A1A4-B69E-471A-B0CF-00A1F90A34EE}" srcOrd="0" destOrd="0" presId="urn:microsoft.com/office/officeart/2005/8/layout/default"/>
    <dgm:cxn modelId="{32BC708A-D2C7-431A-84A4-87EF854EEF43}" type="presOf" srcId="{CF557996-20DA-4080-B65D-2316DA62AD52}" destId="{2D5ECEC7-9DB5-4A84-A4EB-1BF2D9CB889D}" srcOrd="0" destOrd="0" presId="urn:microsoft.com/office/officeart/2005/8/layout/default"/>
    <dgm:cxn modelId="{4A1FC53C-CDCC-4664-93F7-B1C9478DBFD0}" srcId="{5221567E-450B-4D17-A008-FFC1ECCB0413}" destId="{1BE099E4-CD50-4944-9B56-2F4D9861C9B4}" srcOrd="3" destOrd="0" parTransId="{1067AB9F-DB21-4592-A5AB-A3DCCCDD8C8B}" sibTransId="{4E1A6211-905B-4D96-BCC5-547976DA303D}"/>
    <dgm:cxn modelId="{3EE5D5C5-E4FE-486E-9BD7-3C3A281DC9D1}" srcId="{5221567E-450B-4D17-A008-FFC1ECCB0413}" destId="{4457E6B8-B5D2-4812-9E9F-3C49C5726D74}" srcOrd="1" destOrd="0" parTransId="{28055F7D-BB14-40F8-9D76-D59DA4200745}" sibTransId="{76D96B28-2886-4330-B19A-F197E02AEA13}"/>
    <dgm:cxn modelId="{3C3C9F18-7430-4290-A1DD-FB8CFDA0D0FE}" srcId="{5221567E-450B-4D17-A008-FFC1ECCB0413}" destId="{CF557996-20DA-4080-B65D-2316DA62AD52}" srcOrd="4" destOrd="0" parTransId="{A1DCA411-D612-416B-8964-1E757345E362}" sibTransId="{15368912-24CF-4543-92FA-75C9287B86D5}"/>
    <dgm:cxn modelId="{163C6FB8-C680-498E-B4EA-25422B58CD93}" type="presOf" srcId="{406177B5-E17A-43DE-ACB6-5E33FCA57E74}" destId="{B03884CB-5DE1-4407-8A98-6C75FCB09247}" srcOrd="0" destOrd="0" presId="urn:microsoft.com/office/officeart/2005/8/layout/default"/>
    <dgm:cxn modelId="{E5C61D06-1476-47AB-9295-CF7FA0C977BF}" type="presOf" srcId="{4457E6B8-B5D2-4812-9E9F-3C49C5726D74}" destId="{D53EA516-9729-4E4C-BE10-6FB00A633C6B}" srcOrd="0" destOrd="0" presId="urn:microsoft.com/office/officeart/2005/8/layout/default"/>
    <dgm:cxn modelId="{3AD3F8BE-68C8-4804-8324-04F01D4226C7}" type="presOf" srcId="{5221567E-450B-4D17-A008-FFC1ECCB0413}" destId="{1050A303-85EC-4912-AA22-5A5E94AD00F0}" srcOrd="0" destOrd="0" presId="urn:microsoft.com/office/officeart/2005/8/layout/default"/>
    <dgm:cxn modelId="{5ED80490-5924-4C8B-959A-2801700E2579}" type="presOf" srcId="{C09E9A4C-00F0-43BB-BD04-F1CC96D64FEE}" destId="{8A95831A-F84E-4DBA-97F7-0A295C24C7AE}" srcOrd="0" destOrd="0" presId="urn:microsoft.com/office/officeart/2005/8/layout/default"/>
    <dgm:cxn modelId="{8C0410E1-66F5-4A07-BFCD-EB36E2C4B787}" type="presOf" srcId="{1BE099E4-CD50-4944-9B56-2F4D9861C9B4}" destId="{FA4807ED-C312-4AE1-98CB-965B9A3A75F0}" srcOrd="0" destOrd="0" presId="urn:microsoft.com/office/officeart/2005/8/layout/default"/>
    <dgm:cxn modelId="{C7A674A5-4F1B-45AC-B1CB-78266F1935D3}" srcId="{5221567E-450B-4D17-A008-FFC1ECCB0413}" destId="{110F393F-6A22-4929-A9E7-491E5FE65625}" srcOrd="2" destOrd="0" parTransId="{4FB0E4E6-489B-4C0A-BD48-0F48379B2435}" sibTransId="{5CB5ECB6-2ADE-446F-BDC5-937A35050977}"/>
    <dgm:cxn modelId="{C5182CAC-4874-4609-9D42-E0F02DD4A2B7}" type="presParOf" srcId="{1050A303-85EC-4912-AA22-5A5E94AD00F0}" destId="{B03884CB-5DE1-4407-8A98-6C75FCB09247}" srcOrd="0" destOrd="0" presId="urn:microsoft.com/office/officeart/2005/8/layout/default"/>
    <dgm:cxn modelId="{2860C346-339A-4CDA-BB28-3D818947A56E}" type="presParOf" srcId="{1050A303-85EC-4912-AA22-5A5E94AD00F0}" destId="{AC02B941-D857-47AE-8E91-B591043EF924}" srcOrd="1" destOrd="0" presId="urn:microsoft.com/office/officeart/2005/8/layout/default"/>
    <dgm:cxn modelId="{CE2C67F3-8157-49B0-8633-613C4474A8AE}" type="presParOf" srcId="{1050A303-85EC-4912-AA22-5A5E94AD00F0}" destId="{D53EA516-9729-4E4C-BE10-6FB00A633C6B}" srcOrd="2" destOrd="0" presId="urn:microsoft.com/office/officeart/2005/8/layout/default"/>
    <dgm:cxn modelId="{678D75D1-38CD-45D4-BDC5-5BCCD2A6A8E9}" type="presParOf" srcId="{1050A303-85EC-4912-AA22-5A5E94AD00F0}" destId="{CB7302D1-256F-42BE-BCB9-346CFF1EFBBD}" srcOrd="3" destOrd="0" presId="urn:microsoft.com/office/officeart/2005/8/layout/default"/>
    <dgm:cxn modelId="{343762FA-59FD-4287-A9E5-A178D8FE396D}" type="presParOf" srcId="{1050A303-85EC-4912-AA22-5A5E94AD00F0}" destId="{F659A1A4-B69E-471A-B0CF-00A1F90A34EE}" srcOrd="4" destOrd="0" presId="urn:microsoft.com/office/officeart/2005/8/layout/default"/>
    <dgm:cxn modelId="{10CDAAC5-D114-486D-843F-D438FC2FE7D7}" type="presParOf" srcId="{1050A303-85EC-4912-AA22-5A5E94AD00F0}" destId="{54B7CD3C-B346-43E9-AA02-08BF82113C1B}" srcOrd="5" destOrd="0" presId="urn:microsoft.com/office/officeart/2005/8/layout/default"/>
    <dgm:cxn modelId="{EFDA77A8-C336-427A-BF3F-7D351D33B133}" type="presParOf" srcId="{1050A303-85EC-4912-AA22-5A5E94AD00F0}" destId="{FA4807ED-C312-4AE1-98CB-965B9A3A75F0}" srcOrd="6" destOrd="0" presId="urn:microsoft.com/office/officeart/2005/8/layout/default"/>
    <dgm:cxn modelId="{8D08EBD4-2E74-43B1-89AB-0C3910444D6D}" type="presParOf" srcId="{1050A303-85EC-4912-AA22-5A5E94AD00F0}" destId="{FAAE506C-CC65-4C1E-A0C6-DBF6CA059BD5}" srcOrd="7" destOrd="0" presId="urn:microsoft.com/office/officeart/2005/8/layout/default"/>
    <dgm:cxn modelId="{210A2199-4412-4B3A-B5CA-CC2C9D25A645}" type="presParOf" srcId="{1050A303-85EC-4912-AA22-5A5E94AD00F0}" destId="{2D5ECEC7-9DB5-4A84-A4EB-1BF2D9CB889D}" srcOrd="8" destOrd="0" presId="urn:microsoft.com/office/officeart/2005/8/layout/default"/>
    <dgm:cxn modelId="{85AFE914-148A-4742-81C3-1DAAD31E9FE2}" type="presParOf" srcId="{1050A303-85EC-4912-AA22-5A5E94AD00F0}" destId="{99F50A02-CF11-4A13-A442-2673399848C0}" srcOrd="9" destOrd="0" presId="urn:microsoft.com/office/officeart/2005/8/layout/default"/>
    <dgm:cxn modelId="{23FA0066-47E9-46D2-8DCC-6A5F6F3407AD}" type="presParOf" srcId="{1050A303-85EC-4912-AA22-5A5E94AD00F0}" destId="{8A95831A-F84E-4DBA-97F7-0A295C24C7AE}" srcOrd="10" destOrd="0" presId="urn:microsoft.com/office/officeart/2005/8/layout/default"/>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221567E-450B-4D17-A008-FFC1ECCB0413}" type="doc">
      <dgm:prSet loTypeId="urn:microsoft.com/office/officeart/2005/8/layout/default" loCatId="list" qsTypeId="urn:microsoft.com/office/officeart/2005/8/quickstyle/simple3" qsCatId="simple" csTypeId="urn:microsoft.com/office/officeart/2005/8/colors/accent1_1" csCatId="accent1" phldr="1"/>
      <dgm:spPr/>
      <dgm:t>
        <a:bodyPr/>
        <a:lstStyle/>
        <a:p>
          <a:endParaRPr lang="en-US"/>
        </a:p>
      </dgm:t>
    </dgm:pt>
    <dgm:pt modelId="{406177B5-E17A-43DE-ACB6-5E33FCA57E74}">
      <dgm:prSet phldrT="[Text]"/>
      <dgm:spPr/>
      <dgm:t>
        <a:bodyPr/>
        <a:lstStyle/>
        <a:p>
          <a:r>
            <a:rPr lang="en-US" dirty="0" smtClean="0"/>
            <a:t>1</a:t>
          </a:r>
          <a:endParaRPr lang="en-US" dirty="0"/>
        </a:p>
      </dgm:t>
    </dgm:pt>
    <dgm:pt modelId="{D46B8EFC-FBDA-4504-BD4C-1D5035828475}" type="parTrans" cxnId="{E97BA4C3-BCEC-499A-ADA6-41140D67B8B7}">
      <dgm:prSet/>
      <dgm:spPr/>
      <dgm:t>
        <a:bodyPr/>
        <a:lstStyle/>
        <a:p>
          <a:endParaRPr lang="en-US"/>
        </a:p>
      </dgm:t>
    </dgm:pt>
    <dgm:pt modelId="{DEABF455-3547-4154-ACB2-B64A73CDDF48}" type="sibTrans" cxnId="{E97BA4C3-BCEC-499A-ADA6-41140D67B8B7}">
      <dgm:prSet/>
      <dgm:spPr/>
      <dgm:t>
        <a:bodyPr/>
        <a:lstStyle/>
        <a:p>
          <a:endParaRPr lang="en-US"/>
        </a:p>
      </dgm:t>
    </dgm:pt>
    <dgm:pt modelId="{55F59E16-7862-41AF-9D60-43681C3A1F18}">
      <dgm:prSet phldrT="[Text]"/>
      <dgm:spPr/>
      <dgm:t>
        <a:bodyPr/>
        <a:lstStyle/>
        <a:p>
          <a:r>
            <a:rPr lang="en-US" dirty="0" smtClean="0"/>
            <a:t>2</a:t>
          </a:r>
          <a:endParaRPr lang="en-US" dirty="0"/>
        </a:p>
      </dgm:t>
    </dgm:pt>
    <dgm:pt modelId="{D3724145-83C5-46AC-BEB1-C9F4BD890085}" type="parTrans" cxnId="{4E2A8DC9-D1EA-4C68-94A4-F88C34403C30}">
      <dgm:prSet/>
      <dgm:spPr/>
      <dgm:t>
        <a:bodyPr/>
        <a:lstStyle/>
        <a:p>
          <a:endParaRPr lang="en-US"/>
        </a:p>
      </dgm:t>
    </dgm:pt>
    <dgm:pt modelId="{FFB3A109-953E-487D-8B63-EFA76F8CEF4D}" type="sibTrans" cxnId="{4E2A8DC9-D1EA-4C68-94A4-F88C34403C30}">
      <dgm:prSet/>
      <dgm:spPr/>
      <dgm:t>
        <a:bodyPr/>
        <a:lstStyle/>
        <a:p>
          <a:endParaRPr lang="en-US"/>
        </a:p>
      </dgm:t>
    </dgm:pt>
    <dgm:pt modelId="{2AA74D8B-4C5D-463F-9027-B8A74D6BB850}">
      <dgm:prSet phldrT="[Text]"/>
      <dgm:spPr/>
      <dgm:t>
        <a:bodyPr/>
        <a:lstStyle/>
        <a:p>
          <a:r>
            <a:rPr lang="en-US" dirty="0" smtClean="0"/>
            <a:t>3</a:t>
          </a:r>
          <a:endParaRPr lang="en-US" dirty="0"/>
        </a:p>
      </dgm:t>
    </dgm:pt>
    <dgm:pt modelId="{D931EEC3-13C9-430D-B35D-F03426D6D498}" type="parTrans" cxnId="{6E845262-9805-4F13-AA5D-D25D1A41F287}">
      <dgm:prSet/>
      <dgm:spPr/>
      <dgm:t>
        <a:bodyPr/>
        <a:lstStyle/>
        <a:p>
          <a:endParaRPr lang="en-US"/>
        </a:p>
      </dgm:t>
    </dgm:pt>
    <dgm:pt modelId="{C19010C0-3772-4EA1-9E20-3EE16F3C77A9}" type="sibTrans" cxnId="{6E845262-9805-4F13-AA5D-D25D1A41F287}">
      <dgm:prSet/>
      <dgm:spPr/>
      <dgm:t>
        <a:bodyPr/>
        <a:lstStyle/>
        <a:p>
          <a:endParaRPr lang="en-US"/>
        </a:p>
      </dgm:t>
    </dgm:pt>
    <dgm:pt modelId="{0D2C7BD0-E837-4965-8DDA-85CC28A98097}">
      <dgm:prSet phldrT="[Text]"/>
      <dgm:spPr/>
      <dgm:t>
        <a:bodyPr/>
        <a:lstStyle/>
        <a:p>
          <a:r>
            <a:rPr lang="en-US" dirty="0" smtClean="0"/>
            <a:t>4</a:t>
          </a:r>
          <a:endParaRPr lang="en-US" dirty="0"/>
        </a:p>
      </dgm:t>
    </dgm:pt>
    <dgm:pt modelId="{92318AD3-A5DA-4597-8081-D41858058095}" type="parTrans" cxnId="{B6E0A2D5-1A9B-49FF-8BB2-539228D091AE}">
      <dgm:prSet/>
      <dgm:spPr/>
      <dgm:t>
        <a:bodyPr/>
        <a:lstStyle/>
        <a:p>
          <a:endParaRPr lang="en-US"/>
        </a:p>
      </dgm:t>
    </dgm:pt>
    <dgm:pt modelId="{644F3614-6D33-432F-A734-4A75DB04D0A9}" type="sibTrans" cxnId="{B6E0A2D5-1A9B-49FF-8BB2-539228D091AE}">
      <dgm:prSet/>
      <dgm:spPr/>
      <dgm:t>
        <a:bodyPr/>
        <a:lstStyle/>
        <a:p>
          <a:endParaRPr lang="en-US"/>
        </a:p>
      </dgm:t>
    </dgm:pt>
    <dgm:pt modelId="{90F853C4-D64B-496B-91C9-4573DCDC185E}">
      <dgm:prSet phldrT="[Text]"/>
      <dgm:spPr/>
      <dgm:t>
        <a:bodyPr/>
        <a:lstStyle/>
        <a:p>
          <a:r>
            <a:rPr lang="en-US" dirty="0" smtClean="0"/>
            <a:t>5</a:t>
          </a:r>
          <a:endParaRPr lang="en-US" dirty="0"/>
        </a:p>
      </dgm:t>
    </dgm:pt>
    <dgm:pt modelId="{F8197572-7B2C-4571-B052-E49349C5A02B}" type="parTrans" cxnId="{7BB6CEE4-4CAE-4674-A40C-E869F6EB535D}">
      <dgm:prSet/>
      <dgm:spPr/>
      <dgm:t>
        <a:bodyPr/>
        <a:lstStyle/>
        <a:p>
          <a:endParaRPr lang="en-US"/>
        </a:p>
      </dgm:t>
    </dgm:pt>
    <dgm:pt modelId="{1A2A6BD0-D4FA-44A3-B150-31EE546503C8}" type="sibTrans" cxnId="{7BB6CEE4-4CAE-4674-A40C-E869F6EB535D}">
      <dgm:prSet/>
      <dgm:spPr/>
      <dgm:t>
        <a:bodyPr/>
        <a:lstStyle/>
        <a:p>
          <a:endParaRPr lang="en-US"/>
        </a:p>
      </dgm:t>
    </dgm:pt>
    <dgm:pt modelId="{0105AF65-B7B5-4629-B9E6-991273B897A0}">
      <dgm:prSet phldrT="[Text]"/>
      <dgm:spPr/>
      <dgm:t>
        <a:bodyPr/>
        <a:lstStyle/>
        <a:p>
          <a:r>
            <a:rPr lang="en-US" dirty="0" smtClean="0"/>
            <a:t>6</a:t>
          </a:r>
          <a:endParaRPr lang="en-US" dirty="0"/>
        </a:p>
      </dgm:t>
    </dgm:pt>
    <dgm:pt modelId="{16E5E4AA-2DD0-484E-912E-F8B6C9CA34A7}" type="parTrans" cxnId="{FB8FBD04-43B3-4471-8350-9B943EA2BE42}">
      <dgm:prSet/>
      <dgm:spPr/>
      <dgm:t>
        <a:bodyPr/>
        <a:lstStyle/>
        <a:p>
          <a:endParaRPr lang="en-US"/>
        </a:p>
      </dgm:t>
    </dgm:pt>
    <dgm:pt modelId="{CCEEAB54-209E-4C5F-8137-70D459B2307C}" type="sibTrans" cxnId="{FB8FBD04-43B3-4471-8350-9B943EA2BE42}">
      <dgm:prSet/>
      <dgm:spPr/>
      <dgm:t>
        <a:bodyPr/>
        <a:lstStyle/>
        <a:p>
          <a:endParaRPr lang="en-US"/>
        </a:p>
      </dgm:t>
    </dgm:pt>
    <dgm:pt modelId="{8654E111-671A-4063-B8D6-4C191B438D6B}">
      <dgm:prSet phldrT="[Text]"/>
      <dgm:spPr/>
      <dgm:t>
        <a:bodyPr/>
        <a:lstStyle/>
        <a:p>
          <a:r>
            <a:rPr lang="en-US" dirty="0" smtClean="0"/>
            <a:t>7</a:t>
          </a:r>
          <a:endParaRPr lang="en-US" dirty="0"/>
        </a:p>
      </dgm:t>
    </dgm:pt>
    <dgm:pt modelId="{BAE64A0A-91B9-42BF-9869-7EE4321E7C53}" type="parTrans" cxnId="{DBE005A3-67B1-4349-B212-70124646F36C}">
      <dgm:prSet/>
      <dgm:spPr/>
      <dgm:t>
        <a:bodyPr/>
        <a:lstStyle/>
        <a:p>
          <a:endParaRPr lang="en-US"/>
        </a:p>
      </dgm:t>
    </dgm:pt>
    <dgm:pt modelId="{D3F530E1-1D04-438C-AC7B-EAEC554134F3}" type="sibTrans" cxnId="{DBE005A3-67B1-4349-B212-70124646F36C}">
      <dgm:prSet/>
      <dgm:spPr/>
      <dgm:t>
        <a:bodyPr/>
        <a:lstStyle/>
        <a:p>
          <a:endParaRPr lang="en-US"/>
        </a:p>
      </dgm:t>
    </dgm:pt>
    <dgm:pt modelId="{A8DDD29A-F43B-4315-8727-EFB53DE565B8}">
      <dgm:prSet phldrT="[Text]"/>
      <dgm:spPr/>
      <dgm:t>
        <a:bodyPr/>
        <a:lstStyle/>
        <a:p>
          <a:r>
            <a:rPr lang="en-US" dirty="0" smtClean="0"/>
            <a:t>8</a:t>
          </a:r>
          <a:endParaRPr lang="en-US" dirty="0"/>
        </a:p>
      </dgm:t>
    </dgm:pt>
    <dgm:pt modelId="{BB202531-43C0-4E78-A88D-6C10855D672F}" type="parTrans" cxnId="{14FE2914-D724-4B81-B3CE-FEEDB91D6B7A}">
      <dgm:prSet/>
      <dgm:spPr/>
      <dgm:t>
        <a:bodyPr/>
        <a:lstStyle/>
        <a:p>
          <a:endParaRPr lang="en-US"/>
        </a:p>
      </dgm:t>
    </dgm:pt>
    <dgm:pt modelId="{B243ADA8-2441-4E5E-97ED-6C5295F6FF69}" type="sibTrans" cxnId="{14FE2914-D724-4B81-B3CE-FEEDB91D6B7A}">
      <dgm:prSet/>
      <dgm:spPr/>
      <dgm:t>
        <a:bodyPr/>
        <a:lstStyle/>
        <a:p>
          <a:endParaRPr lang="en-US"/>
        </a:p>
      </dgm:t>
    </dgm:pt>
    <dgm:pt modelId="{6FDC6127-D184-4913-AA8E-5ED327A15ECD}">
      <dgm:prSet phldrT="[Text]"/>
      <dgm:spPr/>
      <dgm:t>
        <a:bodyPr/>
        <a:lstStyle/>
        <a:p>
          <a:r>
            <a:rPr lang="en-US" dirty="0" smtClean="0"/>
            <a:t>…</a:t>
          </a:r>
          <a:endParaRPr lang="en-US" dirty="0"/>
        </a:p>
      </dgm:t>
    </dgm:pt>
    <dgm:pt modelId="{CA763AA0-BAC2-4D5F-8827-223E1F29D8A1}" type="parTrans" cxnId="{5CFCC7EA-1265-4EA0-A913-E2EEE23A7C92}">
      <dgm:prSet/>
      <dgm:spPr/>
      <dgm:t>
        <a:bodyPr/>
        <a:lstStyle/>
        <a:p>
          <a:endParaRPr lang="en-US"/>
        </a:p>
      </dgm:t>
    </dgm:pt>
    <dgm:pt modelId="{3041FC3D-E0DE-42F3-BCA8-4E78E5FE80F5}" type="sibTrans" cxnId="{5CFCC7EA-1265-4EA0-A913-E2EEE23A7C92}">
      <dgm:prSet/>
      <dgm:spPr/>
      <dgm:t>
        <a:bodyPr/>
        <a:lstStyle/>
        <a:p>
          <a:endParaRPr lang="en-US"/>
        </a:p>
      </dgm:t>
    </dgm:pt>
    <dgm:pt modelId="{6C210596-0032-4814-AAF7-157C1B5DEFD8}">
      <dgm:prSet phldrT="[Text]"/>
      <dgm:spPr/>
      <dgm:t>
        <a:bodyPr/>
        <a:lstStyle/>
        <a:p>
          <a:r>
            <a:rPr lang="en-US" dirty="0" smtClean="0"/>
            <a:t>1M</a:t>
          </a:r>
          <a:endParaRPr lang="en-US" dirty="0"/>
        </a:p>
      </dgm:t>
    </dgm:pt>
    <dgm:pt modelId="{6BDF8F8F-5298-4AA7-B7FE-4458A5ECC629}" type="parTrans" cxnId="{517681C4-7172-40ED-AF95-BD25D3512401}">
      <dgm:prSet/>
      <dgm:spPr/>
      <dgm:t>
        <a:bodyPr/>
        <a:lstStyle/>
        <a:p>
          <a:endParaRPr lang="en-US"/>
        </a:p>
      </dgm:t>
    </dgm:pt>
    <dgm:pt modelId="{B4424E12-04C8-4250-B8EB-2DF39E4D6978}" type="sibTrans" cxnId="{517681C4-7172-40ED-AF95-BD25D3512401}">
      <dgm:prSet/>
      <dgm:spPr/>
      <dgm:t>
        <a:bodyPr/>
        <a:lstStyle/>
        <a:p>
          <a:endParaRPr lang="en-US"/>
        </a:p>
      </dgm:t>
    </dgm:pt>
    <dgm:pt modelId="{1050A303-85EC-4912-AA22-5A5E94AD00F0}" type="pres">
      <dgm:prSet presAssocID="{5221567E-450B-4D17-A008-FFC1ECCB0413}" presName="diagram" presStyleCnt="0">
        <dgm:presLayoutVars>
          <dgm:dir/>
          <dgm:resizeHandles val="exact"/>
        </dgm:presLayoutVars>
      </dgm:prSet>
      <dgm:spPr/>
      <dgm:t>
        <a:bodyPr/>
        <a:lstStyle/>
        <a:p>
          <a:endParaRPr lang="en-US"/>
        </a:p>
      </dgm:t>
    </dgm:pt>
    <dgm:pt modelId="{B03884CB-5DE1-4407-8A98-6C75FCB09247}" type="pres">
      <dgm:prSet presAssocID="{406177B5-E17A-43DE-ACB6-5E33FCA57E74}" presName="node" presStyleLbl="node1" presStyleIdx="0" presStyleCnt="10">
        <dgm:presLayoutVars>
          <dgm:bulletEnabled val="1"/>
        </dgm:presLayoutVars>
      </dgm:prSet>
      <dgm:spPr/>
      <dgm:t>
        <a:bodyPr/>
        <a:lstStyle/>
        <a:p>
          <a:endParaRPr lang="en-US"/>
        </a:p>
      </dgm:t>
    </dgm:pt>
    <dgm:pt modelId="{AC02B941-D857-47AE-8E91-B591043EF924}" type="pres">
      <dgm:prSet presAssocID="{DEABF455-3547-4154-ACB2-B64A73CDDF48}" presName="sibTrans" presStyleCnt="0"/>
      <dgm:spPr/>
    </dgm:pt>
    <dgm:pt modelId="{9854EA6C-C1F4-477B-A9E1-6B76A97FF6E6}" type="pres">
      <dgm:prSet presAssocID="{55F59E16-7862-41AF-9D60-43681C3A1F18}" presName="node" presStyleLbl="node1" presStyleIdx="1" presStyleCnt="10">
        <dgm:presLayoutVars>
          <dgm:bulletEnabled val="1"/>
        </dgm:presLayoutVars>
      </dgm:prSet>
      <dgm:spPr/>
      <dgm:t>
        <a:bodyPr/>
        <a:lstStyle/>
        <a:p>
          <a:endParaRPr lang="en-US"/>
        </a:p>
      </dgm:t>
    </dgm:pt>
    <dgm:pt modelId="{030D5824-172B-4335-BF50-502B1087675C}" type="pres">
      <dgm:prSet presAssocID="{FFB3A109-953E-487D-8B63-EFA76F8CEF4D}" presName="sibTrans" presStyleCnt="0"/>
      <dgm:spPr/>
    </dgm:pt>
    <dgm:pt modelId="{ECA87C85-217C-47E9-948B-1F509CEDDF60}" type="pres">
      <dgm:prSet presAssocID="{2AA74D8B-4C5D-463F-9027-B8A74D6BB850}" presName="node" presStyleLbl="node1" presStyleIdx="2" presStyleCnt="10">
        <dgm:presLayoutVars>
          <dgm:bulletEnabled val="1"/>
        </dgm:presLayoutVars>
      </dgm:prSet>
      <dgm:spPr/>
      <dgm:t>
        <a:bodyPr/>
        <a:lstStyle/>
        <a:p>
          <a:endParaRPr lang="en-US"/>
        </a:p>
      </dgm:t>
    </dgm:pt>
    <dgm:pt modelId="{A3CF3549-DF76-4DB3-B250-6852DA2B6C4D}" type="pres">
      <dgm:prSet presAssocID="{C19010C0-3772-4EA1-9E20-3EE16F3C77A9}" presName="sibTrans" presStyleCnt="0"/>
      <dgm:spPr/>
    </dgm:pt>
    <dgm:pt modelId="{AF593F65-8511-4430-828D-27B553C7EE3C}" type="pres">
      <dgm:prSet presAssocID="{0D2C7BD0-E837-4965-8DDA-85CC28A98097}" presName="node" presStyleLbl="node1" presStyleIdx="3" presStyleCnt="10">
        <dgm:presLayoutVars>
          <dgm:bulletEnabled val="1"/>
        </dgm:presLayoutVars>
      </dgm:prSet>
      <dgm:spPr/>
      <dgm:t>
        <a:bodyPr/>
        <a:lstStyle/>
        <a:p>
          <a:endParaRPr lang="en-US"/>
        </a:p>
      </dgm:t>
    </dgm:pt>
    <dgm:pt modelId="{8D433298-73ED-4393-8B06-19C3CB9764C7}" type="pres">
      <dgm:prSet presAssocID="{644F3614-6D33-432F-A734-4A75DB04D0A9}" presName="sibTrans" presStyleCnt="0"/>
      <dgm:spPr/>
    </dgm:pt>
    <dgm:pt modelId="{CD741455-65F0-47D9-8422-4F58935C5D9D}" type="pres">
      <dgm:prSet presAssocID="{90F853C4-D64B-496B-91C9-4573DCDC185E}" presName="node" presStyleLbl="node1" presStyleIdx="4" presStyleCnt="10">
        <dgm:presLayoutVars>
          <dgm:bulletEnabled val="1"/>
        </dgm:presLayoutVars>
      </dgm:prSet>
      <dgm:spPr/>
      <dgm:t>
        <a:bodyPr/>
        <a:lstStyle/>
        <a:p>
          <a:endParaRPr lang="en-US"/>
        </a:p>
      </dgm:t>
    </dgm:pt>
    <dgm:pt modelId="{394D14B8-0F14-4F4C-9E52-219401482532}" type="pres">
      <dgm:prSet presAssocID="{1A2A6BD0-D4FA-44A3-B150-31EE546503C8}" presName="sibTrans" presStyleCnt="0"/>
      <dgm:spPr/>
    </dgm:pt>
    <dgm:pt modelId="{45F534BB-3415-4EEA-A3E1-402AD9D2BE6D}" type="pres">
      <dgm:prSet presAssocID="{0105AF65-B7B5-4629-B9E6-991273B897A0}" presName="node" presStyleLbl="node1" presStyleIdx="5" presStyleCnt="10">
        <dgm:presLayoutVars>
          <dgm:bulletEnabled val="1"/>
        </dgm:presLayoutVars>
      </dgm:prSet>
      <dgm:spPr/>
      <dgm:t>
        <a:bodyPr/>
        <a:lstStyle/>
        <a:p>
          <a:endParaRPr lang="en-US"/>
        </a:p>
      </dgm:t>
    </dgm:pt>
    <dgm:pt modelId="{021F461C-E3A5-4894-959D-F47A9C8F05D0}" type="pres">
      <dgm:prSet presAssocID="{CCEEAB54-209E-4C5F-8137-70D459B2307C}" presName="sibTrans" presStyleCnt="0"/>
      <dgm:spPr/>
    </dgm:pt>
    <dgm:pt modelId="{5526450A-6C23-43BF-85A8-EF1887AA789D}" type="pres">
      <dgm:prSet presAssocID="{8654E111-671A-4063-B8D6-4C191B438D6B}" presName="node" presStyleLbl="node1" presStyleIdx="6" presStyleCnt="10">
        <dgm:presLayoutVars>
          <dgm:bulletEnabled val="1"/>
        </dgm:presLayoutVars>
      </dgm:prSet>
      <dgm:spPr/>
      <dgm:t>
        <a:bodyPr/>
        <a:lstStyle/>
        <a:p>
          <a:endParaRPr lang="en-US"/>
        </a:p>
      </dgm:t>
    </dgm:pt>
    <dgm:pt modelId="{6DC94585-F763-4DE8-B1DE-267CE98F92B0}" type="pres">
      <dgm:prSet presAssocID="{D3F530E1-1D04-438C-AC7B-EAEC554134F3}" presName="sibTrans" presStyleCnt="0"/>
      <dgm:spPr/>
    </dgm:pt>
    <dgm:pt modelId="{4EF5ED75-4402-41EA-AE15-609165BD64D3}" type="pres">
      <dgm:prSet presAssocID="{A8DDD29A-F43B-4315-8727-EFB53DE565B8}" presName="node" presStyleLbl="node1" presStyleIdx="7" presStyleCnt="10">
        <dgm:presLayoutVars>
          <dgm:bulletEnabled val="1"/>
        </dgm:presLayoutVars>
      </dgm:prSet>
      <dgm:spPr/>
      <dgm:t>
        <a:bodyPr/>
        <a:lstStyle/>
        <a:p>
          <a:endParaRPr lang="en-US"/>
        </a:p>
      </dgm:t>
    </dgm:pt>
    <dgm:pt modelId="{F101BB30-DE84-4943-AD1A-5C45800144B5}" type="pres">
      <dgm:prSet presAssocID="{B243ADA8-2441-4E5E-97ED-6C5295F6FF69}" presName="sibTrans" presStyleCnt="0"/>
      <dgm:spPr/>
    </dgm:pt>
    <dgm:pt modelId="{51A054A6-24EF-4AC8-A94C-D37ACDCB21BE}" type="pres">
      <dgm:prSet presAssocID="{6FDC6127-D184-4913-AA8E-5ED327A15ECD}" presName="node" presStyleLbl="node1" presStyleIdx="8" presStyleCnt="10">
        <dgm:presLayoutVars>
          <dgm:bulletEnabled val="1"/>
        </dgm:presLayoutVars>
      </dgm:prSet>
      <dgm:spPr/>
      <dgm:t>
        <a:bodyPr/>
        <a:lstStyle/>
        <a:p>
          <a:endParaRPr lang="en-US"/>
        </a:p>
      </dgm:t>
    </dgm:pt>
    <dgm:pt modelId="{FAA802E9-385A-48B2-9E54-84991DD75CC5}" type="pres">
      <dgm:prSet presAssocID="{3041FC3D-E0DE-42F3-BCA8-4E78E5FE80F5}" presName="sibTrans" presStyleCnt="0"/>
      <dgm:spPr/>
    </dgm:pt>
    <dgm:pt modelId="{762402E6-3633-450A-A48E-386AD07FAD71}" type="pres">
      <dgm:prSet presAssocID="{6C210596-0032-4814-AAF7-157C1B5DEFD8}" presName="node" presStyleLbl="node1" presStyleIdx="9" presStyleCnt="10">
        <dgm:presLayoutVars>
          <dgm:bulletEnabled val="1"/>
        </dgm:presLayoutVars>
      </dgm:prSet>
      <dgm:spPr/>
      <dgm:t>
        <a:bodyPr/>
        <a:lstStyle/>
        <a:p>
          <a:endParaRPr lang="en-US"/>
        </a:p>
      </dgm:t>
    </dgm:pt>
  </dgm:ptLst>
  <dgm:cxnLst>
    <dgm:cxn modelId="{E97BA4C3-BCEC-499A-ADA6-41140D67B8B7}" srcId="{5221567E-450B-4D17-A008-FFC1ECCB0413}" destId="{406177B5-E17A-43DE-ACB6-5E33FCA57E74}" srcOrd="0" destOrd="0" parTransId="{D46B8EFC-FBDA-4504-BD4C-1D5035828475}" sibTransId="{DEABF455-3547-4154-ACB2-B64A73CDDF48}"/>
    <dgm:cxn modelId="{0B00972F-6D5C-4013-AD13-7C55C56EF3EE}" type="presOf" srcId="{5221567E-450B-4D17-A008-FFC1ECCB0413}" destId="{1050A303-85EC-4912-AA22-5A5E94AD00F0}" srcOrd="0" destOrd="0" presId="urn:microsoft.com/office/officeart/2005/8/layout/default"/>
    <dgm:cxn modelId="{AD99EDD8-552D-4A3D-86F7-EC6D1E2E8FD8}" type="presOf" srcId="{6C210596-0032-4814-AAF7-157C1B5DEFD8}" destId="{762402E6-3633-450A-A48E-386AD07FAD71}" srcOrd="0" destOrd="0" presId="urn:microsoft.com/office/officeart/2005/8/layout/default"/>
    <dgm:cxn modelId="{13B121A1-4C3F-476C-B7F5-37F21EEB4A92}" type="presOf" srcId="{0D2C7BD0-E837-4965-8DDA-85CC28A98097}" destId="{AF593F65-8511-4430-828D-27B553C7EE3C}" srcOrd="0" destOrd="0" presId="urn:microsoft.com/office/officeart/2005/8/layout/default"/>
    <dgm:cxn modelId="{4F8C5C88-99C4-4735-8E41-B60A0992EFDB}" type="presOf" srcId="{A8DDD29A-F43B-4315-8727-EFB53DE565B8}" destId="{4EF5ED75-4402-41EA-AE15-609165BD64D3}" srcOrd="0" destOrd="0" presId="urn:microsoft.com/office/officeart/2005/8/layout/default"/>
    <dgm:cxn modelId="{6E845262-9805-4F13-AA5D-D25D1A41F287}" srcId="{5221567E-450B-4D17-A008-FFC1ECCB0413}" destId="{2AA74D8B-4C5D-463F-9027-B8A74D6BB850}" srcOrd="2" destOrd="0" parTransId="{D931EEC3-13C9-430D-B35D-F03426D6D498}" sibTransId="{C19010C0-3772-4EA1-9E20-3EE16F3C77A9}"/>
    <dgm:cxn modelId="{B6E0A2D5-1A9B-49FF-8BB2-539228D091AE}" srcId="{5221567E-450B-4D17-A008-FFC1ECCB0413}" destId="{0D2C7BD0-E837-4965-8DDA-85CC28A98097}" srcOrd="3" destOrd="0" parTransId="{92318AD3-A5DA-4597-8081-D41858058095}" sibTransId="{644F3614-6D33-432F-A734-4A75DB04D0A9}"/>
    <dgm:cxn modelId="{2900D82E-8E69-4927-A1BA-95926561F89B}" type="presOf" srcId="{0105AF65-B7B5-4629-B9E6-991273B897A0}" destId="{45F534BB-3415-4EEA-A3E1-402AD9D2BE6D}" srcOrd="0" destOrd="0" presId="urn:microsoft.com/office/officeart/2005/8/layout/default"/>
    <dgm:cxn modelId="{517681C4-7172-40ED-AF95-BD25D3512401}" srcId="{5221567E-450B-4D17-A008-FFC1ECCB0413}" destId="{6C210596-0032-4814-AAF7-157C1B5DEFD8}" srcOrd="9" destOrd="0" parTransId="{6BDF8F8F-5298-4AA7-B7FE-4458A5ECC629}" sibTransId="{B4424E12-04C8-4250-B8EB-2DF39E4D6978}"/>
    <dgm:cxn modelId="{14FE2914-D724-4B81-B3CE-FEEDB91D6B7A}" srcId="{5221567E-450B-4D17-A008-FFC1ECCB0413}" destId="{A8DDD29A-F43B-4315-8727-EFB53DE565B8}" srcOrd="7" destOrd="0" parTransId="{BB202531-43C0-4E78-A88D-6C10855D672F}" sibTransId="{B243ADA8-2441-4E5E-97ED-6C5295F6FF69}"/>
    <dgm:cxn modelId="{EA9830DC-E89D-42C1-A7A2-2F08546C47D5}" type="presOf" srcId="{406177B5-E17A-43DE-ACB6-5E33FCA57E74}" destId="{B03884CB-5DE1-4407-8A98-6C75FCB09247}" srcOrd="0" destOrd="0" presId="urn:microsoft.com/office/officeart/2005/8/layout/default"/>
    <dgm:cxn modelId="{5CFCC7EA-1265-4EA0-A913-E2EEE23A7C92}" srcId="{5221567E-450B-4D17-A008-FFC1ECCB0413}" destId="{6FDC6127-D184-4913-AA8E-5ED327A15ECD}" srcOrd="8" destOrd="0" parTransId="{CA763AA0-BAC2-4D5F-8827-223E1F29D8A1}" sibTransId="{3041FC3D-E0DE-42F3-BCA8-4E78E5FE80F5}"/>
    <dgm:cxn modelId="{4E2A8DC9-D1EA-4C68-94A4-F88C34403C30}" srcId="{5221567E-450B-4D17-A008-FFC1ECCB0413}" destId="{55F59E16-7862-41AF-9D60-43681C3A1F18}" srcOrd="1" destOrd="0" parTransId="{D3724145-83C5-46AC-BEB1-C9F4BD890085}" sibTransId="{FFB3A109-953E-487D-8B63-EFA76F8CEF4D}"/>
    <dgm:cxn modelId="{F6A54F46-D9A1-4525-B091-347064663223}" type="presOf" srcId="{8654E111-671A-4063-B8D6-4C191B438D6B}" destId="{5526450A-6C23-43BF-85A8-EF1887AA789D}" srcOrd="0" destOrd="0" presId="urn:microsoft.com/office/officeart/2005/8/layout/default"/>
    <dgm:cxn modelId="{DBE005A3-67B1-4349-B212-70124646F36C}" srcId="{5221567E-450B-4D17-A008-FFC1ECCB0413}" destId="{8654E111-671A-4063-B8D6-4C191B438D6B}" srcOrd="6" destOrd="0" parTransId="{BAE64A0A-91B9-42BF-9869-7EE4321E7C53}" sibTransId="{D3F530E1-1D04-438C-AC7B-EAEC554134F3}"/>
    <dgm:cxn modelId="{75A95D30-14BD-40BA-828C-8B9606833B82}" type="presOf" srcId="{55F59E16-7862-41AF-9D60-43681C3A1F18}" destId="{9854EA6C-C1F4-477B-A9E1-6B76A97FF6E6}" srcOrd="0" destOrd="0" presId="urn:microsoft.com/office/officeart/2005/8/layout/default"/>
    <dgm:cxn modelId="{7BB6CEE4-4CAE-4674-A40C-E869F6EB535D}" srcId="{5221567E-450B-4D17-A008-FFC1ECCB0413}" destId="{90F853C4-D64B-496B-91C9-4573DCDC185E}" srcOrd="4" destOrd="0" parTransId="{F8197572-7B2C-4571-B052-E49349C5A02B}" sibTransId="{1A2A6BD0-D4FA-44A3-B150-31EE546503C8}"/>
    <dgm:cxn modelId="{E5D5296B-43CA-48D2-A544-2A6F2923E037}" type="presOf" srcId="{2AA74D8B-4C5D-463F-9027-B8A74D6BB850}" destId="{ECA87C85-217C-47E9-948B-1F509CEDDF60}" srcOrd="0" destOrd="0" presId="urn:microsoft.com/office/officeart/2005/8/layout/default"/>
    <dgm:cxn modelId="{3F089725-DB28-443C-8D8A-4EBD05D8BC24}" type="presOf" srcId="{90F853C4-D64B-496B-91C9-4573DCDC185E}" destId="{CD741455-65F0-47D9-8422-4F58935C5D9D}" srcOrd="0" destOrd="0" presId="urn:microsoft.com/office/officeart/2005/8/layout/default"/>
    <dgm:cxn modelId="{C1C6242D-2E41-4CF4-9E51-962AC1559D85}" type="presOf" srcId="{6FDC6127-D184-4913-AA8E-5ED327A15ECD}" destId="{51A054A6-24EF-4AC8-A94C-D37ACDCB21BE}" srcOrd="0" destOrd="0" presId="urn:microsoft.com/office/officeart/2005/8/layout/default"/>
    <dgm:cxn modelId="{FB8FBD04-43B3-4471-8350-9B943EA2BE42}" srcId="{5221567E-450B-4D17-A008-FFC1ECCB0413}" destId="{0105AF65-B7B5-4629-B9E6-991273B897A0}" srcOrd="5" destOrd="0" parTransId="{16E5E4AA-2DD0-484E-912E-F8B6C9CA34A7}" sibTransId="{CCEEAB54-209E-4C5F-8137-70D459B2307C}"/>
    <dgm:cxn modelId="{D5710B37-E3DA-4541-BFB3-CC14B7B0B2DA}" type="presParOf" srcId="{1050A303-85EC-4912-AA22-5A5E94AD00F0}" destId="{B03884CB-5DE1-4407-8A98-6C75FCB09247}" srcOrd="0" destOrd="0" presId="urn:microsoft.com/office/officeart/2005/8/layout/default"/>
    <dgm:cxn modelId="{2843D1DB-32BB-4265-8BA1-D77056E58715}" type="presParOf" srcId="{1050A303-85EC-4912-AA22-5A5E94AD00F0}" destId="{AC02B941-D857-47AE-8E91-B591043EF924}" srcOrd="1" destOrd="0" presId="urn:microsoft.com/office/officeart/2005/8/layout/default"/>
    <dgm:cxn modelId="{5585ACA4-4072-484A-B43F-0D0B7220B233}" type="presParOf" srcId="{1050A303-85EC-4912-AA22-5A5E94AD00F0}" destId="{9854EA6C-C1F4-477B-A9E1-6B76A97FF6E6}" srcOrd="2" destOrd="0" presId="urn:microsoft.com/office/officeart/2005/8/layout/default"/>
    <dgm:cxn modelId="{55F6C107-D36C-4967-9F7B-2B1BFF45EED4}" type="presParOf" srcId="{1050A303-85EC-4912-AA22-5A5E94AD00F0}" destId="{030D5824-172B-4335-BF50-502B1087675C}" srcOrd="3" destOrd="0" presId="urn:microsoft.com/office/officeart/2005/8/layout/default"/>
    <dgm:cxn modelId="{AEAF2C43-AEB4-4737-B2D3-A3CAB67D999F}" type="presParOf" srcId="{1050A303-85EC-4912-AA22-5A5E94AD00F0}" destId="{ECA87C85-217C-47E9-948B-1F509CEDDF60}" srcOrd="4" destOrd="0" presId="urn:microsoft.com/office/officeart/2005/8/layout/default"/>
    <dgm:cxn modelId="{83885361-C357-4A50-9BA4-3E6372379608}" type="presParOf" srcId="{1050A303-85EC-4912-AA22-5A5E94AD00F0}" destId="{A3CF3549-DF76-4DB3-B250-6852DA2B6C4D}" srcOrd="5" destOrd="0" presId="urn:microsoft.com/office/officeart/2005/8/layout/default"/>
    <dgm:cxn modelId="{BE4B9521-F069-4CB8-9AA7-750D474A53E4}" type="presParOf" srcId="{1050A303-85EC-4912-AA22-5A5E94AD00F0}" destId="{AF593F65-8511-4430-828D-27B553C7EE3C}" srcOrd="6" destOrd="0" presId="urn:microsoft.com/office/officeart/2005/8/layout/default"/>
    <dgm:cxn modelId="{0AD0FD65-4239-4801-B04C-347532B121BE}" type="presParOf" srcId="{1050A303-85EC-4912-AA22-5A5E94AD00F0}" destId="{8D433298-73ED-4393-8B06-19C3CB9764C7}" srcOrd="7" destOrd="0" presId="urn:microsoft.com/office/officeart/2005/8/layout/default"/>
    <dgm:cxn modelId="{5B49E5BD-65A4-4989-AB0B-AB4525858634}" type="presParOf" srcId="{1050A303-85EC-4912-AA22-5A5E94AD00F0}" destId="{CD741455-65F0-47D9-8422-4F58935C5D9D}" srcOrd="8" destOrd="0" presId="urn:microsoft.com/office/officeart/2005/8/layout/default"/>
    <dgm:cxn modelId="{33A90D2E-EE0A-44A3-AF5D-98366462F519}" type="presParOf" srcId="{1050A303-85EC-4912-AA22-5A5E94AD00F0}" destId="{394D14B8-0F14-4F4C-9E52-219401482532}" srcOrd="9" destOrd="0" presId="urn:microsoft.com/office/officeart/2005/8/layout/default"/>
    <dgm:cxn modelId="{4F41A8E2-28E7-4C2D-A442-C48A6F28A4F5}" type="presParOf" srcId="{1050A303-85EC-4912-AA22-5A5E94AD00F0}" destId="{45F534BB-3415-4EEA-A3E1-402AD9D2BE6D}" srcOrd="10" destOrd="0" presId="urn:microsoft.com/office/officeart/2005/8/layout/default"/>
    <dgm:cxn modelId="{582E7DBE-90D4-48B6-8031-85508610264C}" type="presParOf" srcId="{1050A303-85EC-4912-AA22-5A5E94AD00F0}" destId="{021F461C-E3A5-4894-959D-F47A9C8F05D0}" srcOrd="11" destOrd="0" presId="urn:microsoft.com/office/officeart/2005/8/layout/default"/>
    <dgm:cxn modelId="{A8CEC475-E0C1-477B-8C76-BFCF22EFAAAC}" type="presParOf" srcId="{1050A303-85EC-4912-AA22-5A5E94AD00F0}" destId="{5526450A-6C23-43BF-85A8-EF1887AA789D}" srcOrd="12" destOrd="0" presId="urn:microsoft.com/office/officeart/2005/8/layout/default"/>
    <dgm:cxn modelId="{512EA106-DF95-4DE8-9DA4-D1DB19DAF263}" type="presParOf" srcId="{1050A303-85EC-4912-AA22-5A5E94AD00F0}" destId="{6DC94585-F763-4DE8-B1DE-267CE98F92B0}" srcOrd="13" destOrd="0" presId="urn:microsoft.com/office/officeart/2005/8/layout/default"/>
    <dgm:cxn modelId="{00C2ED10-174F-4386-8697-B3BB13306853}" type="presParOf" srcId="{1050A303-85EC-4912-AA22-5A5E94AD00F0}" destId="{4EF5ED75-4402-41EA-AE15-609165BD64D3}" srcOrd="14" destOrd="0" presId="urn:microsoft.com/office/officeart/2005/8/layout/default"/>
    <dgm:cxn modelId="{4E924F05-1FA0-44CA-8270-27B043989C4E}" type="presParOf" srcId="{1050A303-85EC-4912-AA22-5A5E94AD00F0}" destId="{F101BB30-DE84-4943-AD1A-5C45800144B5}" srcOrd="15" destOrd="0" presId="urn:microsoft.com/office/officeart/2005/8/layout/default"/>
    <dgm:cxn modelId="{931AC72B-5CA2-4408-86E9-8FB44EC653B5}" type="presParOf" srcId="{1050A303-85EC-4912-AA22-5A5E94AD00F0}" destId="{51A054A6-24EF-4AC8-A94C-D37ACDCB21BE}" srcOrd="16" destOrd="0" presId="urn:microsoft.com/office/officeart/2005/8/layout/default"/>
    <dgm:cxn modelId="{0FAA066A-4611-44C6-A88F-0925622524FA}" type="presParOf" srcId="{1050A303-85EC-4912-AA22-5A5E94AD00F0}" destId="{FAA802E9-385A-48B2-9E54-84991DD75CC5}" srcOrd="17" destOrd="0" presId="urn:microsoft.com/office/officeart/2005/8/layout/default"/>
    <dgm:cxn modelId="{6BA1D794-9BEB-4BC8-AAF6-2BC45B043143}" type="presParOf" srcId="{1050A303-85EC-4912-AA22-5A5E94AD00F0}" destId="{762402E6-3633-450A-A48E-386AD07FAD71}"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221567E-450B-4D17-A008-FFC1ECCB0413}" type="doc">
      <dgm:prSet loTypeId="urn:microsoft.com/office/officeart/2005/8/layout/default" loCatId="list" qsTypeId="urn:microsoft.com/office/officeart/2005/8/quickstyle/simple3" qsCatId="simple" csTypeId="urn:microsoft.com/office/officeart/2005/8/colors/accent1_1" csCatId="accent1" phldr="1"/>
      <dgm:spPr/>
      <dgm:t>
        <a:bodyPr/>
        <a:lstStyle/>
        <a:p>
          <a:endParaRPr lang="en-US"/>
        </a:p>
      </dgm:t>
    </dgm:pt>
    <dgm:pt modelId="{406177B5-E17A-43DE-ACB6-5E33FCA57E74}">
      <dgm:prSet phldrT="[Text]"/>
      <dgm:spPr/>
      <dgm:t>
        <a:bodyPr/>
        <a:lstStyle/>
        <a:p>
          <a:r>
            <a:rPr lang="en-US" dirty="0" smtClean="0"/>
            <a:t>1-10k</a:t>
          </a:r>
          <a:endParaRPr lang="en-US" dirty="0"/>
        </a:p>
      </dgm:t>
    </dgm:pt>
    <dgm:pt modelId="{D46B8EFC-FBDA-4504-BD4C-1D5035828475}" type="parTrans" cxnId="{E97BA4C3-BCEC-499A-ADA6-41140D67B8B7}">
      <dgm:prSet/>
      <dgm:spPr/>
      <dgm:t>
        <a:bodyPr/>
        <a:lstStyle/>
        <a:p>
          <a:endParaRPr lang="en-US"/>
        </a:p>
      </dgm:t>
    </dgm:pt>
    <dgm:pt modelId="{DEABF455-3547-4154-ACB2-B64A73CDDF48}" type="sibTrans" cxnId="{E97BA4C3-BCEC-499A-ADA6-41140D67B8B7}">
      <dgm:prSet/>
      <dgm:spPr/>
      <dgm:t>
        <a:bodyPr/>
        <a:lstStyle/>
        <a:p>
          <a:endParaRPr lang="en-US"/>
        </a:p>
      </dgm:t>
    </dgm:pt>
    <dgm:pt modelId="{55F59E16-7862-41AF-9D60-43681C3A1F18}">
      <dgm:prSet phldrT="[Text]"/>
      <dgm:spPr/>
      <dgm:t>
        <a:bodyPr/>
        <a:lstStyle/>
        <a:p>
          <a:r>
            <a:rPr lang="en-US" dirty="0" smtClean="0"/>
            <a:t>10k-20k</a:t>
          </a:r>
          <a:endParaRPr lang="en-US" dirty="0"/>
        </a:p>
      </dgm:t>
    </dgm:pt>
    <dgm:pt modelId="{D3724145-83C5-46AC-BEB1-C9F4BD890085}" type="parTrans" cxnId="{4E2A8DC9-D1EA-4C68-94A4-F88C34403C30}">
      <dgm:prSet/>
      <dgm:spPr/>
      <dgm:t>
        <a:bodyPr/>
        <a:lstStyle/>
        <a:p>
          <a:endParaRPr lang="en-US"/>
        </a:p>
      </dgm:t>
    </dgm:pt>
    <dgm:pt modelId="{FFB3A109-953E-487D-8B63-EFA76F8CEF4D}" type="sibTrans" cxnId="{4E2A8DC9-D1EA-4C68-94A4-F88C34403C30}">
      <dgm:prSet/>
      <dgm:spPr/>
      <dgm:t>
        <a:bodyPr/>
        <a:lstStyle/>
        <a:p>
          <a:endParaRPr lang="en-US"/>
        </a:p>
      </dgm:t>
    </dgm:pt>
    <dgm:pt modelId="{2AA74D8B-4C5D-463F-9027-B8A74D6BB850}">
      <dgm:prSet phldrT="[Text]"/>
      <dgm:spPr/>
      <dgm:t>
        <a:bodyPr/>
        <a:lstStyle/>
        <a:p>
          <a:r>
            <a:rPr lang="en-US" dirty="0" smtClean="0"/>
            <a:t>20k-30k</a:t>
          </a:r>
          <a:endParaRPr lang="en-US" dirty="0"/>
        </a:p>
      </dgm:t>
    </dgm:pt>
    <dgm:pt modelId="{D931EEC3-13C9-430D-B35D-F03426D6D498}" type="parTrans" cxnId="{6E845262-9805-4F13-AA5D-D25D1A41F287}">
      <dgm:prSet/>
      <dgm:spPr/>
      <dgm:t>
        <a:bodyPr/>
        <a:lstStyle/>
        <a:p>
          <a:endParaRPr lang="en-US"/>
        </a:p>
      </dgm:t>
    </dgm:pt>
    <dgm:pt modelId="{C19010C0-3772-4EA1-9E20-3EE16F3C77A9}" type="sibTrans" cxnId="{6E845262-9805-4F13-AA5D-D25D1A41F287}">
      <dgm:prSet/>
      <dgm:spPr/>
      <dgm:t>
        <a:bodyPr/>
        <a:lstStyle/>
        <a:p>
          <a:endParaRPr lang="en-US"/>
        </a:p>
      </dgm:t>
    </dgm:pt>
    <dgm:pt modelId="{0D2C7BD0-E837-4965-8DDA-85CC28A98097}">
      <dgm:prSet phldrT="[Text]"/>
      <dgm:spPr/>
      <dgm:t>
        <a:bodyPr/>
        <a:lstStyle/>
        <a:p>
          <a:r>
            <a:rPr lang="en-US" dirty="0" smtClean="0"/>
            <a:t>30k-40k</a:t>
          </a:r>
          <a:endParaRPr lang="en-US" dirty="0"/>
        </a:p>
      </dgm:t>
    </dgm:pt>
    <dgm:pt modelId="{92318AD3-A5DA-4597-8081-D41858058095}" type="parTrans" cxnId="{B6E0A2D5-1A9B-49FF-8BB2-539228D091AE}">
      <dgm:prSet/>
      <dgm:spPr/>
      <dgm:t>
        <a:bodyPr/>
        <a:lstStyle/>
        <a:p>
          <a:endParaRPr lang="en-US"/>
        </a:p>
      </dgm:t>
    </dgm:pt>
    <dgm:pt modelId="{644F3614-6D33-432F-A734-4A75DB04D0A9}" type="sibTrans" cxnId="{B6E0A2D5-1A9B-49FF-8BB2-539228D091AE}">
      <dgm:prSet/>
      <dgm:spPr/>
      <dgm:t>
        <a:bodyPr/>
        <a:lstStyle/>
        <a:p>
          <a:endParaRPr lang="en-US"/>
        </a:p>
      </dgm:t>
    </dgm:pt>
    <dgm:pt modelId="{90F853C4-D64B-496B-91C9-4573DCDC185E}">
      <dgm:prSet phldrT="[Text]"/>
      <dgm:spPr/>
      <dgm:t>
        <a:bodyPr/>
        <a:lstStyle/>
        <a:p>
          <a:r>
            <a:rPr lang="en-US" dirty="0" smtClean="0"/>
            <a:t>…</a:t>
          </a:r>
          <a:endParaRPr lang="en-US" dirty="0"/>
        </a:p>
      </dgm:t>
    </dgm:pt>
    <dgm:pt modelId="{F8197572-7B2C-4571-B052-E49349C5A02B}" type="parTrans" cxnId="{7BB6CEE4-4CAE-4674-A40C-E869F6EB535D}">
      <dgm:prSet/>
      <dgm:spPr/>
      <dgm:t>
        <a:bodyPr/>
        <a:lstStyle/>
        <a:p>
          <a:endParaRPr lang="en-US"/>
        </a:p>
      </dgm:t>
    </dgm:pt>
    <dgm:pt modelId="{1A2A6BD0-D4FA-44A3-B150-31EE546503C8}" type="sibTrans" cxnId="{7BB6CEE4-4CAE-4674-A40C-E869F6EB535D}">
      <dgm:prSet/>
      <dgm:spPr/>
      <dgm:t>
        <a:bodyPr/>
        <a:lstStyle/>
        <a:p>
          <a:endParaRPr lang="en-US"/>
        </a:p>
      </dgm:t>
    </dgm:pt>
    <dgm:pt modelId="{0105AF65-B7B5-4629-B9E6-991273B897A0}">
      <dgm:prSet phldrT="[Text]"/>
      <dgm:spPr/>
      <dgm:t>
        <a:bodyPr/>
        <a:lstStyle/>
        <a:p>
          <a:r>
            <a:rPr lang="en-US" dirty="0" smtClean="0"/>
            <a:t>990k-1M</a:t>
          </a:r>
          <a:endParaRPr lang="en-US" dirty="0"/>
        </a:p>
      </dgm:t>
    </dgm:pt>
    <dgm:pt modelId="{16E5E4AA-2DD0-484E-912E-F8B6C9CA34A7}" type="parTrans" cxnId="{FB8FBD04-43B3-4471-8350-9B943EA2BE42}">
      <dgm:prSet/>
      <dgm:spPr/>
      <dgm:t>
        <a:bodyPr/>
        <a:lstStyle/>
        <a:p>
          <a:endParaRPr lang="en-US"/>
        </a:p>
      </dgm:t>
    </dgm:pt>
    <dgm:pt modelId="{CCEEAB54-209E-4C5F-8137-70D459B2307C}" type="sibTrans" cxnId="{FB8FBD04-43B3-4471-8350-9B943EA2BE42}">
      <dgm:prSet/>
      <dgm:spPr/>
      <dgm:t>
        <a:bodyPr/>
        <a:lstStyle/>
        <a:p>
          <a:endParaRPr lang="en-US"/>
        </a:p>
      </dgm:t>
    </dgm:pt>
    <dgm:pt modelId="{1050A303-85EC-4912-AA22-5A5E94AD00F0}" type="pres">
      <dgm:prSet presAssocID="{5221567E-450B-4D17-A008-FFC1ECCB0413}" presName="diagram" presStyleCnt="0">
        <dgm:presLayoutVars>
          <dgm:dir/>
          <dgm:resizeHandles val="exact"/>
        </dgm:presLayoutVars>
      </dgm:prSet>
      <dgm:spPr/>
      <dgm:t>
        <a:bodyPr/>
        <a:lstStyle/>
        <a:p>
          <a:endParaRPr lang="en-US"/>
        </a:p>
      </dgm:t>
    </dgm:pt>
    <dgm:pt modelId="{B03884CB-5DE1-4407-8A98-6C75FCB09247}" type="pres">
      <dgm:prSet presAssocID="{406177B5-E17A-43DE-ACB6-5E33FCA57E74}" presName="node" presStyleLbl="node1" presStyleIdx="0" presStyleCnt="6">
        <dgm:presLayoutVars>
          <dgm:bulletEnabled val="1"/>
        </dgm:presLayoutVars>
      </dgm:prSet>
      <dgm:spPr/>
      <dgm:t>
        <a:bodyPr/>
        <a:lstStyle/>
        <a:p>
          <a:endParaRPr lang="en-US"/>
        </a:p>
      </dgm:t>
    </dgm:pt>
    <dgm:pt modelId="{AC02B941-D857-47AE-8E91-B591043EF924}" type="pres">
      <dgm:prSet presAssocID="{DEABF455-3547-4154-ACB2-B64A73CDDF48}" presName="sibTrans" presStyleCnt="0"/>
      <dgm:spPr/>
    </dgm:pt>
    <dgm:pt modelId="{9854EA6C-C1F4-477B-A9E1-6B76A97FF6E6}" type="pres">
      <dgm:prSet presAssocID="{55F59E16-7862-41AF-9D60-43681C3A1F18}" presName="node" presStyleLbl="node1" presStyleIdx="1" presStyleCnt="6">
        <dgm:presLayoutVars>
          <dgm:bulletEnabled val="1"/>
        </dgm:presLayoutVars>
      </dgm:prSet>
      <dgm:spPr/>
      <dgm:t>
        <a:bodyPr/>
        <a:lstStyle/>
        <a:p>
          <a:endParaRPr lang="en-US"/>
        </a:p>
      </dgm:t>
    </dgm:pt>
    <dgm:pt modelId="{030D5824-172B-4335-BF50-502B1087675C}" type="pres">
      <dgm:prSet presAssocID="{FFB3A109-953E-487D-8B63-EFA76F8CEF4D}" presName="sibTrans" presStyleCnt="0"/>
      <dgm:spPr/>
    </dgm:pt>
    <dgm:pt modelId="{ECA87C85-217C-47E9-948B-1F509CEDDF60}" type="pres">
      <dgm:prSet presAssocID="{2AA74D8B-4C5D-463F-9027-B8A74D6BB850}" presName="node" presStyleLbl="node1" presStyleIdx="2" presStyleCnt="6" custLinFactNeighborY="10200">
        <dgm:presLayoutVars>
          <dgm:bulletEnabled val="1"/>
        </dgm:presLayoutVars>
      </dgm:prSet>
      <dgm:spPr/>
      <dgm:t>
        <a:bodyPr/>
        <a:lstStyle/>
        <a:p>
          <a:endParaRPr lang="en-US"/>
        </a:p>
      </dgm:t>
    </dgm:pt>
    <dgm:pt modelId="{A3CF3549-DF76-4DB3-B250-6852DA2B6C4D}" type="pres">
      <dgm:prSet presAssocID="{C19010C0-3772-4EA1-9E20-3EE16F3C77A9}" presName="sibTrans" presStyleCnt="0"/>
      <dgm:spPr/>
    </dgm:pt>
    <dgm:pt modelId="{AF593F65-8511-4430-828D-27B553C7EE3C}" type="pres">
      <dgm:prSet presAssocID="{0D2C7BD0-E837-4965-8DDA-85CC28A98097}" presName="node" presStyleLbl="node1" presStyleIdx="3" presStyleCnt="6">
        <dgm:presLayoutVars>
          <dgm:bulletEnabled val="1"/>
        </dgm:presLayoutVars>
      </dgm:prSet>
      <dgm:spPr/>
      <dgm:t>
        <a:bodyPr/>
        <a:lstStyle/>
        <a:p>
          <a:endParaRPr lang="en-US"/>
        </a:p>
      </dgm:t>
    </dgm:pt>
    <dgm:pt modelId="{8D433298-73ED-4393-8B06-19C3CB9764C7}" type="pres">
      <dgm:prSet presAssocID="{644F3614-6D33-432F-A734-4A75DB04D0A9}" presName="sibTrans" presStyleCnt="0"/>
      <dgm:spPr/>
    </dgm:pt>
    <dgm:pt modelId="{CD741455-65F0-47D9-8422-4F58935C5D9D}" type="pres">
      <dgm:prSet presAssocID="{90F853C4-D64B-496B-91C9-4573DCDC185E}" presName="node" presStyleLbl="node1" presStyleIdx="4" presStyleCnt="6">
        <dgm:presLayoutVars>
          <dgm:bulletEnabled val="1"/>
        </dgm:presLayoutVars>
      </dgm:prSet>
      <dgm:spPr/>
      <dgm:t>
        <a:bodyPr/>
        <a:lstStyle/>
        <a:p>
          <a:endParaRPr lang="en-US"/>
        </a:p>
      </dgm:t>
    </dgm:pt>
    <dgm:pt modelId="{394D14B8-0F14-4F4C-9E52-219401482532}" type="pres">
      <dgm:prSet presAssocID="{1A2A6BD0-D4FA-44A3-B150-31EE546503C8}" presName="sibTrans" presStyleCnt="0"/>
      <dgm:spPr/>
    </dgm:pt>
    <dgm:pt modelId="{45F534BB-3415-4EEA-A3E1-402AD9D2BE6D}" type="pres">
      <dgm:prSet presAssocID="{0105AF65-B7B5-4629-B9E6-991273B897A0}" presName="node" presStyleLbl="node1" presStyleIdx="5" presStyleCnt="6">
        <dgm:presLayoutVars>
          <dgm:bulletEnabled val="1"/>
        </dgm:presLayoutVars>
      </dgm:prSet>
      <dgm:spPr/>
      <dgm:t>
        <a:bodyPr/>
        <a:lstStyle/>
        <a:p>
          <a:endParaRPr lang="en-US"/>
        </a:p>
      </dgm:t>
    </dgm:pt>
  </dgm:ptLst>
  <dgm:cxnLst>
    <dgm:cxn modelId="{E97BA4C3-BCEC-499A-ADA6-41140D67B8B7}" srcId="{5221567E-450B-4D17-A008-FFC1ECCB0413}" destId="{406177B5-E17A-43DE-ACB6-5E33FCA57E74}" srcOrd="0" destOrd="0" parTransId="{D46B8EFC-FBDA-4504-BD4C-1D5035828475}" sibTransId="{DEABF455-3547-4154-ACB2-B64A73CDDF48}"/>
    <dgm:cxn modelId="{0EFC2AE3-C9E5-46E1-95AA-A09184D7AA9C}" type="presOf" srcId="{55F59E16-7862-41AF-9D60-43681C3A1F18}" destId="{9854EA6C-C1F4-477B-A9E1-6B76A97FF6E6}" srcOrd="0" destOrd="0" presId="urn:microsoft.com/office/officeart/2005/8/layout/default"/>
    <dgm:cxn modelId="{1D410A57-CA9F-4EB0-AEEC-1533C1AB1CC2}" type="presOf" srcId="{0105AF65-B7B5-4629-B9E6-991273B897A0}" destId="{45F534BB-3415-4EEA-A3E1-402AD9D2BE6D}" srcOrd="0" destOrd="0" presId="urn:microsoft.com/office/officeart/2005/8/layout/default"/>
    <dgm:cxn modelId="{6E845262-9805-4F13-AA5D-D25D1A41F287}" srcId="{5221567E-450B-4D17-A008-FFC1ECCB0413}" destId="{2AA74D8B-4C5D-463F-9027-B8A74D6BB850}" srcOrd="2" destOrd="0" parTransId="{D931EEC3-13C9-430D-B35D-F03426D6D498}" sibTransId="{C19010C0-3772-4EA1-9E20-3EE16F3C77A9}"/>
    <dgm:cxn modelId="{D8BE10C5-FA1A-40AC-9CE4-E78EF6664E87}" type="presOf" srcId="{90F853C4-D64B-496B-91C9-4573DCDC185E}" destId="{CD741455-65F0-47D9-8422-4F58935C5D9D}" srcOrd="0" destOrd="0" presId="urn:microsoft.com/office/officeart/2005/8/layout/default"/>
    <dgm:cxn modelId="{B6E0A2D5-1A9B-49FF-8BB2-539228D091AE}" srcId="{5221567E-450B-4D17-A008-FFC1ECCB0413}" destId="{0D2C7BD0-E837-4965-8DDA-85CC28A98097}" srcOrd="3" destOrd="0" parTransId="{92318AD3-A5DA-4597-8081-D41858058095}" sibTransId="{644F3614-6D33-432F-A734-4A75DB04D0A9}"/>
    <dgm:cxn modelId="{8C6DED67-5465-4A4A-9700-164E6C8A7AA9}" type="presOf" srcId="{2AA74D8B-4C5D-463F-9027-B8A74D6BB850}" destId="{ECA87C85-217C-47E9-948B-1F509CEDDF60}" srcOrd="0" destOrd="0" presId="urn:microsoft.com/office/officeart/2005/8/layout/default"/>
    <dgm:cxn modelId="{87B2B20F-3A51-413A-9738-551BCCEC06E7}" type="presOf" srcId="{5221567E-450B-4D17-A008-FFC1ECCB0413}" destId="{1050A303-85EC-4912-AA22-5A5E94AD00F0}" srcOrd="0" destOrd="0" presId="urn:microsoft.com/office/officeart/2005/8/layout/default"/>
    <dgm:cxn modelId="{4E2A8DC9-D1EA-4C68-94A4-F88C34403C30}" srcId="{5221567E-450B-4D17-A008-FFC1ECCB0413}" destId="{55F59E16-7862-41AF-9D60-43681C3A1F18}" srcOrd="1" destOrd="0" parTransId="{D3724145-83C5-46AC-BEB1-C9F4BD890085}" sibTransId="{FFB3A109-953E-487D-8B63-EFA76F8CEF4D}"/>
    <dgm:cxn modelId="{D60A87A0-A356-482D-8FC8-319541C78908}" type="presOf" srcId="{0D2C7BD0-E837-4965-8DDA-85CC28A98097}" destId="{AF593F65-8511-4430-828D-27B553C7EE3C}" srcOrd="0" destOrd="0" presId="urn:microsoft.com/office/officeart/2005/8/layout/default"/>
    <dgm:cxn modelId="{1FF52715-CBA3-462B-B31B-23394337383B}" type="presOf" srcId="{406177B5-E17A-43DE-ACB6-5E33FCA57E74}" destId="{B03884CB-5DE1-4407-8A98-6C75FCB09247}" srcOrd="0" destOrd="0" presId="urn:microsoft.com/office/officeart/2005/8/layout/default"/>
    <dgm:cxn modelId="{7BB6CEE4-4CAE-4674-A40C-E869F6EB535D}" srcId="{5221567E-450B-4D17-A008-FFC1ECCB0413}" destId="{90F853C4-D64B-496B-91C9-4573DCDC185E}" srcOrd="4" destOrd="0" parTransId="{F8197572-7B2C-4571-B052-E49349C5A02B}" sibTransId="{1A2A6BD0-D4FA-44A3-B150-31EE546503C8}"/>
    <dgm:cxn modelId="{FB8FBD04-43B3-4471-8350-9B943EA2BE42}" srcId="{5221567E-450B-4D17-A008-FFC1ECCB0413}" destId="{0105AF65-B7B5-4629-B9E6-991273B897A0}" srcOrd="5" destOrd="0" parTransId="{16E5E4AA-2DD0-484E-912E-F8B6C9CA34A7}" sibTransId="{CCEEAB54-209E-4C5F-8137-70D459B2307C}"/>
    <dgm:cxn modelId="{B63ADD52-C542-4962-AEB6-FDA683349E0F}" type="presParOf" srcId="{1050A303-85EC-4912-AA22-5A5E94AD00F0}" destId="{B03884CB-5DE1-4407-8A98-6C75FCB09247}" srcOrd="0" destOrd="0" presId="urn:microsoft.com/office/officeart/2005/8/layout/default"/>
    <dgm:cxn modelId="{3F9E75B1-2BA9-4832-9C80-378D77CACB48}" type="presParOf" srcId="{1050A303-85EC-4912-AA22-5A5E94AD00F0}" destId="{AC02B941-D857-47AE-8E91-B591043EF924}" srcOrd="1" destOrd="0" presId="urn:microsoft.com/office/officeart/2005/8/layout/default"/>
    <dgm:cxn modelId="{8CD330F1-C7B1-4265-95A9-08B59785BB93}" type="presParOf" srcId="{1050A303-85EC-4912-AA22-5A5E94AD00F0}" destId="{9854EA6C-C1F4-477B-A9E1-6B76A97FF6E6}" srcOrd="2" destOrd="0" presId="urn:microsoft.com/office/officeart/2005/8/layout/default"/>
    <dgm:cxn modelId="{AD5628CA-FC22-4007-BC31-D412F7599C78}" type="presParOf" srcId="{1050A303-85EC-4912-AA22-5A5E94AD00F0}" destId="{030D5824-172B-4335-BF50-502B1087675C}" srcOrd="3" destOrd="0" presId="urn:microsoft.com/office/officeart/2005/8/layout/default"/>
    <dgm:cxn modelId="{D97999AF-5BDD-4AB3-9856-2B378FC82AE7}" type="presParOf" srcId="{1050A303-85EC-4912-AA22-5A5E94AD00F0}" destId="{ECA87C85-217C-47E9-948B-1F509CEDDF60}" srcOrd="4" destOrd="0" presId="urn:microsoft.com/office/officeart/2005/8/layout/default"/>
    <dgm:cxn modelId="{0B632AC0-7852-4D9E-8280-84F6002718AC}" type="presParOf" srcId="{1050A303-85EC-4912-AA22-5A5E94AD00F0}" destId="{A3CF3549-DF76-4DB3-B250-6852DA2B6C4D}" srcOrd="5" destOrd="0" presId="urn:microsoft.com/office/officeart/2005/8/layout/default"/>
    <dgm:cxn modelId="{A7CF9FAD-B0B4-47ED-AD2F-AE37FF9A666B}" type="presParOf" srcId="{1050A303-85EC-4912-AA22-5A5E94AD00F0}" destId="{AF593F65-8511-4430-828D-27B553C7EE3C}" srcOrd="6" destOrd="0" presId="urn:microsoft.com/office/officeart/2005/8/layout/default"/>
    <dgm:cxn modelId="{95773DFF-02FC-43B2-835F-C13CE3C6113B}" type="presParOf" srcId="{1050A303-85EC-4912-AA22-5A5E94AD00F0}" destId="{8D433298-73ED-4393-8B06-19C3CB9764C7}" srcOrd="7" destOrd="0" presId="urn:microsoft.com/office/officeart/2005/8/layout/default"/>
    <dgm:cxn modelId="{012509CB-5140-424F-87BE-9F256AD066F4}" type="presParOf" srcId="{1050A303-85EC-4912-AA22-5A5E94AD00F0}" destId="{CD741455-65F0-47D9-8422-4F58935C5D9D}" srcOrd="8" destOrd="0" presId="urn:microsoft.com/office/officeart/2005/8/layout/default"/>
    <dgm:cxn modelId="{27062E6D-9BDA-4045-80C3-AFBA993C84A1}" type="presParOf" srcId="{1050A303-85EC-4912-AA22-5A5E94AD00F0}" destId="{394D14B8-0F14-4F4C-9E52-219401482532}" srcOrd="9" destOrd="0" presId="urn:microsoft.com/office/officeart/2005/8/layout/default"/>
    <dgm:cxn modelId="{1CAAC4AA-CB8A-41EC-9CEF-0A320044335E}" type="presParOf" srcId="{1050A303-85EC-4912-AA22-5A5E94AD00F0}" destId="{45F534BB-3415-4EEA-A3E1-402AD9D2BE6D}" srcOrd="10" destOrd="0" presId="urn:microsoft.com/office/officeart/2005/8/layout/defaul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221567E-450B-4D17-A008-FFC1ECCB0413}" type="doc">
      <dgm:prSet loTypeId="urn:microsoft.com/office/officeart/2005/8/layout/default" loCatId="list" qsTypeId="urn:microsoft.com/office/officeart/2005/8/quickstyle/simple3" qsCatId="simple" csTypeId="urn:microsoft.com/office/officeart/2005/8/colors/accent1_1" csCatId="accent1" phldr="1"/>
      <dgm:spPr/>
      <dgm:t>
        <a:bodyPr/>
        <a:lstStyle/>
        <a:p>
          <a:endParaRPr lang="en-US"/>
        </a:p>
      </dgm:t>
    </dgm:pt>
    <dgm:pt modelId="{406177B5-E17A-43DE-ACB6-5E33FCA57E74}">
      <dgm:prSet phldrT="[Text]"/>
      <dgm:spPr/>
      <dgm:t>
        <a:bodyPr/>
        <a:lstStyle/>
        <a:p>
          <a:r>
            <a:rPr lang="en-US" dirty="0" smtClean="0"/>
            <a:t>2, 4, 6, 8 … 10k</a:t>
          </a:r>
          <a:endParaRPr lang="en-US" dirty="0"/>
        </a:p>
      </dgm:t>
    </dgm:pt>
    <dgm:pt modelId="{D46B8EFC-FBDA-4504-BD4C-1D5035828475}" type="parTrans" cxnId="{E97BA4C3-BCEC-499A-ADA6-41140D67B8B7}">
      <dgm:prSet/>
      <dgm:spPr/>
      <dgm:t>
        <a:bodyPr/>
        <a:lstStyle/>
        <a:p>
          <a:endParaRPr lang="en-US"/>
        </a:p>
      </dgm:t>
    </dgm:pt>
    <dgm:pt modelId="{DEABF455-3547-4154-ACB2-B64A73CDDF48}" type="sibTrans" cxnId="{E97BA4C3-BCEC-499A-ADA6-41140D67B8B7}">
      <dgm:prSet/>
      <dgm:spPr/>
      <dgm:t>
        <a:bodyPr/>
        <a:lstStyle/>
        <a:p>
          <a:endParaRPr lang="en-US"/>
        </a:p>
      </dgm:t>
    </dgm:pt>
    <dgm:pt modelId="{55F59E16-7862-41AF-9D60-43681C3A1F18}">
      <dgm:prSet phldrT="[Text]"/>
      <dgm:spPr/>
      <dgm:t>
        <a:bodyPr/>
        <a:lstStyle/>
        <a:p>
          <a:r>
            <a:rPr lang="en-US" dirty="0" smtClean="0"/>
            <a:t>10k-20k (evens)</a:t>
          </a:r>
          <a:endParaRPr lang="en-US" dirty="0"/>
        </a:p>
      </dgm:t>
    </dgm:pt>
    <dgm:pt modelId="{D3724145-83C5-46AC-BEB1-C9F4BD890085}" type="parTrans" cxnId="{4E2A8DC9-D1EA-4C68-94A4-F88C34403C30}">
      <dgm:prSet/>
      <dgm:spPr/>
      <dgm:t>
        <a:bodyPr/>
        <a:lstStyle/>
        <a:p>
          <a:endParaRPr lang="en-US"/>
        </a:p>
      </dgm:t>
    </dgm:pt>
    <dgm:pt modelId="{FFB3A109-953E-487D-8B63-EFA76F8CEF4D}" type="sibTrans" cxnId="{4E2A8DC9-D1EA-4C68-94A4-F88C34403C30}">
      <dgm:prSet/>
      <dgm:spPr/>
      <dgm:t>
        <a:bodyPr/>
        <a:lstStyle/>
        <a:p>
          <a:endParaRPr lang="en-US"/>
        </a:p>
      </dgm:t>
    </dgm:pt>
    <dgm:pt modelId="{2AA74D8B-4C5D-463F-9027-B8A74D6BB850}">
      <dgm:prSet phldrT="[Text]"/>
      <dgm:spPr/>
      <dgm:t>
        <a:bodyPr/>
        <a:lstStyle/>
        <a:p>
          <a:r>
            <a:rPr lang="en-US" dirty="0" smtClean="0"/>
            <a:t>20k-30k (evens)</a:t>
          </a:r>
          <a:endParaRPr lang="en-US" dirty="0"/>
        </a:p>
      </dgm:t>
    </dgm:pt>
    <dgm:pt modelId="{D931EEC3-13C9-430D-B35D-F03426D6D498}" type="parTrans" cxnId="{6E845262-9805-4F13-AA5D-D25D1A41F287}">
      <dgm:prSet/>
      <dgm:spPr/>
      <dgm:t>
        <a:bodyPr/>
        <a:lstStyle/>
        <a:p>
          <a:endParaRPr lang="en-US"/>
        </a:p>
      </dgm:t>
    </dgm:pt>
    <dgm:pt modelId="{C19010C0-3772-4EA1-9E20-3EE16F3C77A9}" type="sibTrans" cxnId="{6E845262-9805-4F13-AA5D-D25D1A41F287}">
      <dgm:prSet/>
      <dgm:spPr/>
      <dgm:t>
        <a:bodyPr/>
        <a:lstStyle/>
        <a:p>
          <a:endParaRPr lang="en-US"/>
        </a:p>
      </dgm:t>
    </dgm:pt>
    <dgm:pt modelId="{90F853C4-D64B-496B-91C9-4573DCDC185E}">
      <dgm:prSet phldrT="[Text]"/>
      <dgm:spPr/>
      <dgm:t>
        <a:bodyPr/>
        <a:lstStyle/>
        <a:p>
          <a:r>
            <a:rPr lang="en-US" dirty="0" smtClean="0"/>
            <a:t>…</a:t>
          </a:r>
          <a:endParaRPr lang="en-US" dirty="0"/>
        </a:p>
      </dgm:t>
    </dgm:pt>
    <dgm:pt modelId="{F8197572-7B2C-4571-B052-E49349C5A02B}" type="parTrans" cxnId="{7BB6CEE4-4CAE-4674-A40C-E869F6EB535D}">
      <dgm:prSet/>
      <dgm:spPr/>
      <dgm:t>
        <a:bodyPr/>
        <a:lstStyle/>
        <a:p>
          <a:endParaRPr lang="en-US"/>
        </a:p>
      </dgm:t>
    </dgm:pt>
    <dgm:pt modelId="{1A2A6BD0-D4FA-44A3-B150-31EE546503C8}" type="sibTrans" cxnId="{7BB6CEE4-4CAE-4674-A40C-E869F6EB535D}">
      <dgm:prSet/>
      <dgm:spPr/>
      <dgm:t>
        <a:bodyPr/>
        <a:lstStyle/>
        <a:p>
          <a:endParaRPr lang="en-US"/>
        </a:p>
      </dgm:t>
    </dgm:pt>
    <dgm:pt modelId="{0105AF65-B7B5-4629-B9E6-991273B897A0}">
      <dgm:prSet phldrT="[Text]"/>
      <dgm:spPr/>
      <dgm:t>
        <a:bodyPr/>
        <a:lstStyle/>
        <a:p>
          <a:r>
            <a:rPr lang="en-US" dirty="0" smtClean="0"/>
            <a:t>990k-1M (evens)</a:t>
          </a:r>
          <a:endParaRPr lang="en-US" dirty="0"/>
        </a:p>
      </dgm:t>
    </dgm:pt>
    <dgm:pt modelId="{16E5E4AA-2DD0-484E-912E-F8B6C9CA34A7}" type="parTrans" cxnId="{FB8FBD04-43B3-4471-8350-9B943EA2BE42}">
      <dgm:prSet/>
      <dgm:spPr/>
      <dgm:t>
        <a:bodyPr/>
        <a:lstStyle/>
        <a:p>
          <a:endParaRPr lang="en-US"/>
        </a:p>
      </dgm:t>
    </dgm:pt>
    <dgm:pt modelId="{CCEEAB54-209E-4C5F-8137-70D459B2307C}" type="sibTrans" cxnId="{FB8FBD04-43B3-4471-8350-9B943EA2BE42}">
      <dgm:prSet/>
      <dgm:spPr/>
      <dgm:t>
        <a:bodyPr/>
        <a:lstStyle/>
        <a:p>
          <a:endParaRPr lang="en-US"/>
        </a:p>
      </dgm:t>
    </dgm:pt>
    <dgm:pt modelId="{0D2C7BD0-E837-4965-8DDA-85CC28A98097}">
      <dgm:prSet phldrT="[Text]"/>
      <dgm:spPr/>
      <dgm:t>
        <a:bodyPr/>
        <a:lstStyle/>
        <a:p>
          <a:r>
            <a:rPr lang="en-US" dirty="0" smtClean="0"/>
            <a:t>30k-40k (evens)</a:t>
          </a:r>
          <a:endParaRPr lang="en-US" dirty="0"/>
        </a:p>
      </dgm:t>
    </dgm:pt>
    <dgm:pt modelId="{644F3614-6D33-432F-A734-4A75DB04D0A9}" type="sibTrans" cxnId="{B6E0A2D5-1A9B-49FF-8BB2-539228D091AE}">
      <dgm:prSet/>
      <dgm:spPr/>
      <dgm:t>
        <a:bodyPr/>
        <a:lstStyle/>
        <a:p>
          <a:endParaRPr lang="en-US"/>
        </a:p>
      </dgm:t>
    </dgm:pt>
    <dgm:pt modelId="{92318AD3-A5DA-4597-8081-D41858058095}" type="parTrans" cxnId="{B6E0A2D5-1A9B-49FF-8BB2-539228D091AE}">
      <dgm:prSet/>
      <dgm:spPr/>
      <dgm:t>
        <a:bodyPr/>
        <a:lstStyle/>
        <a:p>
          <a:endParaRPr lang="en-US"/>
        </a:p>
      </dgm:t>
    </dgm:pt>
    <dgm:pt modelId="{1050A303-85EC-4912-AA22-5A5E94AD00F0}" type="pres">
      <dgm:prSet presAssocID="{5221567E-450B-4D17-A008-FFC1ECCB0413}" presName="diagram" presStyleCnt="0">
        <dgm:presLayoutVars>
          <dgm:dir/>
          <dgm:resizeHandles val="exact"/>
        </dgm:presLayoutVars>
      </dgm:prSet>
      <dgm:spPr/>
      <dgm:t>
        <a:bodyPr/>
        <a:lstStyle/>
        <a:p>
          <a:endParaRPr lang="en-US"/>
        </a:p>
      </dgm:t>
    </dgm:pt>
    <dgm:pt modelId="{B03884CB-5DE1-4407-8A98-6C75FCB09247}" type="pres">
      <dgm:prSet presAssocID="{406177B5-E17A-43DE-ACB6-5E33FCA57E74}" presName="node" presStyleLbl="node1" presStyleIdx="0" presStyleCnt="6">
        <dgm:presLayoutVars>
          <dgm:bulletEnabled val="1"/>
        </dgm:presLayoutVars>
      </dgm:prSet>
      <dgm:spPr/>
      <dgm:t>
        <a:bodyPr/>
        <a:lstStyle/>
        <a:p>
          <a:endParaRPr lang="en-US"/>
        </a:p>
      </dgm:t>
    </dgm:pt>
    <dgm:pt modelId="{AC02B941-D857-47AE-8E91-B591043EF924}" type="pres">
      <dgm:prSet presAssocID="{DEABF455-3547-4154-ACB2-B64A73CDDF48}" presName="sibTrans" presStyleCnt="0"/>
      <dgm:spPr/>
    </dgm:pt>
    <dgm:pt modelId="{9854EA6C-C1F4-477B-A9E1-6B76A97FF6E6}" type="pres">
      <dgm:prSet presAssocID="{55F59E16-7862-41AF-9D60-43681C3A1F18}" presName="node" presStyleLbl="node1" presStyleIdx="1" presStyleCnt="6">
        <dgm:presLayoutVars>
          <dgm:bulletEnabled val="1"/>
        </dgm:presLayoutVars>
      </dgm:prSet>
      <dgm:spPr/>
      <dgm:t>
        <a:bodyPr/>
        <a:lstStyle/>
        <a:p>
          <a:endParaRPr lang="en-US"/>
        </a:p>
      </dgm:t>
    </dgm:pt>
    <dgm:pt modelId="{030D5824-172B-4335-BF50-502B1087675C}" type="pres">
      <dgm:prSet presAssocID="{FFB3A109-953E-487D-8B63-EFA76F8CEF4D}" presName="sibTrans" presStyleCnt="0"/>
      <dgm:spPr/>
    </dgm:pt>
    <dgm:pt modelId="{ECA87C85-217C-47E9-948B-1F509CEDDF60}" type="pres">
      <dgm:prSet presAssocID="{2AA74D8B-4C5D-463F-9027-B8A74D6BB850}" presName="node" presStyleLbl="node1" presStyleIdx="2" presStyleCnt="6">
        <dgm:presLayoutVars>
          <dgm:bulletEnabled val="1"/>
        </dgm:presLayoutVars>
      </dgm:prSet>
      <dgm:spPr/>
      <dgm:t>
        <a:bodyPr/>
        <a:lstStyle/>
        <a:p>
          <a:endParaRPr lang="en-US"/>
        </a:p>
      </dgm:t>
    </dgm:pt>
    <dgm:pt modelId="{A3CF3549-DF76-4DB3-B250-6852DA2B6C4D}" type="pres">
      <dgm:prSet presAssocID="{C19010C0-3772-4EA1-9E20-3EE16F3C77A9}" presName="sibTrans" presStyleCnt="0"/>
      <dgm:spPr/>
    </dgm:pt>
    <dgm:pt modelId="{AF593F65-8511-4430-828D-27B553C7EE3C}" type="pres">
      <dgm:prSet presAssocID="{0D2C7BD0-E837-4965-8DDA-85CC28A98097}" presName="node" presStyleLbl="node1" presStyleIdx="3" presStyleCnt="6">
        <dgm:presLayoutVars>
          <dgm:bulletEnabled val="1"/>
        </dgm:presLayoutVars>
      </dgm:prSet>
      <dgm:spPr/>
      <dgm:t>
        <a:bodyPr/>
        <a:lstStyle/>
        <a:p>
          <a:endParaRPr lang="en-US"/>
        </a:p>
      </dgm:t>
    </dgm:pt>
    <dgm:pt modelId="{8D433298-73ED-4393-8B06-19C3CB9764C7}" type="pres">
      <dgm:prSet presAssocID="{644F3614-6D33-432F-A734-4A75DB04D0A9}" presName="sibTrans" presStyleCnt="0"/>
      <dgm:spPr/>
    </dgm:pt>
    <dgm:pt modelId="{CD741455-65F0-47D9-8422-4F58935C5D9D}" type="pres">
      <dgm:prSet presAssocID="{90F853C4-D64B-496B-91C9-4573DCDC185E}" presName="node" presStyleLbl="node1" presStyleIdx="4" presStyleCnt="6">
        <dgm:presLayoutVars>
          <dgm:bulletEnabled val="1"/>
        </dgm:presLayoutVars>
      </dgm:prSet>
      <dgm:spPr/>
      <dgm:t>
        <a:bodyPr/>
        <a:lstStyle/>
        <a:p>
          <a:endParaRPr lang="en-US"/>
        </a:p>
      </dgm:t>
    </dgm:pt>
    <dgm:pt modelId="{394D14B8-0F14-4F4C-9E52-219401482532}" type="pres">
      <dgm:prSet presAssocID="{1A2A6BD0-D4FA-44A3-B150-31EE546503C8}" presName="sibTrans" presStyleCnt="0"/>
      <dgm:spPr/>
    </dgm:pt>
    <dgm:pt modelId="{45F534BB-3415-4EEA-A3E1-402AD9D2BE6D}" type="pres">
      <dgm:prSet presAssocID="{0105AF65-B7B5-4629-B9E6-991273B897A0}" presName="node" presStyleLbl="node1" presStyleIdx="5" presStyleCnt="6">
        <dgm:presLayoutVars>
          <dgm:bulletEnabled val="1"/>
        </dgm:presLayoutVars>
      </dgm:prSet>
      <dgm:spPr/>
      <dgm:t>
        <a:bodyPr/>
        <a:lstStyle/>
        <a:p>
          <a:endParaRPr lang="en-US"/>
        </a:p>
      </dgm:t>
    </dgm:pt>
  </dgm:ptLst>
  <dgm:cxnLst>
    <dgm:cxn modelId="{E97BA4C3-BCEC-499A-ADA6-41140D67B8B7}" srcId="{5221567E-450B-4D17-A008-FFC1ECCB0413}" destId="{406177B5-E17A-43DE-ACB6-5E33FCA57E74}" srcOrd="0" destOrd="0" parTransId="{D46B8EFC-FBDA-4504-BD4C-1D5035828475}" sibTransId="{DEABF455-3547-4154-ACB2-B64A73CDDF48}"/>
    <dgm:cxn modelId="{18BD9C8B-E8D3-41D3-A477-19656EEF4D38}" type="presOf" srcId="{55F59E16-7862-41AF-9D60-43681C3A1F18}" destId="{9854EA6C-C1F4-477B-A9E1-6B76A97FF6E6}" srcOrd="0" destOrd="0" presId="urn:microsoft.com/office/officeart/2005/8/layout/default"/>
    <dgm:cxn modelId="{370BE9E5-CF76-41DA-B020-93F6BFC555EC}" type="presOf" srcId="{406177B5-E17A-43DE-ACB6-5E33FCA57E74}" destId="{B03884CB-5DE1-4407-8A98-6C75FCB09247}" srcOrd="0" destOrd="0" presId="urn:microsoft.com/office/officeart/2005/8/layout/default"/>
    <dgm:cxn modelId="{6E845262-9805-4F13-AA5D-D25D1A41F287}" srcId="{5221567E-450B-4D17-A008-FFC1ECCB0413}" destId="{2AA74D8B-4C5D-463F-9027-B8A74D6BB850}" srcOrd="2" destOrd="0" parTransId="{D931EEC3-13C9-430D-B35D-F03426D6D498}" sibTransId="{C19010C0-3772-4EA1-9E20-3EE16F3C77A9}"/>
    <dgm:cxn modelId="{98A2FBB3-F9F4-4CF2-8FDF-6B2E0333DA58}" type="presOf" srcId="{0105AF65-B7B5-4629-B9E6-991273B897A0}" destId="{45F534BB-3415-4EEA-A3E1-402AD9D2BE6D}" srcOrd="0" destOrd="0" presId="urn:microsoft.com/office/officeart/2005/8/layout/default"/>
    <dgm:cxn modelId="{0D859105-F9E2-4DC4-8254-18A45EFB3B9C}" type="presOf" srcId="{90F853C4-D64B-496B-91C9-4573DCDC185E}" destId="{CD741455-65F0-47D9-8422-4F58935C5D9D}" srcOrd="0" destOrd="0" presId="urn:microsoft.com/office/officeart/2005/8/layout/default"/>
    <dgm:cxn modelId="{B6E0A2D5-1A9B-49FF-8BB2-539228D091AE}" srcId="{5221567E-450B-4D17-A008-FFC1ECCB0413}" destId="{0D2C7BD0-E837-4965-8DDA-85CC28A98097}" srcOrd="3" destOrd="0" parTransId="{92318AD3-A5DA-4597-8081-D41858058095}" sibTransId="{644F3614-6D33-432F-A734-4A75DB04D0A9}"/>
    <dgm:cxn modelId="{4E2A8DC9-D1EA-4C68-94A4-F88C34403C30}" srcId="{5221567E-450B-4D17-A008-FFC1ECCB0413}" destId="{55F59E16-7862-41AF-9D60-43681C3A1F18}" srcOrd="1" destOrd="0" parTransId="{D3724145-83C5-46AC-BEB1-C9F4BD890085}" sibTransId="{FFB3A109-953E-487D-8B63-EFA76F8CEF4D}"/>
    <dgm:cxn modelId="{C56C2F16-D997-421B-98BA-0574382AD3A9}" type="presOf" srcId="{2AA74D8B-4C5D-463F-9027-B8A74D6BB850}" destId="{ECA87C85-217C-47E9-948B-1F509CEDDF60}" srcOrd="0" destOrd="0" presId="urn:microsoft.com/office/officeart/2005/8/layout/default"/>
    <dgm:cxn modelId="{7BB6CEE4-4CAE-4674-A40C-E869F6EB535D}" srcId="{5221567E-450B-4D17-A008-FFC1ECCB0413}" destId="{90F853C4-D64B-496B-91C9-4573DCDC185E}" srcOrd="4" destOrd="0" parTransId="{F8197572-7B2C-4571-B052-E49349C5A02B}" sibTransId="{1A2A6BD0-D4FA-44A3-B150-31EE546503C8}"/>
    <dgm:cxn modelId="{DF130728-F174-4E4D-9F56-86E2507BCE81}" type="presOf" srcId="{5221567E-450B-4D17-A008-FFC1ECCB0413}" destId="{1050A303-85EC-4912-AA22-5A5E94AD00F0}" srcOrd="0" destOrd="0" presId="urn:microsoft.com/office/officeart/2005/8/layout/default"/>
    <dgm:cxn modelId="{FB8FBD04-43B3-4471-8350-9B943EA2BE42}" srcId="{5221567E-450B-4D17-A008-FFC1ECCB0413}" destId="{0105AF65-B7B5-4629-B9E6-991273B897A0}" srcOrd="5" destOrd="0" parTransId="{16E5E4AA-2DD0-484E-912E-F8B6C9CA34A7}" sibTransId="{CCEEAB54-209E-4C5F-8137-70D459B2307C}"/>
    <dgm:cxn modelId="{DD802148-4097-45E0-87FB-83A3497E890F}" type="presOf" srcId="{0D2C7BD0-E837-4965-8DDA-85CC28A98097}" destId="{AF593F65-8511-4430-828D-27B553C7EE3C}" srcOrd="0" destOrd="0" presId="urn:microsoft.com/office/officeart/2005/8/layout/default"/>
    <dgm:cxn modelId="{9A1AFB8F-B201-4E61-BD0D-C5EA41BA6A2B}" type="presParOf" srcId="{1050A303-85EC-4912-AA22-5A5E94AD00F0}" destId="{B03884CB-5DE1-4407-8A98-6C75FCB09247}" srcOrd="0" destOrd="0" presId="urn:microsoft.com/office/officeart/2005/8/layout/default"/>
    <dgm:cxn modelId="{07685EFA-E53F-43C8-8546-CF2D2801F0D0}" type="presParOf" srcId="{1050A303-85EC-4912-AA22-5A5E94AD00F0}" destId="{AC02B941-D857-47AE-8E91-B591043EF924}" srcOrd="1" destOrd="0" presId="urn:microsoft.com/office/officeart/2005/8/layout/default"/>
    <dgm:cxn modelId="{DF6D93A6-799E-4934-9007-24DBC20AC263}" type="presParOf" srcId="{1050A303-85EC-4912-AA22-5A5E94AD00F0}" destId="{9854EA6C-C1F4-477B-A9E1-6B76A97FF6E6}" srcOrd="2" destOrd="0" presId="urn:microsoft.com/office/officeart/2005/8/layout/default"/>
    <dgm:cxn modelId="{1050A54A-FCDE-422C-B57D-7A73A89062DE}" type="presParOf" srcId="{1050A303-85EC-4912-AA22-5A5E94AD00F0}" destId="{030D5824-172B-4335-BF50-502B1087675C}" srcOrd="3" destOrd="0" presId="urn:microsoft.com/office/officeart/2005/8/layout/default"/>
    <dgm:cxn modelId="{410CC506-E5E7-45D1-B139-D20DBF120651}" type="presParOf" srcId="{1050A303-85EC-4912-AA22-5A5E94AD00F0}" destId="{ECA87C85-217C-47E9-948B-1F509CEDDF60}" srcOrd="4" destOrd="0" presId="urn:microsoft.com/office/officeart/2005/8/layout/default"/>
    <dgm:cxn modelId="{2B2ACE23-F63A-4309-BB94-5534E6C5F14E}" type="presParOf" srcId="{1050A303-85EC-4912-AA22-5A5E94AD00F0}" destId="{A3CF3549-DF76-4DB3-B250-6852DA2B6C4D}" srcOrd="5" destOrd="0" presId="urn:microsoft.com/office/officeart/2005/8/layout/default"/>
    <dgm:cxn modelId="{9AB2FAF9-E69F-4E7C-B3D3-AC6598CB9F3E}" type="presParOf" srcId="{1050A303-85EC-4912-AA22-5A5E94AD00F0}" destId="{AF593F65-8511-4430-828D-27B553C7EE3C}" srcOrd="6" destOrd="0" presId="urn:microsoft.com/office/officeart/2005/8/layout/default"/>
    <dgm:cxn modelId="{C93002DB-0B4B-48B9-A075-56F3D2618284}" type="presParOf" srcId="{1050A303-85EC-4912-AA22-5A5E94AD00F0}" destId="{8D433298-73ED-4393-8B06-19C3CB9764C7}" srcOrd="7" destOrd="0" presId="urn:microsoft.com/office/officeart/2005/8/layout/default"/>
    <dgm:cxn modelId="{E2061120-4209-472E-88C6-6C42BD4C2FC9}" type="presParOf" srcId="{1050A303-85EC-4912-AA22-5A5E94AD00F0}" destId="{CD741455-65F0-47D9-8422-4F58935C5D9D}" srcOrd="8" destOrd="0" presId="urn:microsoft.com/office/officeart/2005/8/layout/default"/>
    <dgm:cxn modelId="{30E5CC26-D82B-42E0-B231-6283782445D0}" type="presParOf" srcId="{1050A303-85EC-4912-AA22-5A5E94AD00F0}" destId="{394D14B8-0F14-4F4C-9E52-219401482532}" srcOrd="9" destOrd="0" presId="urn:microsoft.com/office/officeart/2005/8/layout/default"/>
    <dgm:cxn modelId="{CF4E4425-A244-4382-A2C1-5D91A104A1A1}" type="presParOf" srcId="{1050A303-85EC-4912-AA22-5A5E94AD00F0}" destId="{45F534BB-3415-4EEA-A3E1-402AD9D2BE6D}" srcOrd="10" destOrd="0" presId="urn:microsoft.com/office/officeart/2005/8/layout/defaul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221567E-450B-4D17-A008-FFC1ECCB0413}" type="doc">
      <dgm:prSet loTypeId="urn:microsoft.com/office/officeart/2005/8/layout/default" loCatId="list" qsTypeId="urn:microsoft.com/office/officeart/2005/8/quickstyle/simple3" qsCatId="simple" csTypeId="urn:microsoft.com/office/officeart/2005/8/colors/accent1_1" csCatId="accent1" phldr="1"/>
      <dgm:spPr/>
      <dgm:t>
        <a:bodyPr/>
        <a:lstStyle/>
        <a:p>
          <a:endParaRPr lang="en-US"/>
        </a:p>
      </dgm:t>
    </dgm:pt>
    <dgm:pt modelId="{406177B5-E17A-43DE-ACB6-5E33FCA57E74}">
      <dgm:prSet phldrT="[Text]"/>
      <dgm:spPr/>
      <dgm:t>
        <a:bodyPr/>
        <a:lstStyle/>
        <a:p>
          <a:r>
            <a:rPr lang="en-US" dirty="0" smtClean="0"/>
            <a:t>5k</a:t>
          </a:r>
          <a:endParaRPr lang="en-US" dirty="0"/>
        </a:p>
      </dgm:t>
    </dgm:pt>
    <dgm:pt modelId="{D46B8EFC-FBDA-4504-BD4C-1D5035828475}" type="parTrans" cxnId="{E97BA4C3-BCEC-499A-ADA6-41140D67B8B7}">
      <dgm:prSet/>
      <dgm:spPr/>
      <dgm:t>
        <a:bodyPr/>
        <a:lstStyle/>
        <a:p>
          <a:endParaRPr lang="en-US"/>
        </a:p>
      </dgm:t>
    </dgm:pt>
    <dgm:pt modelId="{DEABF455-3547-4154-ACB2-B64A73CDDF48}" type="sibTrans" cxnId="{E97BA4C3-BCEC-499A-ADA6-41140D67B8B7}">
      <dgm:prSet/>
      <dgm:spPr/>
      <dgm:t>
        <a:bodyPr/>
        <a:lstStyle/>
        <a:p>
          <a:endParaRPr lang="en-US"/>
        </a:p>
      </dgm:t>
    </dgm:pt>
    <dgm:pt modelId="{4457E6B8-B5D2-4812-9E9F-3C49C5726D74}">
      <dgm:prSet phldrT="[Text]"/>
      <dgm:spPr/>
      <dgm:t>
        <a:bodyPr/>
        <a:lstStyle/>
        <a:p>
          <a:r>
            <a:rPr lang="en-US" dirty="0" smtClean="0"/>
            <a:t>5k</a:t>
          </a:r>
          <a:endParaRPr lang="en-US" dirty="0"/>
        </a:p>
      </dgm:t>
    </dgm:pt>
    <dgm:pt modelId="{28055F7D-BB14-40F8-9D76-D59DA4200745}" type="parTrans" cxnId="{3EE5D5C5-E4FE-486E-9BD7-3C3A281DC9D1}">
      <dgm:prSet/>
      <dgm:spPr/>
      <dgm:t>
        <a:bodyPr/>
        <a:lstStyle/>
        <a:p>
          <a:endParaRPr lang="en-US"/>
        </a:p>
      </dgm:t>
    </dgm:pt>
    <dgm:pt modelId="{76D96B28-2886-4330-B19A-F197E02AEA13}" type="sibTrans" cxnId="{3EE5D5C5-E4FE-486E-9BD7-3C3A281DC9D1}">
      <dgm:prSet/>
      <dgm:spPr/>
      <dgm:t>
        <a:bodyPr/>
        <a:lstStyle/>
        <a:p>
          <a:endParaRPr lang="en-US"/>
        </a:p>
      </dgm:t>
    </dgm:pt>
    <dgm:pt modelId="{110F393F-6A22-4929-A9E7-491E5FE65625}">
      <dgm:prSet phldrT="[Text]"/>
      <dgm:spPr/>
      <dgm:t>
        <a:bodyPr/>
        <a:lstStyle/>
        <a:p>
          <a:r>
            <a:rPr lang="en-US" dirty="0" smtClean="0"/>
            <a:t>5k</a:t>
          </a:r>
          <a:endParaRPr lang="en-US" dirty="0"/>
        </a:p>
      </dgm:t>
    </dgm:pt>
    <dgm:pt modelId="{4FB0E4E6-489B-4C0A-BD48-0F48379B2435}" type="parTrans" cxnId="{C7A674A5-4F1B-45AC-B1CB-78266F1935D3}">
      <dgm:prSet/>
      <dgm:spPr/>
      <dgm:t>
        <a:bodyPr/>
        <a:lstStyle/>
        <a:p>
          <a:endParaRPr lang="en-US"/>
        </a:p>
      </dgm:t>
    </dgm:pt>
    <dgm:pt modelId="{5CB5ECB6-2ADE-446F-BDC5-937A35050977}" type="sibTrans" cxnId="{C7A674A5-4F1B-45AC-B1CB-78266F1935D3}">
      <dgm:prSet/>
      <dgm:spPr/>
      <dgm:t>
        <a:bodyPr/>
        <a:lstStyle/>
        <a:p>
          <a:endParaRPr lang="en-US"/>
        </a:p>
      </dgm:t>
    </dgm:pt>
    <dgm:pt modelId="{1BE099E4-CD50-4944-9B56-2F4D9861C9B4}">
      <dgm:prSet phldrT="[Text]"/>
      <dgm:spPr/>
      <dgm:t>
        <a:bodyPr/>
        <a:lstStyle/>
        <a:p>
          <a:r>
            <a:rPr lang="en-US" dirty="0" smtClean="0"/>
            <a:t>5k</a:t>
          </a:r>
          <a:endParaRPr lang="en-US" dirty="0"/>
        </a:p>
      </dgm:t>
    </dgm:pt>
    <dgm:pt modelId="{1067AB9F-DB21-4592-A5AB-A3DCCCDD8C8B}" type="parTrans" cxnId="{4A1FC53C-CDCC-4664-93F7-B1C9478DBFD0}">
      <dgm:prSet/>
      <dgm:spPr/>
      <dgm:t>
        <a:bodyPr/>
        <a:lstStyle/>
        <a:p>
          <a:endParaRPr lang="en-US"/>
        </a:p>
      </dgm:t>
    </dgm:pt>
    <dgm:pt modelId="{4E1A6211-905B-4D96-BCC5-547976DA303D}" type="sibTrans" cxnId="{4A1FC53C-CDCC-4664-93F7-B1C9478DBFD0}">
      <dgm:prSet/>
      <dgm:spPr/>
      <dgm:t>
        <a:bodyPr/>
        <a:lstStyle/>
        <a:p>
          <a:endParaRPr lang="en-US"/>
        </a:p>
      </dgm:t>
    </dgm:pt>
    <dgm:pt modelId="{CF557996-20DA-4080-B65D-2316DA62AD52}">
      <dgm:prSet phldrT="[Text]"/>
      <dgm:spPr/>
      <dgm:t>
        <a:bodyPr/>
        <a:lstStyle/>
        <a:p>
          <a:r>
            <a:rPr lang="en-US" dirty="0" smtClean="0"/>
            <a:t>…</a:t>
          </a:r>
          <a:endParaRPr lang="en-US" dirty="0"/>
        </a:p>
      </dgm:t>
    </dgm:pt>
    <dgm:pt modelId="{A1DCA411-D612-416B-8964-1E757345E362}" type="parTrans" cxnId="{3C3C9F18-7430-4290-A1DD-FB8CFDA0D0FE}">
      <dgm:prSet/>
      <dgm:spPr/>
      <dgm:t>
        <a:bodyPr/>
        <a:lstStyle/>
        <a:p>
          <a:endParaRPr lang="en-US"/>
        </a:p>
      </dgm:t>
    </dgm:pt>
    <dgm:pt modelId="{15368912-24CF-4543-92FA-75C9287B86D5}" type="sibTrans" cxnId="{3C3C9F18-7430-4290-A1DD-FB8CFDA0D0FE}">
      <dgm:prSet/>
      <dgm:spPr/>
      <dgm:t>
        <a:bodyPr/>
        <a:lstStyle/>
        <a:p>
          <a:endParaRPr lang="en-US"/>
        </a:p>
      </dgm:t>
    </dgm:pt>
    <dgm:pt modelId="{C09E9A4C-00F0-43BB-BD04-F1CC96D64FEE}">
      <dgm:prSet phldrT="[Text]"/>
      <dgm:spPr/>
      <dgm:t>
        <a:bodyPr/>
        <a:lstStyle/>
        <a:p>
          <a:r>
            <a:rPr lang="en-US" dirty="0" smtClean="0"/>
            <a:t>5k</a:t>
          </a:r>
          <a:endParaRPr lang="en-US" dirty="0"/>
        </a:p>
      </dgm:t>
    </dgm:pt>
    <dgm:pt modelId="{F6C96591-157C-4F7C-9CC8-B519148A51F7}" type="parTrans" cxnId="{B32EA9D3-F215-457B-BF4B-8C5051C75CCD}">
      <dgm:prSet/>
      <dgm:spPr/>
      <dgm:t>
        <a:bodyPr/>
        <a:lstStyle/>
        <a:p>
          <a:endParaRPr lang="en-US"/>
        </a:p>
      </dgm:t>
    </dgm:pt>
    <dgm:pt modelId="{5D5B9599-C41D-4B0B-8BA4-3F727CDD941A}" type="sibTrans" cxnId="{B32EA9D3-F215-457B-BF4B-8C5051C75CCD}">
      <dgm:prSet/>
      <dgm:spPr/>
      <dgm:t>
        <a:bodyPr/>
        <a:lstStyle/>
        <a:p>
          <a:endParaRPr lang="en-US"/>
        </a:p>
      </dgm:t>
    </dgm:pt>
    <dgm:pt modelId="{1050A303-85EC-4912-AA22-5A5E94AD00F0}" type="pres">
      <dgm:prSet presAssocID="{5221567E-450B-4D17-A008-FFC1ECCB0413}" presName="diagram" presStyleCnt="0">
        <dgm:presLayoutVars>
          <dgm:dir/>
          <dgm:resizeHandles val="exact"/>
        </dgm:presLayoutVars>
      </dgm:prSet>
      <dgm:spPr/>
      <dgm:t>
        <a:bodyPr/>
        <a:lstStyle/>
        <a:p>
          <a:endParaRPr lang="en-US"/>
        </a:p>
      </dgm:t>
    </dgm:pt>
    <dgm:pt modelId="{B03884CB-5DE1-4407-8A98-6C75FCB09247}" type="pres">
      <dgm:prSet presAssocID="{406177B5-E17A-43DE-ACB6-5E33FCA57E74}" presName="node" presStyleLbl="node1" presStyleIdx="0" presStyleCnt="6">
        <dgm:presLayoutVars>
          <dgm:bulletEnabled val="1"/>
        </dgm:presLayoutVars>
      </dgm:prSet>
      <dgm:spPr/>
      <dgm:t>
        <a:bodyPr/>
        <a:lstStyle/>
        <a:p>
          <a:endParaRPr lang="en-US"/>
        </a:p>
      </dgm:t>
    </dgm:pt>
    <dgm:pt modelId="{AC02B941-D857-47AE-8E91-B591043EF924}" type="pres">
      <dgm:prSet presAssocID="{DEABF455-3547-4154-ACB2-B64A73CDDF48}" presName="sibTrans" presStyleCnt="0"/>
      <dgm:spPr/>
    </dgm:pt>
    <dgm:pt modelId="{D53EA516-9729-4E4C-BE10-6FB00A633C6B}" type="pres">
      <dgm:prSet presAssocID="{4457E6B8-B5D2-4812-9E9F-3C49C5726D74}" presName="node" presStyleLbl="node1" presStyleIdx="1" presStyleCnt="6">
        <dgm:presLayoutVars>
          <dgm:bulletEnabled val="1"/>
        </dgm:presLayoutVars>
      </dgm:prSet>
      <dgm:spPr/>
      <dgm:t>
        <a:bodyPr/>
        <a:lstStyle/>
        <a:p>
          <a:endParaRPr lang="en-US"/>
        </a:p>
      </dgm:t>
    </dgm:pt>
    <dgm:pt modelId="{CB7302D1-256F-42BE-BCB9-346CFF1EFBBD}" type="pres">
      <dgm:prSet presAssocID="{76D96B28-2886-4330-B19A-F197E02AEA13}" presName="sibTrans" presStyleCnt="0"/>
      <dgm:spPr/>
    </dgm:pt>
    <dgm:pt modelId="{F659A1A4-B69E-471A-B0CF-00A1F90A34EE}" type="pres">
      <dgm:prSet presAssocID="{110F393F-6A22-4929-A9E7-491E5FE65625}" presName="node" presStyleLbl="node1" presStyleIdx="2" presStyleCnt="6">
        <dgm:presLayoutVars>
          <dgm:bulletEnabled val="1"/>
        </dgm:presLayoutVars>
      </dgm:prSet>
      <dgm:spPr/>
      <dgm:t>
        <a:bodyPr/>
        <a:lstStyle/>
        <a:p>
          <a:endParaRPr lang="en-US"/>
        </a:p>
      </dgm:t>
    </dgm:pt>
    <dgm:pt modelId="{54B7CD3C-B346-43E9-AA02-08BF82113C1B}" type="pres">
      <dgm:prSet presAssocID="{5CB5ECB6-2ADE-446F-BDC5-937A35050977}" presName="sibTrans" presStyleCnt="0"/>
      <dgm:spPr/>
    </dgm:pt>
    <dgm:pt modelId="{FA4807ED-C312-4AE1-98CB-965B9A3A75F0}" type="pres">
      <dgm:prSet presAssocID="{1BE099E4-CD50-4944-9B56-2F4D9861C9B4}" presName="node" presStyleLbl="node1" presStyleIdx="3" presStyleCnt="6">
        <dgm:presLayoutVars>
          <dgm:bulletEnabled val="1"/>
        </dgm:presLayoutVars>
      </dgm:prSet>
      <dgm:spPr/>
      <dgm:t>
        <a:bodyPr/>
        <a:lstStyle/>
        <a:p>
          <a:endParaRPr lang="en-US"/>
        </a:p>
      </dgm:t>
    </dgm:pt>
    <dgm:pt modelId="{FAAE506C-CC65-4C1E-A0C6-DBF6CA059BD5}" type="pres">
      <dgm:prSet presAssocID="{4E1A6211-905B-4D96-BCC5-547976DA303D}" presName="sibTrans" presStyleCnt="0"/>
      <dgm:spPr/>
    </dgm:pt>
    <dgm:pt modelId="{2D5ECEC7-9DB5-4A84-A4EB-1BF2D9CB889D}" type="pres">
      <dgm:prSet presAssocID="{CF557996-20DA-4080-B65D-2316DA62AD52}" presName="node" presStyleLbl="node1" presStyleIdx="4" presStyleCnt="6">
        <dgm:presLayoutVars>
          <dgm:bulletEnabled val="1"/>
        </dgm:presLayoutVars>
      </dgm:prSet>
      <dgm:spPr/>
      <dgm:t>
        <a:bodyPr/>
        <a:lstStyle/>
        <a:p>
          <a:endParaRPr lang="en-US"/>
        </a:p>
      </dgm:t>
    </dgm:pt>
    <dgm:pt modelId="{99F50A02-CF11-4A13-A442-2673399848C0}" type="pres">
      <dgm:prSet presAssocID="{15368912-24CF-4543-92FA-75C9287B86D5}" presName="sibTrans" presStyleCnt="0"/>
      <dgm:spPr/>
    </dgm:pt>
    <dgm:pt modelId="{8A95831A-F84E-4DBA-97F7-0A295C24C7AE}" type="pres">
      <dgm:prSet presAssocID="{C09E9A4C-00F0-43BB-BD04-F1CC96D64FEE}" presName="node" presStyleLbl="node1" presStyleIdx="5" presStyleCnt="6">
        <dgm:presLayoutVars>
          <dgm:bulletEnabled val="1"/>
        </dgm:presLayoutVars>
      </dgm:prSet>
      <dgm:spPr/>
      <dgm:t>
        <a:bodyPr/>
        <a:lstStyle/>
        <a:p>
          <a:endParaRPr lang="en-US"/>
        </a:p>
      </dgm:t>
    </dgm:pt>
  </dgm:ptLst>
  <dgm:cxnLst>
    <dgm:cxn modelId="{E97BA4C3-BCEC-499A-ADA6-41140D67B8B7}" srcId="{5221567E-450B-4D17-A008-FFC1ECCB0413}" destId="{406177B5-E17A-43DE-ACB6-5E33FCA57E74}" srcOrd="0" destOrd="0" parTransId="{D46B8EFC-FBDA-4504-BD4C-1D5035828475}" sibTransId="{DEABF455-3547-4154-ACB2-B64A73CDDF48}"/>
    <dgm:cxn modelId="{B32EA9D3-F215-457B-BF4B-8C5051C75CCD}" srcId="{5221567E-450B-4D17-A008-FFC1ECCB0413}" destId="{C09E9A4C-00F0-43BB-BD04-F1CC96D64FEE}" srcOrd="5" destOrd="0" parTransId="{F6C96591-157C-4F7C-9CC8-B519148A51F7}" sibTransId="{5D5B9599-C41D-4B0B-8BA4-3F727CDD941A}"/>
    <dgm:cxn modelId="{1786D5D1-6944-4B55-8D0A-2916B2C57DF3}" type="presOf" srcId="{110F393F-6A22-4929-A9E7-491E5FE65625}" destId="{F659A1A4-B69E-471A-B0CF-00A1F90A34EE}" srcOrd="0" destOrd="0" presId="urn:microsoft.com/office/officeart/2005/8/layout/default"/>
    <dgm:cxn modelId="{8A49AD5B-6E8D-462B-875E-457DE635947D}" type="presOf" srcId="{1BE099E4-CD50-4944-9B56-2F4D9861C9B4}" destId="{FA4807ED-C312-4AE1-98CB-965B9A3A75F0}" srcOrd="0" destOrd="0" presId="urn:microsoft.com/office/officeart/2005/8/layout/default"/>
    <dgm:cxn modelId="{840A2116-DE5A-42F1-8E44-064F89ED11E3}" type="presOf" srcId="{CF557996-20DA-4080-B65D-2316DA62AD52}" destId="{2D5ECEC7-9DB5-4A84-A4EB-1BF2D9CB889D}" srcOrd="0" destOrd="0" presId="urn:microsoft.com/office/officeart/2005/8/layout/default"/>
    <dgm:cxn modelId="{4A1FC53C-CDCC-4664-93F7-B1C9478DBFD0}" srcId="{5221567E-450B-4D17-A008-FFC1ECCB0413}" destId="{1BE099E4-CD50-4944-9B56-2F4D9861C9B4}" srcOrd="3" destOrd="0" parTransId="{1067AB9F-DB21-4592-A5AB-A3DCCCDD8C8B}" sibTransId="{4E1A6211-905B-4D96-BCC5-547976DA303D}"/>
    <dgm:cxn modelId="{3EE5D5C5-E4FE-486E-9BD7-3C3A281DC9D1}" srcId="{5221567E-450B-4D17-A008-FFC1ECCB0413}" destId="{4457E6B8-B5D2-4812-9E9F-3C49C5726D74}" srcOrd="1" destOrd="0" parTransId="{28055F7D-BB14-40F8-9D76-D59DA4200745}" sibTransId="{76D96B28-2886-4330-B19A-F197E02AEA13}"/>
    <dgm:cxn modelId="{C043338F-C454-49CE-A768-5798DD173674}" type="presOf" srcId="{5221567E-450B-4D17-A008-FFC1ECCB0413}" destId="{1050A303-85EC-4912-AA22-5A5E94AD00F0}" srcOrd="0" destOrd="0" presId="urn:microsoft.com/office/officeart/2005/8/layout/default"/>
    <dgm:cxn modelId="{3C3C9F18-7430-4290-A1DD-FB8CFDA0D0FE}" srcId="{5221567E-450B-4D17-A008-FFC1ECCB0413}" destId="{CF557996-20DA-4080-B65D-2316DA62AD52}" srcOrd="4" destOrd="0" parTransId="{A1DCA411-D612-416B-8964-1E757345E362}" sibTransId="{15368912-24CF-4543-92FA-75C9287B86D5}"/>
    <dgm:cxn modelId="{5BB4AE52-F1D9-4D64-8F40-FE8F3EBA0E66}" type="presOf" srcId="{4457E6B8-B5D2-4812-9E9F-3C49C5726D74}" destId="{D53EA516-9729-4E4C-BE10-6FB00A633C6B}" srcOrd="0" destOrd="0" presId="urn:microsoft.com/office/officeart/2005/8/layout/default"/>
    <dgm:cxn modelId="{725E95DE-C2BB-4742-A39E-3FAEF7C0D024}" type="presOf" srcId="{C09E9A4C-00F0-43BB-BD04-F1CC96D64FEE}" destId="{8A95831A-F84E-4DBA-97F7-0A295C24C7AE}" srcOrd="0" destOrd="0" presId="urn:microsoft.com/office/officeart/2005/8/layout/default"/>
    <dgm:cxn modelId="{C7A674A5-4F1B-45AC-B1CB-78266F1935D3}" srcId="{5221567E-450B-4D17-A008-FFC1ECCB0413}" destId="{110F393F-6A22-4929-A9E7-491E5FE65625}" srcOrd="2" destOrd="0" parTransId="{4FB0E4E6-489B-4C0A-BD48-0F48379B2435}" sibTransId="{5CB5ECB6-2ADE-446F-BDC5-937A35050977}"/>
    <dgm:cxn modelId="{F80DEDFD-7E2F-4E10-9491-E355A7184DD6}" type="presOf" srcId="{406177B5-E17A-43DE-ACB6-5E33FCA57E74}" destId="{B03884CB-5DE1-4407-8A98-6C75FCB09247}" srcOrd="0" destOrd="0" presId="urn:microsoft.com/office/officeart/2005/8/layout/default"/>
    <dgm:cxn modelId="{55FCC86C-7E6E-428F-9254-A2D3350FBA02}" type="presParOf" srcId="{1050A303-85EC-4912-AA22-5A5E94AD00F0}" destId="{B03884CB-5DE1-4407-8A98-6C75FCB09247}" srcOrd="0" destOrd="0" presId="urn:microsoft.com/office/officeart/2005/8/layout/default"/>
    <dgm:cxn modelId="{14B018B0-92D8-4339-A414-4436DD37743F}" type="presParOf" srcId="{1050A303-85EC-4912-AA22-5A5E94AD00F0}" destId="{AC02B941-D857-47AE-8E91-B591043EF924}" srcOrd="1" destOrd="0" presId="urn:microsoft.com/office/officeart/2005/8/layout/default"/>
    <dgm:cxn modelId="{4D2B0CED-2DAB-4D27-8E35-9DD8A6550330}" type="presParOf" srcId="{1050A303-85EC-4912-AA22-5A5E94AD00F0}" destId="{D53EA516-9729-4E4C-BE10-6FB00A633C6B}" srcOrd="2" destOrd="0" presId="urn:microsoft.com/office/officeart/2005/8/layout/default"/>
    <dgm:cxn modelId="{B4009FF1-9D8E-448F-81FB-8B4765FFBA15}" type="presParOf" srcId="{1050A303-85EC-4912-AA22-5A5E94AD00F0}" destId="{CB7302D1-256F-42BE-BCB9-346CFF1EFBBD}" srcOrd="3" destOrd="0" presId="urn:microsoft.com/office/officeart/2005/8/layout/default"/>
    <dgm:cxn modelId="{F06CFA61-5D2E-45C7-9F09-A4A4EF67FB37}" type="presParOf" srcId="{1050A303-85EC-4912-AA22-5A5E94AD00F0}" destId="{F659A1A4-B69E-471A-B0CF-00A1F90A34EE}" srcOrd="4" destOrd="0" presId="urn:microsoft.com/office/officeart/2005/8/layout/default"/>
    <dgm:cxn modelId="{E6F6C75E-6B22-4C1A-A174-E7231063235D}" type="presParOf" srcId="{1050A303-85EC-4912-AA22-5A5E94AD00F0}" destId="{54B7CD3C-B346-43E9-AA02-08BF82113C1B}" srcOrd="5" destOrd="0" presId="urn:microsoft.com/office/officeart/2005/8/layout/default"/>
    <dgm:cxn modelId="{A9ADF7C0-B77F-44AA-BB48-B6522DE44012}" type="presParOf" srcId="{1050A303-85EC-4912-AA22-5A5E94AD00F0}" destId="{FA4807ED-C312-4AE1-98CB-965B9A3A75F0}" srcOrd="6" destOrd="0" presId="urn:microsoft.com/office/officeart/2005/8/layout/default"/>
    <dgm:cxn modelId="{543ED292-64C3-4610-A666-8452C7EE8B98}" type="presParOf" srcId="{1050A303-85EC-4912-AA22-5A5E94AD00F0}" destId="{FAAE506C-CC65-4C1E-A0C6-DBF6CA059BD5}" srcOrd="7" destOrd="0" presId="urn:microsoft.com/office/officeart/2005/8/layout/default"/>
    <dgm:cxn modelId="{0D4F363C-9B04-4087-A91F-7161247CD581}" type="presParOf" srcId="{1050A303-85EC-4912-AA22-5A5E94AD00F0}" destId="{2D5ECEC7-9DB5-4A84-A4EB-1BF2D9CB889D}" srcOrd="8" destOrd="0" presId="urn:microsoft.com/office/officeart/2005/8/layout/default"/>
    <dgm:cxn modelId="{BE805865-CF41-4D39-A0CF-5D9E2D01FB90}" type="presParOf" srcId="{1050A303-85EC-4912-AA22-5A5E94AD00F0}" destId="{99F50A02-CF11-4A13-A442-2673399848C0}" srcOrd="9" destOrd="0" presId="urn:microsoft.com/office/officeart/2005/8/layout/default"/>
    <dgm:cxn modelId="{8F02AEE8-FDAC-4093-B692-37BC3776D58F}" type="presParOf" srcId="{1050A303-85EC-4912-AA22-5A5E94AD00F0}" destId="{8A95831A-F84E-4DBA-97F7-0A295C24C7AE}" srcOrd="10" destOrd="0" presId="urn:microsoft.com/office/officeart/2005/8/layout/default"/>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221567E-450B-4D17-A008-FFC1ECCB0413}" type="doc">
      <dgm:prSet loTypeId="urn:microsoft.com/office/officeart/2005/8/layout/default" loCatId="list" qsTypeId="urn:microsoft.com/office/officeart/2005/8/quickstyle/simple3" qsCatId="simple" csTypeId="urn:microsoft.com/office/officeart/2005/8/colors/accent1_1" csCatId="accent1" phldr="1"/>
      <dgm:spPr/>
      <dgm:t>
        <a:bodyPr/>
        <a:lstStyle/>
        <a:p>
          <a:endParaRPr lang="en-US"/>
        </a:p>
      </dgm:t>
    </dgm:pt>
    <dgm:pt modelId="{B83A93F4-60C2-469F-8631-DCC90756300D}">
      <dgm:prSet/>
      <dgm:spPr/>
      <dgm:t>
        <a:bodyPr/>
        <a:lstStyle/>
        <a:p>
          <a:r>
            <a:rPr lang="en-US" dirty="0" smtClean="0"/>
            <a:t>500k</a:t>
          </a:r>
          <a:endParaRPr lang="en-US" dirty="0"/>
        </a:p>
      </dgm:t>
    </dgm:pt>
    <dgm:pt modelId="{D0B3BBFC-8CF8-44B8-88A6-E77AC521757A}" type="parTrans" cxnId="{CE463D5D-DE9C-4102-AA65-577ACD7029C9}">
      <dgm:prSet/>
      <dgm:spPr/>
      <dgm:t>
        <a:bodyPr/>
        <a:lstStyle/>
        <a:p>
          <a:endParaRPr lang="en-US"/>
        </a:p>
      </dgm:t>
    </dgm:pt>
    <dgm:pt modelId="{6A9A2010-3DF1-4C09-AB95-E423AB8DED91}" type="sibTrans" cxnId="{CE463D5D-DE9C-4102-AA65-577ACD7029C9}">
      <dgm:prSet/>
      <dgm:spPr/>
      <dgm:t>
        <a:bodyPr/>
        <a:lstStyle/>
        <a:p>
          <a:endParaRPr lang="en-US"/>
        </a:p>
      </dgm:t>
    </dgm:pt>
    <dgm:pt modelId="{1050A303-85EC-4912-AA22-5A5E94AD00F0}" type="pres">
      <dgm:prSet presAssocID="{5221567E-450B-4D17-A008-FFC1ECCB0413}" presName="diagram" presStyleCnt="0">
        <dgm:presLayoutVars>
          <dgm:dir/>
          <dgm:resizeHandles val="exact"/>
        </dgm:presLayoutVars>
      </dgm:prSet>
      <dgm:spPr/>
      <dgm:t>
        <a:bodyPr/>
        <a:lstStyle/>
        <a:p>
          <a:endParaRPr lang="en-US"/>
        </a:p>
      </dgm:t>
    </dgm:pt>
    <dgm:pt modelId="{E18D7E72-6DFD-4686-BCE1-2727F14BC5FD}" type="pres">
      <dgm:prSet presAssocID="{B83A93F4-60C2-469F-8631-DCC90756300D}" presName="node" presStyleLbl="node1" presStyleIdx="0" presStyleCnt="1" custLinFactNeighborY="20011">
        <dgm:presLayoutVars>
          <dgm:bulletEnabled val="1"/>
        </dgm:presLayoutVars>
      </dgm:prSet>
      <dgm:spPr/>
      <dgm:t>
        <a:bodyPr/>
        <a:lstStyle/>
        <a:p>
          <a:endParaRPr lang="en-US"/>
        </a:p>
      </dgm:t>
    </dgm:pt>
  </dgm:ptLst>
  <dgm:cxnLst>
    <dgm:cxn modelId="{CE463D5D-DE9C-4102-AA65-577ACD7029C9}" srcId="{5221567E-450B-4D17-A008-FFC1ECCB0413}" destId="{B83A93F4-60C2-469F-8631-DCC90756300D}" srcOrd="0" destOrd="0" parTransId="{D0B3BBFC-8CF8-44B8-88A6-E77AC521757A}" sibTransId="{6A9A2010-3DF1-4C09-AB95-E423AB8DED91}"/>
    <dgm:cxn modelId="{49107249-CF4A-4A66-B9AF-67C8A114440A}" type="presOf" srcId="{B83A93F4-60C2-469F-8631-DCC90756300D}" destId="{E18D7E72-6DFD-4686-BCE1-2727F14BC5FD}" srcOrd="0" destOrd="0" presId="urn:microsoft.com/office/officeart/2005/8/layout/default"/>
    <dgm:cxn modelId="{C7EC9F78-57F2-4507-A5DA-2561C138E02B}" type="presOf" srcId="{5221567E-450B-4D17-A008-FFC1ECCB0413}" destId="{1050A303-85EC-4912-AA22-5A5E94AD00F0}" srcOrd="0" destOrd="0" presId="urn:microsoft.com/office/officeart/2005/8/layout/default"/>
    <dgm:cxn modelId="{4D4EF05F-D9D9-431C-98B7-5CA0AF94D495}" type="presParOf" srcId="{1050A303-85EC-4912-AA22-5A5E94AD00F0}" destId="{E18D7E72-6DFD-4686-BCE1-2727F14BC5FD}" srcOrd="0" destOrd="0" presId="urn:microsoft.com/office/officeart/2005/8/layout/default"/>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3884CB-5DE1-4407-8A98-6C75FCB09247}">
      <dsp:nvSpPr>
        <dsp:cNvPr id="0" name=""/>
        <dsp:cNvSpPr/>
      </dsp:nvSpPr>
      <dsp:spPr>
        <a:xfrm>
          <a:off x="3063" y="59415"/>
          <a:ext cx="754446" cy="45266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1</a:t>
          </a:r>
          <a:endParaRPr lang="en-US" sz="2000" kern="1200" dirty="0"/>
        </a:p>
      </dsp:txBody>
      <dsp:txXfrm>
        <a:off x="3063" y="59415"/>
        <a:ext cx="754446" cy="452668"/>
      </dsp:txXfrm>
    </dsp:sp>
    <dsp:sp modelId="{9854EA6C-C1F4-477B-A9E1-6B76A97FF6E6}">
      <dsp:nvSpPr>
        <dsp:cNvPr id="0" name=""/>
        <dsp:cNvSpPr/>
      </dsp:nvSpPr>
      <dsp:spPr>
        <a:xfrm>
          <a:off x="832955" y="59415"/>
          <a:ext cx="754446" cy="45266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2</a:t>
          </a:r>
          <a:endParaRPr lang="en-US" sz="2000" kern="1200" dirty="0"/>
        </a:p>
      </dsp:txBody>
      <dsp:txXfrm>
        <a:off x="832955" y="59415"/>
        <a:ext cx="754446" cy="452668"/>
      </dsp:txXfrm>
    </dsp:sp>
    <dsp:sp modelId="{ECA87C85-217C-47E9-948B-1F509CEDDF60}">
      <dsp:nvSpPr>
        <dsp:cNvPr id="0" name=""/>
        <dsp:cNvSpPr/>
      </dsp:nvSpPr>
      <dsp:spPr>
        <a:xfrm>
          <a:off x="1662847" y="59415"/>
          <a:ext cx="754446" cy="45266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3</a:t>
          </a:r>
          <a:endParaRPr lang="en-US" sz="2000" kern="1200" dirty="0"/>
        </a:p>
      </dsp:txBody>
      <dsp:txXfrm>
        <a:off x="1662847" y="59415"/>
        <a:ext cx="754446" cy="452668"/>
      </dsp:txXfrm>
    </dsp:sp>
    <dsp:sp modelId="{AF593F65-8511-4430-828D-27B553C7EE3C}">
      <dsp:nvSpPr>
        <dsp:cNvPr id="0" name=""/>
        <dsp:cNvSpPr/>
      </dsp:nvSpPr>
      <dsp:spPr>
        <a:xfrm>
          <a:off x="2492739" y="59415"/>
          <a:ext cx="754446" cy="45266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4</a:t>
          </a:r>
          <a:endParaRPr lang="en-US" sz="2000" kern="1200" dirty="0"/>
        </a:p>
      </dsp:txBody>
      <dsp:txXfrm>
        <a:off x="2492739" y="59415"/>
        <a:ext cx="754446" cy="452668"/>
      </dsp:txXfrm>
    </dsp:sp>
    <dsp:sp modelId="{CD741455-65F0-47D9-8422-4F58935C5D9D}">
      <dsp:nvSpPr>
        <dsp:cNvPr id="0" name=""/>
        <dsp:cNvSpPr/>
      </dsp:nvSpPr>
      <dsp:spPr>
        <a:xfrm>
          <a:off x="3322630" y="59415"/>
          <a:ext cx="754446" cy="45266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5</a:t>
          </a:r>
          <a:endParaRPr lang="en-US" sz="2000" kern="1200" dirty="0"/>
        </a:p>
      </dsp:txBody>
      <dsp:txXfrm>
        <a:off x="3322630" y="59415"/>
        <a:ext cx="754446" cy="452668"/>
      </dsp:txXfrm>
    </dsp:sp>
    <dsp:sp modelId="{45F534BB-3415-4EEA-A3E1-402AD9D2BE6D}">
      <dsp:nvSpPr>
        <dsp:cNvPr id="0" name=""/>
        <dsp:cNvSpPr/>
      </dsp:nvSpPr>
      <dsp:spPr>
        <a:xfrm>
          <a:off x="4152522" y="59415"/>
          <a:ext cx="754446" cy="45266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6</a:t>
          </a:r>
          <a:endParaRPr lang="en-US" sz="2000" kern="1200" dirty="0"/>
        </a:p>
      </dsp:txBody>
      <dsp:txXfrm>
        <a:off x="4152522" y="59415"/>
        <a:ext cx="754446" cy="452668"/>
      </dsp:txXfrm>
    </dsp:sp>
    <dsp:sp modelId="{5526450A-6C23-43BF-85A8-EF1887AA789D}">
      <dsp:nvSpPr>
        <dsp:cNvPr id="0" name=""/>
        <dsp:cNvSpPr/>
      </dsp:nvSpPr>
      <dsp:spPr>
        <a:xfrm>
          <a:off x="4982414" y="59415"/>
          <a:ext cx="754446" cy="45266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7</a:t>
          </a:r>
          <a:endParaRPr lang="en-US" sz="2000" kern="1200" dirty="0"/>
        </a:p>
      </dsp:txBody>
      <dsp:txXfrm>
        <a:off x="4982414" y="59415"/>
        <a:ext cx="754446" cy="452668"/>
      </dsp:txXfrm>
    </dsp:sp>
    <dsp:sp modelId="{4EF5ED75-4402-41EA-AE15-609165BD64D3}">
      <dsp:nvSpPr>
        <dsp:cNvPr id="0" name=""/>
        <dsp:cNvSpPr/>
      </dsp:nvSpPr>
      <dsp:spPr>
        <a:xfrm>
          <a:off x="5812305" y="59415"/>
          <a:ext cx="754446" cy="45266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8</a:t>
          </a:r>
          <a:endParaRPr lang="en-US" sz="2000" kern="1200" dirty="0"/>
        </a:p>
      </dsp:txBody>
      <dsp:txXfrm>
        <a:off x="5812305" y="59415"/>
        <a:ext cx="754446" cy="452668"/>
      </dsp:txXfrm>
    </dsp:sp>
    <dsp:sp modelId="{51A054A6-24EF-4AC8-A94C-D37ACDCB21BE}">
      <dsp:nvSpPr>
        <dsp:cNvPr id="0" name=""/>
        <dsp:cNvSpPr/>
      </dsp:nvSpPr>
      <dsp:spPr>
        <a:xfrm>
          <a:off x="6642197" y="59415"/>
          <a:ext cx="754446" cy="45266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t>
          </a:r>
          <a:endParaRPr lang="en-US" sz="2000" kern="1200" dirty="0"/>
        </a:p>
      </dsp:txBody>
      <dsp:txXfrm>
        <a:off x="6642197" y="59415"/>
        <a:ext cx="754446" cy="452668"/>
      </dsp:txXfrm>
    </dsp:sp>
    <dsp:sp modelId="{762402E6-3633-450A-A48E-386AD07FAD71}">
      <dsp:nvSpPr>
        <dsp:cNvPr id="0" name=""/>
        <dsp:cNvSpPr/>
      </dsp:nvSpPr>
      <dsp:spPr>
        <a:xfrm>
          <a:off x="7472089" y="59415"/>
          <a:ext cx="754446" cy="45266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1M</a:t>
          </a:r>
          <a:endParaRPr lang="en-US" sz="2000" kern="1200" dirty="0"/>
        </a:p>
      </dsp:txBody>
      <dsp:txXfrm>
        <a:off x="7472089" y="59415"/>
        <a:ext cx="754446" cy="4526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3884CB-5DE1-4407-8A98-6C75FCB09247}">
      <dsp:nvSpPr>
        <dsp:cNvPr id="0" name=""/>
        <dsp:cNvSpPr/>
      </dsp:nvSpPr>
      <dsp:spPr>
        <a:xfrm>
          <a:off x="1639992" y="156"/>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1-10k</a:t>
          </a:r>
          <a:endParaRPr lang="en-US" sz="1400" kern="1200" dirty="0"/>
        </a:p>
      </dsp:txBody>
      <dsp:txXfrm>
        <a:off x="1639992" y="156"/>
        <a:ext cx="761479" cy="456887"/>
      </dsp:txXfrm>
    </dsp:sp>
    <dsp:sp modelId="{9854EA6C-C1F4-477B-A9E1-6B76A97FF6E6}">
      <dsp:nvSpPr>
        <dsp:cNvPr id="0" name=""/>
        <dsp:cNvSpPr/>
      </dsp:nvSpPr>
      <dsp:spPr>
        <a:xfrm>
          <a:off x="2477619" y="156"/>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10k-20k</a:t>
          </a:r>
          <a:endParaRPr lang="en-US" sz="1400" kern="1200" dirty="0"/>
        </a:p>
      </dsp:txBody>
      <dsp:txXfrm>
        <a:off x="2477619" y="156"/>
        <a:ext cx="761479" cy="456887"/>
      </dsp:txXfrm>
    </dsp:sp>
    <dsp:sp modelId="{ECA87C85-217C-47E9-948B-1F509CEDDF60}">
      <dsp:nvSpPr>
        <dsp:cNvPr id="0" name=""/>
        <dsp:cNvSpPr/>
      </dsp:nvSpPr>
      <dsp:spPr>
        <a:xfrm>
          <a:off x="3315246" y="312"/>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20k-30k</a:t>
          </a:r>
          <a:endParaRPr lang="en-US" sz="1400" kern="1200" dirty="0"/>
        </a:p>
      </dsp:txBody>
      <dsp:txXfrm>
        <a:off x="3315246" y="312"/>
        <a:ext cx="761479" cy="456887"/>
      </dsp:txXfrm>
    </dsp:sp>
    <dsp:sp modelId="{AF593F65-8511-4430-828D-27B553C7EE3C}">
      <dsp:nvSpPr>
        <dsp:cNvPr id="0" name=""/>
        <dsp:cNvSpPr/>
      </dsp:nvSpPr>
      <dsp:spPr>
        <a:xfrm>
          <a:off x="4152873" y="156"/>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30k-40k</a:t>
          </a:r>
          <a:endParaRPr lang="en-US" sz="1400" kern="1200" dirty="0"/>
        </a:p>
      </dsp:txBody>
      <dsp:txXfrm>
        <a:off x="4152873" y="156"/>
        <a:ext cx="761479" cy="456887"/>
      </dsp:txXfrm>
    </dsp:sp>
    <dsp:sp modelId="{CD741455-65F0-47D9-8422-4F58935C5D9D}">
      <dsp:nvSpPr>
        <dsp:cNvPr id="0" name=""/>
        <dsp:cNvSpPr/>
      </dsp:nvSpPr>
      <dsp:spPr>
        <a:xfrm>
          <a:off x="4990500" y="156"/>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t>
          </a:r>
          <a:endParaRPr lang="en-US" sz="1400" kern="1200" dirty="0"/>
        </a:p>
      </dsp:txBody>
      <dsp:txXfrm>
        <a:off x="4990500" y="156"/>
        <a:ext cx="761479" cy="456887"/>
      </dsp:txXfrm>
    </dsp:sp>
    <dsp:sp modelId="{45F534BB-3415-4EEA-A3E1-402AD9D2BE6D}">
      <dsp:nvSpPr>
        <dsp:cNvPr id="0" name=""/>
        <dsp:cNvSpPr/>
      </dsp:nvSpPr>
      <dsp:spPr>
        <a:xfrm>
          <a:off x="5828127" y="156"/>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990k-1M</a:t>
          </a:r>
          <a:endParaRPr lang="en-US" sz="1400" kern="1200" dirty="0"/>
        </a:p>
      </dsp:txBody>
      <dsp:txXfrm>
        <a:off x="5828127" y="156"/>
        <a:ext cx="761479" cy="4568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8D7E72-6DFD-4686-BCE1-2727F14BC5FD}">
      <dsp:nvSpPr>
        <dsp:cNvPr id="0" name=""/>
        <dsp:cNvSpPr/>
      </dsp:nvSpPr>
      <dsp:spPr>
        <a:xfrm>
          <a:off x="3876712" y="44"/>
          <a:ext cx="476175" cy="28570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500k</a:t>
          </a:r>
          <a:endParaRPr lang="en-US" sz="1300" kern="1200" dirty="0"/>
        </a:p>
      </dsp:txBody>
      <dsp:txXfrm>
        <a:off x="3876712" y="44"/>
        <a:ext cx="476175" cy="2857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3884CB-5DE1-4407-8A98-6C75FCB09247}">
      <dsp:nvSpPr>
        <dsp:cNvPr id="0" name=""/>
        <dsp:cNvSpPr/>
      </dsp:nvSpPr>
      <dsp:spPr>
        <a:xfrm>
          <a:off x="1639992" y="156"/>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5k</a:t>
          </a:r>
          <a:endParaRPr lang="en-US" sz="2100" kern="1200" dirty="0"/>
        </a:p>
      </dsp:txBody>
      <dsp:txXfrm>
        <a:off x="1639992" y="156"/>
        <a:ext cx="761479" cy="456887"/>
      </dsp:txXfrm>
    </dsp:sp>
    <dsp:sp modelId="{D53EA516-9729-4E4C-BE10-6FB00A633C6B}">
      <dsp:nvSpPr>
        <dsp:cNvPr id="0" name=""/>
        <dsp:cNvSpPr/>
      </dsp:nvSpPr>
      <dsp:spPr>
        <a:xfrm>
          <a:off x="2477619" y="156"/>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5k</a:t>
          </a:r>
          <a:endParaRPr lang="en-US" sz="2100" kern="1200" dirty="0"/>
        </a:p>
      </dsp:txBody>
      <dsp:txXfrm>
        <a:off x="2477619" y="156"/>
        <a:ext cx="761479" cy="456887"/>
      </dsp:txXfrm>
    </dsp:sp>
    <dsp:sp modelId="{F659A1A4-B69E-471A-B0CF-00A1F90A34EE}">
      <dsp:nvSpPr>
        <dsp:cNvPr id="0" name=""/>
        <dsp:cNvSpPr/>
      </dsp:nvSpPr>
      <dsp:spPr>
        <a:xfrm>
          <a:off x="3315246" y="156"/>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5k</a:t>
          </a:r>
          <a:endParaRPr lang="en-US" sz="2100" kern="1200" dirty="0"/>
        </a:p>
      </dsp:txBody>
      <dsp:txXfrm>
        <a:off x="3315246" y="156"/>
        <a:ext cx="761479" cy="456887"/>
      </dsp:txXfrm>
    </dsp:sp>
    <dsp:sp modelId="{FA4807ED-C312-4AE1-98CB-965B9A3A75F0}">
      <dsp:nvSpPr>
        <dsp:cNvPr id="0" name=""/>
        <dsp:cNvSpPr/>
      </dsp:nvSpPr>
      <dsp:spPr>
        <a:xfrm>
          <a:off x="4152873" y="156"/>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5k</a:t>
          </a:r>
          <a:endParaRPr lang="en-US" sz="2100" kern="1200" dirty="0"/>
        </a:p>
      </dsp:txBody>
      <dsp:txXfrm>
        <a:off x="4152873" y="156"/>
        <a:ext cx="761479" cy="456887"/>
      </dsp:txXfrm>
    </dsp:sp>
    <dsp:sp modelId="{2D5ECEC7-9DB5-4A84-A4EB-1BF2D9CB889D}">
      <dsp:nvSpPr>
        <dsp:cNvPr id="0" name=""/>
        <dsp:cNvSpPr/>
      </dsp:nvSpPr>
      <dsp:spPr>
        <a:xfrm>
          <a:off x="4990500" y="156"/>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a:t>
          </a:r>
          <a:endParaRPr lang="en-US" sz="2100" kern="1200" dirty="0"/>
        </a:p>
      </dsp:txBody>
      <dsp:txXfrm>
        <a:off x="4990500" y="156"/>
        <a:ext cx="761479" cy="456887"/>
      </dsp:txXfrm>
    </dsp:sp>
    <dsp:sp modelId="{8A95831A-F84E-4DBA-97F7-0A295C24C7AE}">
      <dsp:nvSpPr>
        <dsp:cNvPr id="0" name=""/>
        <dsp:cNvSpPr/>
      </dsp:nvSpPr>
      <dsp:spPr>
        <a:xfrm>
          <a:off x="5828127" y="156"/>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5k</a:t>
          </a:r>
          <a:endParaRPr lang="en-US" sz="2100" kern="1200" dirty="0"/>
        </a:p>
      </dsp:txBody>
      <dsp:txXfrm>
        <a:off x="5828127" y="156"/>
        <a:ext cx="761479" cy="4568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3884CB-5DE1-4407-8A98-6C75FCB09247}">
      <dsp:nvSpPr>
        <dsp:cNvPr id="0" name=""/>
        <dsp:cNvSpPr/>
      </dsp:nvSpPr>
      <dsp:spPr>
        <a:xfrm>
          <a:off x="3063" y="59415"/>
          <a:ext cx="754446" cy="45266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1</a:t>
          </a:r>
          <a:endParaRPr lang="en-US" sz="2000" kern="1200" dirty="0"/>
        </a:p>
      </dsp:txBody>
      <dsp:txXfrm>
        <a:off x="3063" y="59415"/>
        <a:ext cx="754446" cy="452668"/>
      </dsp:txXfrm>
    </dsp:sp>
    <dsp:sp modelId="{9854EA6C-C1F4-477B-A9E1-6B76A97FF6E6}">
      <dsp:nvSpPr>
        <dsp:cNvPr id="0" name=""/>
        <dsp:cNvSpPr/>
      </dsp:nvSpPr>
      <dsp:spPr>
        <a:xfrm>
          <a:off x="832955" y="59415"/>
          <a:ext cx="754446" cy="45266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2</a:t>
          </a:r>
          <a:endParaRPr lang="en-US" sz="2000" kern="1200" dirty="0"/>
        </a:p>
      </dsp:txBody>
      <dsp:txXfrm>
        <a:off x="832955" y="59415"/>
        <a:ext cx="754446" cy="452668"/>
      </dsp:txXfrm>
    </dsp:sp>
    <dsp:sp modelId="{ECA87C85-217C-47E9-948B-1F509CEDDF60}">
      <dsp:nvSpPr>
        <dsp:cNvPr id="0" name=""/>
        <dsp:cNvSpPr/>
      </dsp:nvSpPr>
      <dsp:spPr>
        <a:xfrm>
          <a:off x="1662847" y="59415"/>
          <a:ext cx="754446" cy="45266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3</a:t>
          </a:r>
          <a:endParaRPr lang="en-US" sz="2000" kern="1200" dirty="0"/>
        </a:p>
      </dsp:txBody>
      <dsp:txXfrm>
        <a:off x="1662847" y="59415"/>
        <a:ext cx="754446" cy="452668"/>
      </dsp:txXfrm>
    </dsp:sp>
    <dsp:sp modelId="{AF593F65-8511-4430-828D-27B553C7EE3C}">
      <dsp:nvSpPr>
        <dsp:cNvPr id="0" name=""/>
        <dsp:cNvSpPr/>
      </dsp:nvSpPr>
      <dsp:spPr>
        <a:xfrm>
          <a:off x="2492739" y="59415"/>
          <a:ext cx="754446" cy="45266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4</a:t>
          </a:r>
          <a:endParaRPr lang="en-US" sz="2000" kern="1200" dirty="0"/>
        </a:p>
      </dsp:txBody>
      <dsp:txXfrm>
        <a:off x="2492739" y="59415"/>
        <a:ext cx="754446" cy="452668"/>
      </dsp:txXfrm>
    </dsp:sp>
    <dsp:sp modelId="{CD741455-65F0-47D9-8422-4F58935C5D9D}">
      <dsp:nvSpPr>
        <dsp:cNvPr id="0" name=""/>
        <dsp:cNvSpPr/>
      </dsp:nvSpPr>
      <dsp:spPr>
        <a:xfrm>
          <a:off x="3322630" y="59415"/>
          <a:ext cx="754446" cy="45266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5</a:t>
          </a:r>
          <a:endParaRPr lang="en-US" sz="2000" kern="1200" dirty="0"/>
        </a:p>
      </dsp:txBody>
      <dsp:txXfrm>
        <a:off x="3322630" y="59415"/>
        <a:ext cx="754446" cy="452668"/>
      </dsp:txXfrm>
    </dsp:sp>
    <dsp:sp modelId="{45F534BB-3415-4EEA-A3E1-402AD9D2BE6D}">
      <dsp:nvSpPr>
        <dsp:cNvPr id="0" name=""/>
        <dsp:cNvSpPr/>
      </dsp:nvSpPr>
      <dsp:spPr>
        <a:xfrm>
          <a:off x="4152522" y="59415"/>
          <a:ext cx="754446" cy="45266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6</a:t>
          </a:r>
          <a:endParaRPr lang="en-US" sz="2000" kern="1200" dirty="0"/>
        </a:p>
      </dsp:txBody>
      <dsp:txXfrm>
        <a:off x="4152522" y="59415"/>
        <a:ext cx="754446" cy="452668"/>
      </dsp:txXfrm>
    </dsp:sp>
    <dsp:sp modelId="{5526450A-6C23-43BF-85A8-EF1887AA789D}">
      <dsp:nvSpPr>
        <dsp:cNvPr id="0" name=""/>
        <dsp:cNvSpPr/>
      </dsp:nvSpPr>
      <dsp:spPr>
        <a:xfrm>
          <a:off x="4982414" y="59415"/>
          <a:ext cx="754446" cy="45266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7</a:t>
          </a:r>
          <a:endParaRPr lang="en-US" sz="2000" kern="1200" dirty="0"/>
        </a:p>
      </dsp:txBody>
      <dsp:txXfrm>
        <a:off x="4982414" y="59415"/>
        <a:ext cx="754446" cy="452668"/>
      </dsp:txXfrm>
    </dsp:sp>
    <dsp:sp modelId="{4EF5ED75-4402-41EA-AE15-609165BD64D3}">
      <dsp:nvSpPr>
        <dsp:cNvPr id="0" name=""/>
        <dsp:cNvSpPr/>
      </dsp:nvSpPr>
      <dsp:spPr>
        <a:xfrm>
          <a:off x="5812305" y="59415"/>
          <a:ext cx="754446" cy="45266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8</a:t>
          </a:r>
          <a:endParaRPr lang="en-US" sz="2000" kern="1200" dirty="0"/>
        </a:p>
      </dsp:txBody>
      <dsp:txXfrm>
        <a:off x="5812305" y="59415"/>
        <a:ext cx="754446" cy="452668"/>
      </dsp:txXfrm>
    </dsp:sp>
    <dsp:sp modelId="{51A054A6-24EF-4AC8-A94C-D37ACDCB21BE}">
      <dsp:nvSpPr>
        <dsp:cNvPr id="0" name=""/>
        <dsp:cNvSpPr/>
      </dsp:nvSpPr>
      <dsp:spPr>
        <a:xfrm>
          <a:off x="6642197" y="59415"/>
          <a:ext cx="754446" cy="45266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t>
          </a:r>
          <a:endParaRPr lang="en-US" sz="2000" kern="1200" dirty="0"/>
        </a:p>
      </dsp:txBody>
      <dsp:txXfrm>
        <a:off x="6642197" y="59415"/>
        <a:ext cx="754446" cy="452668"/>
      </dsp:txXfrm>
    </dsp:sp>
    <dsp:sp modelId="{762402E6-3633-450A-A48E-386AD07FAD71}">
      <dsp:nvSpPr>
        <dsp:cNvPr id="0" name=""/>
        <dsp:cNvSpPr/>
      </dsp:nvSpPr>
      <dsp:spPr>
        <a:xfrm>
          <a:off x="7472089" y="59415"/>
          <a:ext cx="754446" cy="45266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1M</a:t>
          </a:r>
          <a:endParaRPr lang="en-US" sz="2000" kern="1200" dirty="0"/>
        </a:p>
      </dsp:txBody>
      <dsp:txXfrm>
        <a:off x="7472089" y="59415"/>
        <a:ext cx="754446" cy="4526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3884CB-5DE1-4407-8A98-6C75FCB09247}">
      <dsp:nvSpPr>
        <dsp:cNvPr id="0" name=""/>
        <dsp:cNvSpPr/>
      </dsp:nvSpPr>
      <dsp:spPr>
        <a:xfrm>
          <a:off x="1639992" y="156"/>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1-10k</a:t>
          </a:r>
          <a:endParaRPr lang="en-US" sz="1400" kern="1200" dirty="0"/>
        </a:p>
      </dsp:txBody>
      <dsp:txXfrm>
        <a:off x="1639992" y="156"/>
        <a:ext cx="761479" cy="456887"/>
      </dsp:txXfrm>
    </dsp:sp>
    <dsp:sp modelId="{9854EA6C-C1F4-477B-A9E1-6B76A97FF6E6}">
      <dsp:nvSpPr>
        <dsp:cNvPr id="0" name=""/>
        <dsp:cNvSpPr/>
      </dsp:nvSpPr>
      <dsp:spPr>
        <a:xfrm>
          <a:off x="2477619" y="156"/>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10k-20k</a:t>
          </a:r>
          <a:endParaRPr lang="en-US" sz="1400" kern="1200" dirty="0"/>
        </a:p>
      </dsp:txBody>
      <dsp:txXfrm>
        <a:off x="2477619" y="156"/>
        <a:ext cx="761479" cy="456887"/>
      </dsp:txXfrm>
    </dsp:sp>
    <dsp:sp modelId="{ECA87C85-217C-47E9-948B-1F509CEDDF60}">
      <dsp:nvSpPr>
        <dsp:cNvPr id="0" name=""/>
        <dsp:cNvSpPr/>
      </dsp:nvSpPr>
      <dsp:spPr>
        <a:xfrm>
          <a:off x="3315246" y="312"/>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20k-30k</a:t>
          </a:r>
          <a:endParaRPr lang="en-US" sz="1400" kern="1200" dirty="0"/>
        </a:p>
      </dsp:txBody>
      <dsp:txXfrm>
        <a:off x="3315246" y="312"/>
        <a:ext cx="761479" cy="456887"/>
      </dsp:txXfrm>
    </dsp:sp>
    <dsp:sp modelId="{AF593F65-8511-4430-828D-27B553C7EE3C}">
      <dsp:nvSpPr>
        <dsp:cNvPr id="0" name=""/>
        <dsp:cNvSpPr/>
      </dsp:nvSpPr>
      <dsp:spPr>
        <a:xfrm>
          <a:off x="4152873" y="156"/>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30k-40k</a:t>
          </a:r>
          <a:endParaRPr lang="en-US" sz="1400" kern="1200" dirty="0"/>
        </a:p>
      </dsp:txBody>
      <dsp:txXfrm>
        <a:off x="4152873" y="156"/>
        <a:ext cx="761479" cy="456887"/>
      </dsp:txXfrm>
    </dsp:sp>
    <dsp:sp modelId="{CD741455-65F0-47D9-8422-4F58935C5D9D}">
      <dsp:nvSpPr>
        <dsp:cNvPr id="0" name=""/>
        <dsp:cNvSpPr/>
      </dsp:nvSpPr>
      <dsp:spPr>
        <a:xfrm>
          <a:off x="4990500" y="156"/>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t>
          </a:r>
          <a:endParaRPr lang="en-US" sz="1400" kern="1200" dirty="0"/>
        </a:p>
      </dsp:txBody>
      <dsp:txXfrm>
        <a:off x="4990500" y="156"/>
        <a:ext cx="761479" cy="456887"/>
      </dsp:txXfrm>
    </dsp:sp>
    <dsp:sp modelId="{45F534BB-3415-4EEA-A3E1-402AD9D2BE6D}">
      <dsp:nvSpPr>
        <dsp:cNvPr id="0" name=""/>
        <dsp:cNvSpPr/>
      </dsp:nvSpPr>
      <dsp:spPr>
        <a:xfrm>
          <a:off x="5828127" y="156"/>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990k-1M</a:t>
          </a:r>
          <a:endParaRPr lang="en-US" sz="1400" kern="1200" dirty="0"/>
        </a:p>
      </dsp:txBody>
      <dsp:txXfrm>
        <a:off x="5828127" y="156"/>
        <a:ext cx="761479" cy="45688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3884CB-5DE1-4407-8A98-6C75FCB09247}">
      <dsp:nvSpPr>
        <dsp:cNvPr id="0" name=""/>
        <dsp:cNvSpPr/>
      </dsp:nvSpPr>
      <dsp:spPr>
        <a:xfrm>
          <a:off x="1639992" y="155"/>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 4, 6, 8 … 10k</a:t>
          </a:r>
          <a:endParaRPr lang="en-US" sz="1200" kern="1200" dirty="0"/>
        </a:p>
      </dsp:txBody>
      <dsp:txXfrm>
        <a:off x="1639992" y="155"/>
        <a:ext cx="761479" cy="456887"/>
      </dsp:txXfrm>
    </dsp:sp>
    <dsp:sp modelId="{9854EA6C-C1F4-477B-A9E1-6B76A97FF6E6}">
      <dsp:nvSpPr>
        <dsp:cNvPr id="0" name=""/>
        <dsp:cNvSpPr/>
      </dsp:nvSpPr>
      <dsp:spPr>
        <a:xfrm>
          <a:off x="2477619" y="155"/>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10k-20k (evens)</a:t>
          </a:r>
          <a:endParaRPr lang="en-US" sz="1200" kern="1200" dirty="0"/>
        </a:p>
      </dsp:txBody>
      <dsp:txXfrm>
        <a:off x="2477619" y="155"/>
        <a:ext cx="761479" cy="456887"/>
      </dsp:txXfrm>
    </dsp:sp>
    <dsp:sp modelId="{ECA87C85-217C-47E9-948B-1F509CEDDF60}">
      <dsp:nvSpPr>
        <dsp:cNvPr id="0" name=""/>
        <dsp:cNvSpPr/>
      </dsp:nvSpPr>
      <dsp:spPr>
        <a:xfrm>
          <a:off x="3315246" y="155"/>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20k-30k (evens)</a:t>
          </a:r>
          <a:endParaRPr lang="en-US" sz="1200" kern="1200" dirty="0"/>
        </a:p>
      </dsp:txBody>
      <dsp:txXfrm>
        <a:off x="3315246" y="155"/>
        <a:ext cx="761479" cy="456887"/>
      </dsp:txXfrm>
    </dsp:sp>
    <dsp:sp modelId="{AF593F65-8511-4430-828D-27B553C7EE3C}">
      <dsp:nvSpPr>
        <dsp:cNvPr id="0" name=""/>
        <dsp:cNvSpPr/>
      </dsp:nvSpPr>
      <dsp:spPr>
        <a:xfrm>
          <a:off x="4152873" y="155"/>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30k-40k (evens)</a:t>
          </a:r>
          <a:endParaRPr lang="en-US" sz="1200" kern="1200" dirty="0"/>
        </a:p>
      </dsp:txBody>
      <dsp:txXfrm>
        <a:off x="4152873" y="155"/>
        <a:ext cx="761479" cy="456887"/>
      </dsp:txXfrm>
    </dsp:sp>
    <dsp:sp modelId="{CD741455-65F0-47D9-8422-4F58935C5D9D}">
      <dsp:nvSpPr>
        <dsp:cNvPr id="0" name=""/>
        <dsp:cNvSpPr/>
      </dsp:nvSpPr>
      <dsp:spPr>
        <a:xfrm>
          <a:off x="4990500" y="155"/>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t>
          </a:r>
          <a:endParaRPr lang="en-US" sz="1200" kern="1200" dirty="0"/>
        </a:p>
      </dsp:txBody>
      <dsp:txXfrm>
        <a:off x="4990500" y="155"/>
        <a:ext cx="761479" cy="456887"/>
      </dsp:txXfrm>
    </dsp:sp>
    <dsp:sp modelId="{45F534BB-3415-4EEA-A3E1-402AD9D2BE6D}">
      <dsp:nvSpPr>
        <dsp:cNvPr id="0" name=""/>
        <dsp:cNvSpPr/>
      </dsp:nvSpPr>
      <dsp:spPr>
        <a:xfrm>
          <a:off x="5828127" y="155"/>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990k-1M (evens)</a:t>
          </a:r>
          <a:endParaRPr lang="en-US" sz="1200" kern="1200" dirty="0"/>
        </a:p>
      </dsp:txBody>
      <dsp:txXfrm>
        <a:off x="5828127" y="155"/>
        <a:ext cx="761479" cy="45688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3884CB-5DE1-4407-8A98-6C75FCB09247}">
      <dsp:nvSpPr>
        <dsp:cNvPr id="0" name=""/>
        <dsp:cNvSpPr/>
      </dsp:nvSpPr>
      <dsp:spPr>
        <a:xfrm>
          <a:off x="1639992" y="156"/>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5k</a:t>
          </a:r>
          <a:endParaRPr lang="en-US" sz="2100" kern="1200" dirty="0"/>
        </a:p>
      </dsp:txBody>
      <dsp:txXfrm>
        <a:off x="1639992" y="156"/>
        <a:ext cx="761479" cy="456887"/>
      </dsp:txXfrm>
    </dsp:sp>
    <dsp:sp modelId="{D53EA516-9729-4E4C-BE10-6FB00A633C6B}">
      <dsp:nvSpPr>
        <dsp:cNvPr id="0" name=""/>
        <dsp:cNvSpPr/>
      </dsp:nvSpPr>
      <dsp:spPr>
        <a:xfrm>
          <a:off x="2477619" y="156"/>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5k</a:t>
          </a:r>
          <a:endParaRPr lang="en-US" sz="2100" kern="1200" dirty="0"/>
        </a:p>
      </dsp:txBody>
      <dsp:txXfrm>
        <a:off x="2477619" y="156"/>
        <a:ext cx="761479" cy="456887"/>
      </dsp:txXfrm>
    </dsp:sp>
    <dsp:sp modelId="{F659A1A4-B69E-471A-B0CF-00A1F90A34EE}">
      <dsp:nvSpPr>
        <dsp:cNvPr id="0" name=""/>
        <dsp:cNvSpPr/>
      </dsp:nvSpPr>
      <dsp:spPr>
        <a:xfrm>
          <a:off x="3315246" y="156"/>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5k</a:t>
          </a:r>
          <a:endParaRPr lang="en-US" sz="2100" kern="1200" dirty="0"/>
        </a:p>
      </dsp:txBody>
      <dsp:txXfrm>
        <a:off x="3315246" y="156"/>
        <a:ext cx="761479" cy="456887"/>
      </dsp:txXfrm>
    </dsp:sp>
    <dsp:sp modelId="{FA4807ED-C312-4AE1-98CB-965B9A3A75F0}">
      <dsp:nvSpPr>
        <dsp:cNvPr id="0" name=""/>
        <dsp:cNvSpPr/>
      </dsp:nvSpPr>
      <dsp:spPr>
        <a:xfrm>
          <a:off x="4152873" y="156"/>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5k</a:t>
          </a:r>
          <a:endParaRPr lang="en-US" sz="2100" kern="1200" dirty="0"/>
        </a:p>
      </dsp:txBody>
      <dsp:txXfrm>
        <a:off x="4152873" y="156"/>
        <a:ext cx="761479" cy="456887"/>
      </dsp:txXfrm>
    </dsp:sp>
    <dsp:sp modelId="{2D5ECEC7-9DB5-4A84-A4EB-1BF2D9CB889D}">
      <dsp:nvSpPr>
        <dsp:cNvPr id="0" name=""/>
        <dsp:cNvSpPr/>
      </dsp:nvSpPr>
      <dsp:spPr>
        <a:xfrm>
          <a:off x="4990500" y="156"/>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a:t>
          </a:r>
          <a:endParaRPr lang="en-US" sz="2100" kern="1200" dirty="0"/>
        </a:p>
      </dsp:txBody>
      <dsp:txXfrm>
        <a:off x="4990500" y="156"/>
        <a:ext cx="761479" cy="456887"/>
      </dsp:txXfrm>
    </dsp:sp>
    <dsp:sp modelId="{8A95831A-F84E-4DBA-97F7-0A295C24C7AE}">
      <dsp:nvSpPr>
        <dsp:cNvPr id="0" name=""/>
        <dsp:cNvSpPr/>
      </dsp:nvSpPr>
      <dsp:spPr>
        <a:xfrm>
          <a:off x="5828127" y="156"/>
          <a:ext cx="761479" cy="456887"/>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5k</a:t>
          </a:r>
          <a:endParaRPr lang="en-US" sz="2100" kern="1200" dirty="0"/>
        </a:p>
      </dsp:txBody>
      <dsp:txXfrm>
        <a:off x="5828127" y="156"/>
        <a:ext cx="761479" cy="45688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8D7E72-6DFD-4686-BCE1-2727F14BC5FD}">
      <dsp:nvSpPr>
        <dsp:cNvPr id="0" name=""/>
        <dsp:cNvSpPr/>
      </dsp:nvSpPr>
      <dsp:spPr>
        <a:xfrm>
          <a:off x="3876712" y="44"/>
          <a:ext cx="476175" cy="28570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500k</a:t>
          </a:r>
          <a:endParaRPr lang="en-US" sz="1300" kern="1200" dirty="0"/>
        </a:p>
      </dsp:txBody>
      <dsp:txXfrm>
        <a:off x="3876712" y="44"/>
        <a:ext cx="476175" cy="28570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0BE22E7-DA17-4845-A9A7-01221D8FFBCD}" type="datetimeFigureOut">
              <a:rPr lang="en-US" smtClean="0"/>
              <a:t>6/9/14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84732F-BCF0-4545-9DDB-4FAED1A264BF}" type="slidenum">
              <a:rPr lang="en-US" smtClean="0"/>
              <a:t>‹#›</a:t>
            </a:fld>
            <a:endParaRPr lang="en-US"/>
          </a:p>
        </p:txBody>
      </p:sp>
    </p:spTree>
    <p:extLst>
      <p:ext uri="{BB962C8B-B14F-4D97-AF65-F5344CB8AC3E}">
        <p14:creationId xmlns:p14="http://schemas.microsoft.com/office/powerpoint/2010/main" val="2074289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09FD81-EF77-4AFB-B562-DB1C5419A979}" type="datetimeFigureOut">
              <a:rPr lang="en-US" smtClean="0"/>
              <a:t>6/9/14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3BC69A-3FA5-40FC-921F-96831559978F}" type="slidenum">
              <a:rPr lang="en-US" smtClean="0"/>
              <a:t>‹#›</a:t>
            </a:fld>
            <a:endParaRPr lang="en-US"/>
          </a:p>
        </p:txBody>
      </p:sp>
    </p:spTree>
    <p:extLst>
      <p:ext uri="{BB962C8B-B14F-4D97-AF65-F5344CB8AC3E}">
        <p14:creationId xmlns:p14="http://schemas.microsoft.com/office/powerpoint/2010/main" val="2479481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4.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5.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7.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0.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4.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5.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6.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7.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8.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1</a:t>
            </a:fld>
            <a:endParaRPr lang="en-US"/>
          </a:p>
        </p:txBody>
      </p:sp>
    </p:spTree>
    <p:extLst>
      <p:ext uri="{BB962C8B-B14F-4D97-AF65-F5344CB8AC3E}">
        <p14:creationId xmlns:p14="http://schemas.microsoft.com/office/powerpoint/2010/main" val="1960255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10</a:t>
            </a:fld>
            <a:endParaRPr lang="en-US"/>
          </a:p>
        </p:txBody>
      </p:sp>
    </p:spTree>
    <p:extLst>
      <p:ext uri="{BB962C8B-B14F-4D97-AF65-F5344CB8AC3E}">
        <p14:creationId xmlns:p14="http://schemas.microsoft.com/office/powerpoint/2010/main" val="2835766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11</a:t>
            </a:fld>
            <a:endParaRPr lang="en-US"/>
          </a:p>
        </p:txBody>
      </p:sp>
    </p:spTree>
    <p:extLst>
      <p:ext uri="{BB962C8B-B14F-4D97-AF65-F5344CB8AC3E}">
        <p14:creationId xmlns:p14="http://schemas.microsoft.com/office/powerpoint/2010/main" val="941361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12</a:t>
            </a:fld>
            <a:endParaRPr lang="en-US"/>
          </a:p>
        </p:txBody>
      </p:sp>
    </p:spTree>
    <p:extLst>
      <p:ext uri="{BB962C8B-B14F-4D97-AF65-F5344CB8AC3E}">
        <p14:creationId xmlns:p14="http://schemas.microsoft.com/office/powerpoint/2010/main" val="3201763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13</a:t>
            </a:fld>
            <a:endParaRPr lang="en-US"/>
          </a:p>
        </p:txBody>
      </p:sp>
    </p:spTree>
    <p:extLst>
      <p:ext uri="{BB962C8B-B14F-4D97-AF65-F5344CB8AC3E}">
        <p14:creationId xmlns:p14="http://schemas.microsoft.com/office/powerpoint/2010/main" val="35714427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14</a:t>
            </a:fld>
            <a:endParaRPr lang="en-US"/>
          </a:p>
        </p:txBody>
      </p:sp>
    </p:spTree>
    <p:extLst>
      <p:ext uri="{BB962C8B-B14F-4D97-AF65-F5344CB8AC3E}">
        <p14:creationId xmlns:p14="http://schemas.microsoft.com/office/powerpoint/2010/main" val="5277391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15</a:t>
            </a:fld>
            <a:endParaRPr lang="en-US"/>
          </a:p>
        </p:txBody>
      </p:sp>
    </p:spTree>
    <p:extLst>
      <p:ext uri="{BB962C8B-B14F-4D97-AF65-F5344CB8AC3E}">
        <p14:creationId xmlns:p14="http://schemas.microsoft.com/office/powerpoint/2010/main" val="527739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16</a:t>
            </a:fld>
            <a:endParaRPr lang="en-US"/>
          </a:p>
        </p:txBody>
      </p:sp>
    </p:spTree>
    <p:extLst>
      <p:ext uri="{BB962C8B-B14F-4D97-AF65-F5344CB8AC3E}">
        <p14:creationId xmlns:p14="http://schemas.microsoft.com/office/powerpoint/2010/main" val="34214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17</a:t>
            </a:fld>
            <a:endParaRPr lang="en-US"/>
          </a:p>
        </p:txBody>
      </p:sp>
    </p:spTree>
    <p:extLst>
      <p:ext uri="{BB962C8B-B14F-4D97-AF65-F5344CB8AC3E}">
        <p14:creationId xmlns:p14="http://schemas.microsoft.com/office/powerpoint/2010/main" val="34214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18</a:t>
            </a:fld>
            <a:endParaRPr lang="en-US"/>
          </a:p>
        </p:txBody>
      </p:sp>
    </p:spTree>
    <p:extLst>
      <p:ext uri="{BB962C8B-B14F-4D97-AF65-F5344CB8AC3E}">
        <p14:creationId xmlns:p14="http://schemas.microsoft.com/office/powerpoint/2010/main" val="34214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19</a:t>
            </a:fld>
            <a:endParaRPr lang="en-US"/>
          </a:p>
        </p:txBody>
      </p:sp>
    </p:spTree>
    <p:extLst>
      <p:ext uri="{BB962C8B-B14F-4D97-AF65-F5344CB8AC3E}">
        <p14:creationId xmlns:p14="http://schemas.microsoft.com/office/powerpoint/2010/main" val="2069871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fontAlgn="base"/>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2</a:t>
            </a:fld>
            <a:endParaRPr lang="en-US"/>
          </a:p>
        </p:txBody>
      </p:sp>
    </p:spTree>
    <p:extLst>
      <p:ext uri="{BB962C8B-B14F-4D97-AF65-F5344CB8AC3E}">
        <p14:creationId xmlns:p14="http://schemas.microsoft.com/office/powerpoint/2010/main" val="35714427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20</a:t>
            </a:fld>
            <a:endParaRPr lang="en-US"/>
          </a:p>
        </p:txBody>
      </p:sp>
    </p:spTree>
    <p:extLst>
      <p:ext uri="{BB962C8B-B14F-4D97-AF65-F5344CB8AC3E}">
        <p14:creationId xmlns:p14="http://schemas.microsoft.com/office/powerpoint/2010/main" val="42186585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21</a:t>
            </a:fld>
            <a:endParaRPr lang="en-US"/>
          </a:p>
        </p:txBody>
      </p:sp>
    </p:spTree>
    <p:extLst>
      <p:ext uri="{BB962C8B-B14F-4D97-AF65-F5344CB8AC3E}">
        <p14:creationId xmlns:p14="http://schemas.microsoft.com/office/powerpoint/2010/main" val="6417744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22</a:t>
            </a:fld>
            <a:endParaRPr lang="en-US"/>
          </a:p>
        </p:txBody>
      </p:sp>
    </p:spTree>
    <p:extLst>
      <p:ext uri="{BB962C8B-B14F-4D97-AF65-F5344CB8AC3E}">
        <p14:creationId xmlns:p14="http://schemas.microsoft.com/office/powerpoint/2010/main" val="42186585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23</a:t>
            </a:fld>
            <a:endParaRPr lang="en-US"/>
          </a:p>
        </p:txBody>
      </p:sp>
    </p:spTree>
    <p:extLst>
      <p:ext uri="{BB962C8B-B14F-4D97-AF65-F5344CB8AC3E}">
        <p14:creationId xmlns:p14="http://schemas.microsoft.com/office/powerpoint/2010/main" val="42186585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25</a:t>
            </a:fld>
            <a:endParaRPr lang="en-US"/>
          </a:p>
        </p:txBody>
      </p:sp>
    </p:spTree>
    <p:extLst>
      <p:ext uri="{BB962C8B-B14F-4D97-AF65-F5344CB8AC3E}">
        <p14:creationId xmlns:p14="http://schemas.microsoft.com/office/powerpoint/2010/main" val="2467050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26</a:t>
            </a:fld>
            <a:endParaRPr lang="en-US"/>
          </a:p>
        </p:txBody>
      </p:sp>
    </p:spTree>
    <p:extLst>
      <p:ext uri="{BB962C8B-B14F-4D97-AF65-F5344CB8AC3E}">
        <p14:creationId xmlns:p14="http://schemas.microsoft.com/office/powerpoint/2010/main" val="5381460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27</a:t>
            </a:fld>
            <a:endParaRPr lang="en-US"/>
          </a:p>
        </p:txBody>
      </p:sp>
    </p:spTree>
    <p:extLst>
      <p:ext uri="{BB962C8B-B14F-4D97-AF65-F5344CB8AC3E}">
        <p14:creationId xmlns:p14="http://schemas.microsoft.com/office/powerpoint/2010/main" val="42652101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28</a:t>
            </a:fld>
            <a:endParaRPr lang="en-US"/>
          </a:p>
        </p:txBody>
      </p:sp>
    </p:spTree>
    <p:extLst>
      <p:ext uri="{BB962C8B-B14F-4D97-AF65-F5344CB8AC3E}">
        <p14:creationId xmlns:p14="http://schemas.microsoft.com/office/powerpoint/2010/main" val="24501907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29</a:t>
            </a:fld>
            <a:endParaRPr lang="en-US"/>
          </a:p>
        </p:txBody>
      </p:sp>
    </p:spTree>
    <p:extLst>
      <p:ext uri="{BB962C8B-B14F-4D97-AF65-F5344CB8AC3E}">
        <p14:creationId xmlns:p14="http://schemas.microsoft.com/office/powerpoint/2010/main" val="29322575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30</a:t>
            </a:fld>
            <a:endParaRPr lang="en-US"/>
          </a:p>
        </p:txBody>
      </p:sp>
    </p:spTree>
    <p:extLst>
      <p:ext uri="{BB962C8B-B14F-4D97-AF65-F5344CB8AC3E}">
        <p14:creationId xmlns:p14="http://schemas.microsoft.com/office/powerpoint/2010/main" val="2932257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3</a:t>
            </a:fld>
            <a:endParaRPr lang="en-US"/>
          </a:p>
        </p:txBody>
      </p:sp>
    </p:spTree>
    <p:extLst>
      <p:ext uri="{BB962C8B-B14F-4D97-AF65-F5344CB8AC3E}">
        <p14:creationId xmlns:p14="http://schemas.microsoft.com/office/powerpoint/2010/main" val="35714427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33</a:t>
            </a:fld>
            <a:endParaRPr lang="en-US"/>
          </a:p>
        </p:txBody>
      </p:sp>
    </p:spTree>
    <p:extLst>
      <p:ext uri="{BB962C8B-B14F-4D97-AF65-F5344CB8AC3E}">
        <p14:creationId xmlns:p14="http://schemas.microsoft.com/office/powerpoint/2010/main" val="35548583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34</a:t>
            </a:fld>
            <a:endParaRPr lang="en-US"/>
          </a:p>
        </p:txBody>
      </p:sp>
    </p:spTree>
    <p:extLst>
      <p:ext uri="{BB962C8B-B14F-4D97-AF65-F5344CB8AC3E}">
        <p14:creationId xmlns:p14="http://schemas.microsoft.com/office/powerpoint/2010/main" val="8419363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35</a:t>
            </a:fld>
            <a:endParaRPr lang="en-US"/>
          </a:p>
        </p:txBody>
      </p:sp>
    </p:spTree>
    <p:extLst>
      <p:ext uri="{BB962C8B-B14F-4D97-AF65-F5344CB8AC3E}">
        <p14:creationId xmlns:p14="http://schemas.microsoft.com/office/powerpoint/2010/main" val="35548583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36</a:t>
            </a:fld>
            <a:endParaRPr lang="en-US"/>
          </a:p>
        </p:txBody>
      </p:sp>
    </p:spTree>
    <p:extLst>
      <p:ext uri="{BB962C8B-B14F-4D97-AF65-F5344CB8AC3E}">
        <p14:creationId xmlns:p14="http://schemas.microsoft.com/office/powerpoint/2010/main" val="35548583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38</a:t>
            </a:fld>
            <a:endParaRPr lang="en-US"/>
          </a:p>
        </p:txBody>
      </p:sp>
    </p:spTree>
    <p:extLst>
      <p:ext uri="{BB962C8B-B14F-4D97-AF65-F5344CB8AC3E}">
        <p14:creationId xmlns:p14="http://schemas.microsoft.com/office/powerpoint/2010/main" val="9066991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39</a:t>
            </a:fld>
            <a:endParaRPr lang="en-US"/>
          </a:p>
        </p:txBody>
      </p:sp>
    </p:spTree>
    <p:extLst>
      <p:ext uri="{BB962C8B-B14F-4D97-AF65-F5344CB8AC3E}">
        <p14:creationId xmlns:p14="http://schemas.microsoft.com/office/powerpoint/2010/main" val="9066991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40</a:t>
            </a:fld>
            <a:endParaRPr lang="en-US"/>
          </a:p>
        </p:txBody>
      </p:sp>
    </p:spTree>
    <p:extLst>
      <p:ext uri="{BB962C8B-B14F-4D97-AF65-F5344CB8AC3E}">
        <p14:creationId xmlns:p14="http://schemas.microsoft.com/office/powerpoint/2010/main" val="30931291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41</a:t>
            </a:fld>
            <a:endParaRPr lang="en-US"/>
          </a:p>
        </p:txBody>
      </p:sp>
    </p:spTree>
    <p:extLst>
      <p:ext uri="{BB962C8B-B14F-4D97-AF65-F5344CB8AC3E}">
        <p14:creationId xmlns:p14="http://schemas.microsoft.com/office/powerpoint/2010/main" val="30931291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42</a:t>
            </a:fld>
            <a:endParaRPr lang="en-US"/>
          </a:p>
        </p:txBody>
      </p:sp>
    </p:spTree>
    <p:extLst>
      <p:ext uri="{BB962C8B-B14F-4D97-AF65-F5344CB8AC3E}">
        <p14:creationId xmlns:p14="http://schemas.microsoft.com/office/powerpoint/2010/main" val="42186585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43</a:t>
            </a:fld>
            <a:endParaRPr lang="en-US"/>
          </a:p>
        </p:txBody>
      </p:sp>
    </p:spTree>
    <p:extLst>
      <p:ext uri="{BB962C8B-B14F-4D97-AF65-F5344CB8AC3E}">
        <p14:creationId xmlns:p14="http://schemas.microsoft.com/office/powerpoint/2010/main" val="4218658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4</a:t>
            </a:fld>
            <a:endParaRPr lang="en-US"/>
          </a:p>
        </p:txBody>
      </p:sp>
    </p:spTree>
    <p:extLst>
      <p:ext uri="{BB962C8B-B14F-4D97-AF65-F5344CB8AC3E}">
        <p14:creationId xmlns:p14="http://schemas.microsoft.com/office/powerpoint/2010/main" val="357144277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44</a:t>
            </a:fld>
            <a:endParaRPr lang="en-US"/>
          </a:p>
        </p:txBody>
      </p:sp>
    </p:spTree>
    <p:extLst>
      <p:ext uri="{BB962C8B-B14F-4D97-AF65-F5344CB8AC3E}">
        <p14:creationId xmlns:p14="http://schemas.microsoft.com/office/powerpoint/2010/main" val="323064878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45</a:t>
            </a:fld>
            <a:endParaRPr lang="en-US"/>
          </a:p>
        </p:txBody>
      </p:sp>
    </p:spTree>
    <p:extLst>
      <p:ext uri="{BB962C8B-B14F-4D97-AF65-F5344CB8AC3E}">
        <p14:creationId xmlns:p14="http://schemas.microsoft.com/office/powerpoint/2010/main" val="323064878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46</a:t>
            </a:fld>
            <a:endParaRPr lang="en-US"/>
          </a:p>
        </p:txBody>
      </p:sp>
    </p:spTree>
    <p:extLst>
      <p:ext uri="{BB962C8B-B14F-4D97-AF65-F5344CB8AC3E}">
        <p14:creationId xmlns:p14="http://schemas.microsoft.com/office/powerpoint/2010/main" val="32306487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47</a:t>
            </a:fld>
            <a:endParaRPr lang="en-US"/>
          </a:p>
        </p:txBody>
      </p:sp>
    </p:spTree>
    <p:extLst>
      <p:ext uri="{BB962C8B-B14F-4D97-AF65-F5344CB8AC3E}">
        <p14:creationId xmlns:p14="http://schemas.microsoft.com/office/powerpoint/2010/main" val="21071276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48</a:t>
            </a:fld>
            <a:endParaRPr lang="en-US"/>
          </a:p>
        </p:txBody>
      </p:sp>
    </p:spTree>
    <p:extLst>
      <p:ext uri="{BB962C8B-B14F-4D97-AF65-F5344CB8AC3E}">
        <p14:creationId xmlns:p14="http://schemas.microsoft.com/office/powerpoint/2010/main" val="32306487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49</a:t>
            </a:fld>
            <a:endParaRPr lang="en-US"/>
          </a:p>
        </p:txBody>
      </p:sp>
    </p:spTree>
    <p:extLst>
      <p:ext uri="{BB962C8B-B14F-4D97-AF65-F5344CB8AC3E}">
        <p14:creationId xmlns:p14="http://schemas.microsoft.com/office/powerpoint/2010/main" val="323064878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52</a:t>
            </a:fld>
            <a:endParaRPr lang="en-US"/>
          </a:p>
        </p:txBody>
      </p:sp>
    </p:spTree>
    <p:extLst>
      <p:ext uri="{BB962C8B-B14F-4D97-AF65-F5344CB8AC3E}">
        <p14:creationId xmlns:p14="http://schemas.microsoft.com/office/powerpoint/2010/main" val="323064878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53</a:t>
            </a:fld>
            <a:endParaRPr lang="en-US"/>
          </a:p>
        </p:txBody>
      </p:sp>
    </p:spTree>
    <p:extLst>
      <p:ext uri="{BB962C8B-B14F-4D97-AF65-F5344CB8AC3E}">
        <p14:creationId xmlns:p14="http://schemas.microsoft.com/office/powerpoint/2010/main" val="323064878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55</a:t>
            </a:fld>
            <a:endParaRPr lang="en-US"/>
          </a:p>
        </p:txBody>
      </p:sp>
    </p:spTree>
    <p:extLst>
      <p:ext uri="{BB962C8B-B14F-4D97-AF65-F5344CB8AC3E}">
        <p14:creationId xmlns:p14="http://schemas.microsoft.com/office/powerpoint/2010/main" val="421865855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57</a:t>
            </a:fld>
            <a:endParaRPr lang="en-US"/>
          </a:p>
        </p:txBody>
      </p:sp>
    </p:spTree>
    <p:extLst>
      <p:ext uri="{BB962C8B-B14F-4D97-AF65-F5344CB8AC3E}">
        <p14:creationId xmlns:p14="http://schemas.microsoft.com/office/powerpoint/2010/main" val="3762768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5</a:t>
            </a:fld>
            <a:endParaRPr lang="en-US"/>
          </a:p>
        </p:txBody>
      </p:sp>
    </p:spTree>
    <p:extLst>
      <p:ext uri="{BB962C8B-B14F-4D97-AF65-F5344CB8AC3E}">
        <p14:creationId xmlns:p14="http://schemas.microsoft.com/office/powerpoint/2010/main" val="357144277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58</a:t>
            </a:fld>
            <a:endParaRPr lang="en-US"/>
          </a:p>
        </p:txBody>
      </p:sp>
    </p:spTree>
    <p:extLst>
      <p:ext uri="{BB962C8B-B14F-4D97-AF65-F5344CB8AC3E}">
        <p14:creationId xmlns:p14="http://schemas.microsoft.com/office/powerpoint/2010/main" val="85850857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59</a:t>
            </a:fld>
            <a:endParaRPr lang="en-US"/>
          </a:p>
        </p:txBody>
      </p:sp>
    </p:spTree>
    <p:extLst>
      <p:ext uri="{BB962C8B-B14F-4D97-AF65-F5344CB8AC3E}">
        <p14:creationId xmlns:p14="http://schemas.microsoft.com/office/powerpoint/2010/main" val="162992658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62</a:t>
            </a:fld>
            <a:endParaRPr lang="en-US"/>
          </a:p>
        </p:txBody>
      </p:sp>
    </p:spTree>
    <p:extLst>
      <p:ext uri="{BB962C8B-B14F-4D97-AF65-F5344CB8AC3E}">
        <p14:creationId xmlns:p14="http://schemas.microsoft.com/office/powerpoint/2010/main" val="289072676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63</a:t>
            </a:fld>
            <a:endParaRPr lang="en-US"/>
          </a:p>
        </p:txBody>
      </p:sp>
    </p:spTree>
    <p:extLst>
      <p:ext uri="{BB962C8B-B14F-4D97-AF65-F5344CB8AC3E}">
        <p14:creationId xmlns:p14="http://schemas.microsoft.com/office/powerpoint/2010/main" val="24288383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67</a:t>
            </a:fld>
            <a:endParaRPr lang="en-US"/>
          </a:p>
        </p:txBody>
      </p:sp>
    </p:spTree>
    <p:extLst>
      <p:ext uri="{BB962C8B-B14F-4D97-AF65-F5344CB8AC3E}">
        <p14:creationId xmlns:p14="http://schemas.microsoft.com/office/powerpoint/2010/main" val="143345396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68</a:t>
            </a:fld>
            <a:endParaRPr lang="en-US"/>
          </a:p>
        </p:txBody>
      </p:sp>
    </p:spTree>
    <p:extLst>
      <p:ext uri="{BB962C8B-B14F-4D97-AF65-F5344CB8AC3E}">
        <p14:creationId xmlns:p14="http://schemas.microsoft.com/office/powerpoint/2010/main" val="42186585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69</a:t>
            </a:fld>
            <a:endParaRPr lang="en-US"/>
          </a:p>
        </p:txBody>
      </p:sp>
    </p:spTree>
    <p:extLst>
      <p:ext uri="{BB962C8B-B14F-4D97-AF65-F5344CB8AC3E}">
        <p14:creationId xmlns:p14="http://schemas.microsoft.com/office/powerpoint/2010/main" val="421865855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70</a:t>
            </a:fld>
            <a:endParaRPr lang="en-US"/>
          </a:p>
        </p:txBody>
      </p:sp>
    </p:spTree>
    <p:extLst>
      <p:ext uri="{BB962C8B-B14F-4D97-AF65-F5344CB8AC3E}">
        <p14:creationId xmlns:p14="http://schemas.microsoft.com/office/powerpoint/2010/main" val="421865855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71</a:t>
            </a:fld>
            <a:endParaRPr lang="en-US"/>
          </a:p>
        </p:txBody>
      </p:sp>
    </p:spTree>
    <p:extLst>
      <p:ext uri="{BB962C8B-B14F-4D97-AF65-F5344CB8AC3E}">
        <p14:creationId xmlns:p14="http://schemas.microsoft.com/office/powerpoint/2010/main" val="421865855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72</a:t>
            </a:fld>
            <a:endParaRPr lang="en-US"/>
          </a:p>
        </p:txBody>
      </p:sp>
    </p:spTree>
    <p:extLst>
      <p:ext uri="{BB962C8B-B14F-4D97-AF65-F5344CB8AC3E}">
        <p14:creationId xmlns:p14="http://schemas.microsoft.com/office/powerpoint/2010/main" val="3571442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6</a:t>
            </a:fld>
            <a:endParaRPr lang="en-US"/>
          </a:p>
        </p:txBody>
      </p:sp>
    </p:spTree>
    <p:extLst>
      <p:ext uri="{BB962C8B-B14F-4D97-AF65-F5344CB8AC3E}">
        <p14:creationId xmlns:p14="http://schemas.microsoft.com/office/powerpoint/2010/main" val="265590503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fontAlgn="base"/>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73</a:t>
            </a:fld>
            <a:endParaRPr lang="en-US"/>
          </a:p>
        </p:txBody>
      </p:sp>
    </p:spTree>
    <p:extLst>
      <p:ext uri="{BB962C8B-B14F-4D97-AF65-F5344CB8AC3E}">
        <p14:creationId xmlns:p14="http://schemas.microsoft.com/office/powerpoint/2010/main" val="357144277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74</a:t>
            </a:fld>
            <a:endParaRPr lang="en-US"/>
          </a:p>
        </p:txBody>
      </p:sp>
    </p:spTree>
    <p:extLst>
      <p:ext uri="{BB962C8B-B14F-4D97-AF65-F5344CB8AC3E}">
        <p14:creationId xmlns:p14="http://schemas.microsoft.com/office/powerpoint/2010/main" val="357144277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79</a:t>
            </a:fld>
            <a:endParaRPr lang="en-US"/>
          </a:p>
        </p:txBody>
      </p:sp>
    </p:spTree>
    <p:extLst>
      <p:ext uri="{BB962C8B-B14F-4D97-AF65-F5344CB8AC3E}">
        <p14:creationId xmlns:p14="http://schemas.microsoft.com/office/powerpoint/2010/main" val="421865855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80</a:t>
            </a:fld>
            <a:endParaRPr lang="en-US"/>
          </a:p>
        </p:txBody>
      </p:sp>
    </p:spTree>
    <p:extLst>
      <p:ext uri="{BB962C8B-B14F-4D97-AF65-F5344CB8AC3E}">
        <p14:creationId xmlns:p14="http://schemas.microsoft.com/office/powerpoint/2010/main" val="52773913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81</a:t>
            </a:fld>
            <a:endParaRPr lang="en-US"/>
          </a:p>
        </p:txBody>
      </p:sp>
    </p:spTree>
    <p:extLst>
      <p:ext uri="{BB962C8B-B14F-4D97-AF65-F5344CB8AC3E}">
        <p14:creationId xmlns:p14="http://schemas.microsoft.com/office/powerpoint/2010/main" val="52773913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82</a:t>
            </a:fld>
            <a:endParaRPr lang="en-US"/>
          </a:p>
        </p:txBody>
      </p:sp>
    </p:spTree>
    <p:extLst>
      <p:ext uri="{BB962C8B-B14F-4D97-AF65-F5344CB8AC3E}">
        <p14:creationId xmlns:p14="http://schemas.microsoft.com/office/powerpoint/2010/main" val="323064878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84</a:t>
            </a:fld>
            <a:endParaRPr lang="en-US"/>
          </a:p>
        </p:txBody>
      </p:sp>
    </p:spTree>
    <p:extLst>
      <p:ext uri="{BB962C8B-B14F-4D97-AF65-F5344CB8AC3E}">
        <p14:creationId xmlns:p14="http://schemas.microsoft.com/office/powerpoint/2010/main" val="323064878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85</a:t>
            </a:fld>
            <a:endParaRPr lang="en-US"/>
          </a:p>
        </p:txBody>
      </p:sp>
    </p:spTree>
    <p:extLst>
      <p:ext uri="{BB962C8B-B14F-4D97-AF65-F5344CB8AC3E}">
        <p14:creationId xmlns:p14="http://schemas.microsoft.com/office/powerpoint/2010/main" val="210712762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87</a:t>
            </a:fld>
            <a:endParaRPr lang="en-US"/>
          </a:p>
        </p:txBody>
      </p:sp>
    </p:spTree>
    <p:extLst>
      <p:ext uri="{BB962C8B-B14F-4D97-AF65-F5344CB8AC3E}">
        <p14:creationId xmlns:p14="http://schemas.microsoft.com/office/powerpoint/2010/main" val="176389805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88</a:t>
            </a:fld>
            <a:endParaRPr lang="en-US"/>
          </a:p>
        </p:txBody>
      </p:sp>
    </p:spTree>
    <p:extLst>
      <p:ext uri="{BB962C8B-B14F-4D97-AF65-F5344CB8AC3E}">
        <p14:creationId xmlns:p14="http://schemas.microsoft.com/office/powerpoint/2010/main" val="841936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7</a:t>
            </a:fld>
            <a:endParaRPr lang="en-US"/>
          </a:p>
        </p:txBody>
      </p:sp>
    </p:spTree>
    <p:extLst>
      <p:ext uri="{BB962C8B-B14F-4D97-AF65-F5344CB8AC3E}">
        <p14:creationId xmlns:p14="http://schemas.microsoft.com/office/powerpoint/2010/main" val="421865855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90</a:t>
            </a:fld>
            <a:endParaRPr lang="en-US"/>
          </a:p>
        </p:txBody>
      </p:sp>
    </p:spTree>
    <p:extLst>
      <p:ext uri="{BB962C8B-B14F-4D97-AF65-F5344CB8AC3E}">
        <p14:creationId xmlns:p14="http://schemas.microsoft.com/office/powerpoint/2010/main" val="84193637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94</a:t>
            </a:fld>
            <a:endParaRPr lang="en-US"/>
          </a:p>
        </p:txBody>
      </p:sp>
    </p:spTree>
    <p:extLst>
      <p:ext uri="{BB962C8B-B14F-4D97-AF65-F5344CB8AC3E}">
        <p14:creationId xmlns:p14="http://schemas.microsoft.com/office/powerpoint/2010/main" val="84193637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95</a:t>
            </a:fld>
            <a:endParaRPr lang="en-US"/>
          </a:p>
        </p:txBody>
      </p:sp>
    </p:spTree>
    <p:extLst>
      <p:ext uri="{BB962C8B-B14F-4D97-AF65-F5344CB8AC3E}">
        <p14:creationId xmlns:p14="http://schemas.microsoft.com/office/powerpoint/2010/main" val="84193637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96</a:t>
            </a:fld>
            <a:endParaRPr lang="en-US"/>
          </a:p>
        </p:txBody>
      </p:sp>
    </p:spTree>
    <p:extLst>
      <p:ext uri="{BB962C8B-B14F-4D97-AF65-F5344CB8AC3E}">
        <p14:creationId xmlns:p14="http://schemas.microsoft.com/office/powerpoint/2010/main" val="84193637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97</a:t>
            </a:fld>
            <a:endParaRPr lang="en-US"/>
          </a:p>
        </p:txBody>
      </p:sp>
    </p:spTree>
    <p:extLst>
      <p:ext uri="{BB962C8B-B14F-4D97-AF65-F5344CB8AC3E}">
        <p14:creationId xmlns:p14="http://schemas.microsoft.com/office/powerpoint/2010/main" val="84193637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C3BC69A-3FA5-40FC-921F-96831559978F}" type="slidenum">
              <a:rPr lang="en-US" smtClean="0"/>
              <a:t>98</a:t>
            </a:fld>
            <a:endParaRPr lang="en-US"/>
          </a:p>
        </p:txBody>
      </p:sp>
    </p:spTree>
    <p:extLst>
      <p:ext uri="{BB962C8B-B14F-4D97-AF65-F5344CB8AC3E}">
        <p14:creationId xmlns:p14="http://schemas.microsoft.com/office/powerpoint/2010/main" val="52773913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99</a:t>
            </a:fld>
            <a:endParaRPr lang="en-US"/>
          </a:p>
        </p:txBody>
      </p:sp>
    </p:spTree>
    <p:extLst>
      <p:ext uri="{BB962C8B-B14F-4D97-AF65-F5344CB8AC3E}">
        <p14:creationId xmlns:p14="http://schemas.microsoft.com/office/powerpoint/2010/main" val="841936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8</a:t>
            </a:fld>
            <a:endParaRPr lang="en-US"/>
          </a:p>
        </p:txBody>
      </p:sp>
    </p:spTree>
    <p:extLst>
      <p:ext uri="{BB962C8B-B14F-4D97-AF65-F5344CB8AC3E}">
        <p14:creationId xmlns:p14="http://schemas.microsoft.com/office/powerpoint/2010/main" val="2835766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BC69A-3FA5-40FC-921F-96831559978F}" type="slidenum">
              <a:rPr lang="en-US" smtClean="0"/>
              <a:t>9</a:t>
            </a:fld>
            <a:endParaRPr lang="en-US"/>
          </a:p>
        </p:txBody>
      </p:sp>
    </p:spTree>
    <p:extLst>
      <p:ext uri="{BB962C8B-B14F-4D97-AF65-F5344CB8AC3E}">
        <p14:creationId xmlns:p14="http://schemas.microsoft.com/office/powerpoint/2010/main" val="2835766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17D1C9-8F34-4CF1-A5A5-2C79EC57D891}" type="datetimeFigureOut">
              <a:rPr lang="en-US" smtClean="0"/>
              <a:t>6/9/14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523AE-BBF2-406A-9748-63BB6DEFDA45}" type="slidenum">
              <a:rPr lang="en-US" smtClean="0"/>
              <a:t>‹#›</a:t>
            </a:fld>
            <a:endParaRPr lang="en-US"/>
          </a:p>
        </p:txBody>
      </p:sp>
      <p:sp>
        <p:nvSpPr>
          <p:cNvPr id="7" name="Text Placeholder 6"/>
          <p:cNvSpPr txBox="1">
            <a:spLocks/>
          </p:cNvSpPr>
          <p:nvPr userDrawn="1"/>
        </p:nvSpPr>
        <p:spPr>
          <a:xfrm>
            <a:off x="457200" y="4582561"/>
            <a:ext cx="8282941" cy="290989"/>
          </a:xfrm>
          <a:prstGeom prst="rect">
            <a:avLst/>
          </a:prstGeom>
        </p:spPr>
        <p:txBody>
          <a:bodyPr vert="horz" lIns="0" tIns="39582" rIns="0" bIns="205104" rtlCol="0">
            <a:noAutofit/>
          </a:bodyPr>
          <a:lstStyle>
            <a:lvl1pPr marL="0" marR="0" indent="0" algn="l" defTabSz="913972" rtl="0" eaLnBrk="1" fontAlgn="base" latinLnBrk="0" hangingPunct="1">
              <a:lnSpc>
                <a:spcPct val="100000"/>
              </a:lnSpc>
              <a:spcBef>
                <a:spcPts val="0"/>
              </a:spcBef>
              <a:spcAft>
                <a:spcPts val="897"/>
              </a:spcAft>
              <a:buClr>
                <a:schemeClr val="accent2"/>
              </a:buClr>
              <a:buSzTx/>
              <a:buFont typeface="Wingdings" pitchFamily="2" charset="2"/>
              <a:buNone/>
              <a:tabLst/>
              <a:defRPr lang="en-US" sz="800" b="0" smtClean="0">
                <a:solidFill>
                  <a:schemeClr val="bg2"/>
                </a:solidFill>
                <a:latin typeface="+mj-lt"/>
                <a:ea typeface="+mn-ea"/>
                <a:cs typeface="+mn-cs"/>
              </a:defRPr>
            </a:lvl1pPr>
            <a:lvl2pPr marL="155229" indent="-155229" algn="l" rtl="0" eaLnBrk="1" fontAlgn="base" hangingPunct="1">
              <a:spcBef>
                <a:spcPts val="897"/>
              </a:spcBef>
              <a:spcAft>
                <a:spcPts val="0"/>
              </a:spcAft>
              <a:buClr>
                <a:schemeClr val="accent2">
                  <a:lumMod val="50000"/>
                </a:schemeClr>
              </a:buClr>
              <a:buFont typeface="Wingdings" pitchFamily="2" charset="2"/>
              <a:buChar char="n"/>
              <a:defRPr sz="900">
                <a:solidFill>
                  <a:schemeClr val="tx1"/>
                </a:solidFill>
                <a:latin typeface="+mn-lt"/>
              </a:defRPr>
            </a:lvl2pPr>
            <a:lvl3pPr marL="310460" indent="-155229" algn="l" rtl="0" eaLnBrk="1" fontAlgn="base" hangingPunct="1">
              <a:spcBef>
                <a:spcPts val="538"/>
              </a:spcBef>
              <a:spcAft>
                <a:spcPts val="0"/>
              </a:spcAft>
              <a:buClr>
                <a:schemeClr val="accent2">
                  <a:lumMod val="50000"/>
                </a:schemeClr>
              </a:buClr>
              <a:buFont typeface="Arial" pitchFamily="34" charset="0"/>
              <a:buChar char="—"/>
              <a:defRPr sz="900">
                <a:solidFill>
                  <a:schemeClr val="tx1"/>
                </a:solidFill>
                <a:latin typeface="+mn-lt"/>
              </a:defRPr>
            </a:lvl3pPr>
            <a:lvl4pPr marL="464264" indent="-153805" algn="l" rtl="0" eaLnBrk="1" fontAlgn="base" hangingPunct="1">
              <a:spcBef>
                <a:spcPts val="538"/>
              </a:spcBef>
              <a:spcAft>
                <a:spcPts val="0"/>
              </a:spcAft>
              <a:buClr>
                <a:schemeClr val="accent2">
                  <a:lumMod val="50000"/>
                </a:schemeClr>
              </a:buClr>
              <a:buFont typeface="Arial" pitchFamily="34" charset="0"/>
              <a:buChar char="–"/>
              <a:defRPr sz="900">
                <a:solidFill>
                  <a:schemeClr val="tx1"/>
                </a:solidFill>
                <a:latin typeface="+mn-lt"/>
              </a:defRPr>
            </a:lvl4pPr>
            <a:lvl5pPr marL="619495" indent="-155229" algn="l" rtl="0" eaLnBrk="1" fontAlgn="base" hangingPunct="1">
              <a:spcBef>
                <a:spcPts val="538"/>
              </a:spcBef>
              <a:spcAft>
                <a:spcPts val="0"/>
              </a:spcAft>
              <a:buClr>
                <a:schemeClr val="accent2">
                  <a:lumMod val="50000"/>
                </a:schemeClr>
              </a:buClr>
              <a:buFont typeface="Arial" pitchFamily="34" charset="0"/>
              <a:buChar char="–"/>
              <a:defRPr sz="900">
                <a:solidFill>
                  <a:schemeClr val="tx1"/>
                </a:solidFill>
                <a:latin typeface="+mn-lt"/>
              </a:defRPr>
            </a:lvl5pPr>
            <a:lvl6pPr marL="1745229" indent="-163418" algn="l" rtl="0" eaLnBrk="1" fontAlgn="base" hangingPunct="1">
              <a:spcBef>
                <a:spcPct val="20000"/>
              </a:spcBef>
              <a:spcAft>
                <a:spcPct val="0"/>
              </a:spcAft>
              <a:buChar char="»"/>
              <a:defRPr sz="1200">
                <a:solidFill>
                  <a:schemeClr val="tx1"/>
                </a:solidFill>
                <a:latin typeface="+mn-lt"/>
              </a:defRPr>
            </a:lvl6pPr>
            <a:lvl7pPr marL="2202162" indent="-163418" algn="l" rtl="0" eaLnBrk="1" fontAlgn="base" hangingPunct="1">
              <a:spcBef>
                <a:spcPct val="20000"/>
              </a:spcBef>
              <a:spcAft>
                <a:spcPct val="0"/>
              </a:spcAft>
              <a:buChar char="»"/>
              <a:defRPr sz="1200">
                <a:solidFill>
                  <a:schemeClr val="tx1"/>
                </a:solidFill>
                <a:latin typeface="+mn-lt"/>
              </a:defRPr>
            </a:lvl7pPr>
            <a:lvl8pPr marL="2659095" indent="-163418" algn="l" rtl="0" eaLnBrk="1" fontAlgn="base" hangingPunct="1">
              <a:spcBef>
                <a:spcPct val="20000"/>
              </a:spcBef>
              <a:spcAft>
                <a:spcPct val="0"/>
              </a:spcAft>
              <a:buChar char="»"/>
              <a:defRPr sz="1200">
                <a:solidFill>
                  <a:schemeClr val="tx1"/>
                </a:solidFill>
                <a:latin typeface="+mn-lt"/>
              </a:defRPr>
            </a:lvl8pPr>
            <a:lvl9pPr marL="3116028" indent="-163418" algn="l" rtl="0" eaLnBrk="1" fontAlgn="base" hangingPunct="1">
              <a:spcBef>
                <a:spcPct val="20000"/>
              </a:spcBef>
              <a:spcAft>
                <a:spcPct val="0"/>
              </a:spcAft>
              <a:buChar char="»"/>
              <a:defRPr sz="1200">
                <a:solidFill>
                  <a:schemeClr val="tx1"/>
                </a:solidFill>
                <a:latin typeface="+mn-lt"/>
              </a:defRPr>
            </a:lvl9pPr>
          </a:lstStyle>
          <a:p>
            <a:pPr marL="0" marR="0" lvl="0" indent="0" algn="l" defTabSz="913972" rtl="0" eaLnBrk="1" fontAlgn="base" latinLnBrk="0" hangingPunct="1">
              <a:lnSpc>
                <a:spcPct val="100000"/>
              </a:lnSpc>
              <a:spcBef>
                <a:spcPts val="0"/>
              </a:spcBef>
              <a:spcAft>
                <a:spcPts val="897"/>
              </a:spcAft>
              <a:buClr>
                <a:srgbClr val="7399C6"/>
              </a:buClr>
              <a:buSzTx/>
              <a:buFont typeface="Wingdings" pitchFamily="2" charset="2"/>
              <a:buNone/>
              <a:tabLst/>
              <a:defRPr/>
            </a:pPr>
            <a:r>
              <a:rPr kumimoji="0" lang="en-US" sz="800" b="1" i="0" u="none" strike="noStrike" kern="0" cap="none" spc="0" normalizeH="0" baseline="0" noProof="0" smtClean="0">
                <a:ln>
                  <a:noFill/>
                </a:ln>
                <a:solidFill>
                  <a:srgbClr val="4D4D4D"/>
                </a:solidFill>
                <a:effectLst/>
                <a:uLnTx/>
                <a:uFillTx/>
                <a:latin typeface="Arial"/>
              </a:rPr>
              <a:t>This presentation reflects information available to the Technology Division of Goldman Sachs only and not any other part of Goldman Sachs. It should not be relied upon or considered investment advice. Goldman, Sachs &amp; Co. (“GS”) does not warrant or guarantee to anyone the accuracy, completeness or efficacy of this presentation, and recipients should not rely on it except at their own risk. This presentation may not be forwarded or disclosed except with this disclaimer intact.	</a:t>
            </a:r>
            <a:endParaRPr kumimoji="0" lang="en-US" sz="800" b="1" i="0" u="none" strike="noStrike" kern="0" cap="none" spc="0" normalizeH="0" baseline="0" noProof="0" dirty="0">
              <a:ln>
                <a:noFill/>
              </a:ln>
              <a:solidFill>
                <a:srgbClr val="4D4D4D"/>
              </a:solidFill>
              <a:effectLst/>
              <a:uLnTx/>
              <a:uFillTx/>
              <a:latin typeface="Arial"/>
            </a:endParaRPr>
          </a:p>
        </p:txBody>
      </p:sp>
      <p:sp>
        <p:nvSpPr>
          <p:cNvPr id="8" name="Line 37"/>
          <p:cNvSpPr>
            <a:spLocks noChangeShapeType="1"/>
          </p:cNvSpPr>
          <p:nvPr userDrawn="1"/>
        </p:nvSpPr>
        <p:spPr bwMode="auto">
          <a:xfrm>
            <a:off x="415638" y="4580587"/>
            <a:ext cx="8312727" cy="0"/>
          </a:xfrm>
          <a:prstGeom prst="line">
            <a:avLst/>
          </a:prstGeom>
          <a:noFill/>
          <a:ln w="6350">
            <a:solidFill>
              <a:schemeClr val="tx1"/>
            </a:solidFill>
            <a:round/>
            <a:headEnd/>
            <a:tailEnd/>
          </a:ln>
          <a:effectLst/>
        </p:spPr>
        <p:txBody>
          <a:bodyPr lIns="91387" tIns="45693" rIns="91387" bIns="45693"/>
          <a:lstStyle/>
          <a:p>
            <a:pPr defTabSz="914079"/>
            <a:endParaRPr lang="en-US">
              <a:solidFill>
                <a:srgbClr val="000000"/>
              </a:solidFill>
            </a:endParaRPr>
          </a:p>
        </p:txBody>
      </p:sp>
      <p:sp>
        <p:nvSpPr>
          <p:cNvPr id="12" name="Line 19"/>
          <p:cNvSpPr>
            <a:spLocks noChangeShapeType="1"/>
          </p:cNvSpPr>
          <p:nvPr userDrawn="1"/>
        </p:nvSpPr>
        <p:spPr bwMode="auto">
          <a:xfrm>
            <a:off x="152400" y="971550"/>
            <a:ext cx="8839200" cy="0"/>
          </a:xfrm>
          <a:prstGeom prst="line">
            <a:avLst/>
          </a:prstGeom>
          <a:noFill/>
          <a:ln w="28575">
            <a:solidFill>
              <a:schemeClr val="bg2"/>
            </a:solidFill>
            <a:round/>
            <a:headEnd/>
            <a:tailEnd/>
          </a:ln>
        </p:spPr>
        <p:txBody>
          <a:bodyPr/>
          <a:lstStyle/>
          <a:p>
            <a:pPr defTabSz="914400" fontAlgn="base">
              <a:spcBef>
                <a:spcPct val="20000"/>
              </a:spcBef>
              <a:spcAft>
                <a:spcPct val="0"/>
              </a:spcAft>
            </a:pPr>
            <a:endParaRPr lang="en-US" sz="700" dirty="0">
              <a:solidFill>
                <a:srgbClr val="000000"/>
              </a:solidFill>
            </a:endParaRPr>
          </a:p>
        </p:txBody>
      </p:sp>
      <p:pic>
        <p:nvPicPr>
          <p:cNvPr id="13" name="Picture 18" descr="gs_primary_logo_blue"/>
          <p:cNvPicPr>
            <a:picLocks noChangeAspect="1" noChangeArrowheads="1"/>
          </p:cNvPicPr>
          <p:nvPr userDrawn="1"/>
        </p:nvPicPr>
        <p:blipFill>
          <a:blip r:embed="rId2" cstate="print"/>
          <a:srcRect/>
          <a:stretch>
            <a:fillRect/>
          </a:stretch>
        </p:blipFill>
        <p:spPr bwMode="auto">
          <a:xfrm>
            <a:off x="457200" y="171450"/>
            <a:ext cx="762000" cy="762000"/>
          </a:xfrm>
          <a:prstGeom prst="rect">
            <a:avLst/>
          </a:prstGeom>
          <a:noFill/>
          <a:ln w="9525">
            <a:noFill/>
            <a:miter lim="800000"/>
            <a:headEnd/>
            <a:tailEnd/>
          </a:ln>
        </p:spPr>
      </p:pic>
    </p:spTree>
    <p:extLst>
      <p:ext uri="{BB962C8B-B14F-4D97-AF65-F5344CB8AC3E}">
        <p14:creationId xmlns:p14="http://schemas.microsoft.com/office/powerpoint/2010/main" val="31439138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0F479-2994-45AE-B41E-AAD2EB4FCBC8}" type="datetimeFigureOut">
              <a:rPr lang="en-US" smtClean="0"/>
              <a:t>6/9/14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17582-E3AD-4BF8-911D-3545086007E6}" type="slidenum">
              <a:rPr lang="en-US" smtClean="0"/>
              <a:t>‹#›</a:t>
            </a:fld>
            <a:endParaRPr lang="en-US"/>
          </a:p>
        </p:txBody>
      </p:sp>
    </p:spTree>
    <p:extLst>
      <p:ext uri="{BB962C8B-B14F-4D97-AF65-F5344CB8AC3E}">
        <p14:creationId xmlns:p14="http://schemas.microsoft.com/office/powerpoint/2010/main" val="12775134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0F479-2994-45AE-B41E-AAD2EB4FCBC8}" type="datetimeFigureOut">
              <a:rPr lang="en-US" smtClean="0"/>
              <a:t>6/9/14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17582-E3AD-4BF8-911D-3545086007E6}" type="slidenum">
              <a:rPr lang="en-US" smtClean="0"/>
              <a:t>‹#›</a:t>
            </a:fld>
            <a:endParaRPr lang="en-US"/>
          </a:p>
        </p:txBody>
      </p:sp>
    </p:spTree>
    <p:extLst>
      <p:ext uri="{BB962C8B-B14F-4D97-AF65-F5344CB8AC3E}">
        <p14:creationId xmlns:p14="http://schemas.microsoft.com/office/powerpoint/2010/main" val="36729870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Cover Page">
    <p:spTree>
      <p:nvGrpSpPr>
        <p:cNvPr id="1" name=""/>
        <p:cNvGrpSpPr/>
        <p:nvPr/>
      </p:nvGrpSpPr>
      <p:grpSpPr>
        <a:xfrm>
          <a:off x="0" y="0"/>
          <a:ext cx="0" cy="0"/>
          <a:chOff x="0" y="0"/>
          <a:chExt cx="0" cy="0"/>
        </a:xfrm>
      </p:grpSpPr>
      <p:sp>
        <p:nvSpPr>
          <p:cNvPr id="13" name="Text Placeholder 18"/>
          <p:cNvSpPr>
            <a:spLocks noGrp="1"/>
          </p:cNvSpPr>
          <p:nvPr>
            <p:ph type="body" sz="quarter" idx="13" hasCustomPrompt="1"/>
          </p:nvPr>
        </p:nvSpPr>
        <p:spPr>
          <a:xfrm>
            <a:off x="1204594" y="1439311"/>
            <a:ext cx="7527926" cy="256699"/>
          </a:xfrm>
        </p:spPr>
        <p:txBody>
          <a:bodyPr/>
          <a:lstStyle>
            <a:lvl1pPr>
              <a:defRPr sz="2200">
                <a:latin typeface="+mj-lt"/>
              </a:defRPr>
            </a:lvl1pPr>
          </a:lstStyle>
          <a:p>
            <a:pPr lvl="0"/>
            <a:r>
              <a:rPr lang="en-GB" dirty="0" smtClean="0"/>
              <a:t>Presentation to</a:t>
            </a:r>
            <a:endParaRPr lang="en-GB" dirty="0"/>
          </a:p>
        </p:txBody>
      </p:sp>
      <p:sp>
        <p:nvSpPr>
          <p:cNvPr id="76804" name="Rectangle 4"/>
          <p:cNvSpPr>
            <a:spLocks noGrp="1" noChangeArrowheads="1"/>
          </p:cNvSpPr>
          <p:nvPr>
            <p:ph type="subTitle" idx="1" hasCustomPrompt="1"/>
          </p:nvPr>
        </p:nvSpPr>
        <p:spPr>
          <a:xfrm>
            <a:off x="1205350" y="2045300"/>
            <a:ext cx="7523017" cy="338554"/>
          </a:xfrm>
          <a:prstGeom prst="rect">
            <a:avLst/>
          </a:prstGeom>
        </p:spPr>
        <p:txBody>
          <a:bodyPr wrap="square" tIns="0" bIns="0">
            <a:spAutoFit/>
          </a:bodyPr>
          <a:lstStyle>
            <a:lvl1pPr marL="0" indent="0">
              <a:spcBef>
                <a:spcPct val="0"/>
              </a:spcBef>
              <a:buFont typeface="Wingdings" pitchFamily="2" charset="2"/>
              <a:buNone/>
              <a:defRPr sz="2200" b="0">
                <a:solidFill>
                  <a:srgbClr val="7399C6"/>
                </a:solidFill>
                <a:latin typeface="+mj-lt"/>
              </a:defRPr>
            </a:lvl1pPr>
          </a:lstStyle>
          <a:p>
            <a:r>
              <a:rPr lang="en-US" dirty="0" smtClean="0"/>
              <a:t>[Company Name]</a:t>
            </a:r>
            <a:endParaRPr lang="en-US" dirty="0"/>
          </a:p>
        </p:txBody>
      </p:sp>
      <p:sp>
        <p:nvSpPr>
          <p:cNvPr id="15" name="Text Placeholder 14"/>
          <p:cNvSpPr>
            <a:spLocks noGrp="1"/>
          </p:cNvSpPr>
          <p:nvPr>
            <p:ph type="body" sz="quarter" idx="10" hasCustomPrompt="1"/>
          </p:nvPr>
        </p:nvSpPr>
        <p:spPr>
          <a:xfrm>
            <a:off x="1204370" y="2650415"/>
            <a:ext cx="7523994" cy="215444"/>
          </a:xfrm>
          <a:prstGeom prst="rect">
            <a:avLst/>
          </a:prstGeom>
        </p:spPr>
        <p:txBody>
          <a:bodyPr wrap="square" tIns="0" bIns="0">
            <a:spAutoFit/>
          </a:bodyPr>
          <a:lstStyle>
            <a:lvl1pPr marL="0" indent="0">
              <a:buNone/>
              <a:defRPr sz="1400" b="1" baseline="0">
                <a:solidFill>
                  <a:schemeClr val="tx1"/>
                </a:solidFill>
              </a:defRPr>
            </a:lvl1pPr>
          </a:lstStyle>
          <a:p>
            <a:pPr lvl="0"/>
            <a:r>
              <a:rPr lang="en-US" dirty="0" smtClean="0"/>
              <a:t>[Sub Header 1]</a:t>
            </a:r>
            <a:endParaRPr lang="en-US" dirty="0"/>
          </a:p>
        </p:txBody>
      </p:sp>
      <p:sp>
        <p:nvSpPr>
          <p:cNvPr id="16" name="Text Placeholder 14"/>
          <p:cNvSpPr>
            <a:spLocks noGrp="1"/>
          </p:cNvSpPr>
          <p:nvPr>
            <p:ph type="body" sz="quarter" idx="11" hasCustomPrompt="1"/>
          </p:nvPr>
        </p:nvSpPr>
        <p:spPr>
          <a:xfrm>
            <a:off x="1204370" y="2902549"/>
            <a:ext cx="7523994" cy="215444"/>
          </a:xfrm>
          <a:prstGeom prst="rect">
            <a:avLst/>
          </a:prstGeom>
        </p:spPr>
        <p:txBody>
          <a:bodyPr wrap="square" tIns="0" bIns="0">
            <a:spAutoFit/>
          </a:bodyPr>
          <a:lstStyle>
            <a:lvl1pPr marL="0" indent="0">
              <a:buNone/>
              <a:defRPr sz="1400" b="1">
                <a:solidFill>
                  <a:schemeClr val="tx1"/>
                </a:solidFill>
              </a:defRPr>
            </a:lvl1pPr>
          </a:lstStyle>
          <a:p>
            <a:pPr lvl="0"/>
            <a:r>
              <a:rPr lang="en-US" dirty="0" smtClean="0"/>
              <a:t>[Sub Header 2]</a:t>
            </a:r>
            <a:endParaRPr lang="en-US" dirty="0"/>
          </a:p>
        </p:txBody>
      </p:sp>
      <p:sp>
        <p:nvSpPr>
          <p:cNvPr id="17" name="Text Placeholder 14"/>
          <p:cNvSpPr>
            <a:spLocks noGrp="1"/>
          </p:cNvSpPr>
          <p:nvPr>
            <p:ph type="body" sz="quarter" idx="12" hasCustomPrompt="1"/>
          </p:nvPr>
        </p:nvSpPr>
        <p:spPr>
          <a:xfrm>
            <a:off x="1204370" y="3255535"/>
            <a:ext cx="7523994" cy="215444"/>
          </a:xfrm>
          <a:prstGeom prst="rect">
            <a:avLst/>
          </a:prstGeom>
        </p:spPr>
        <p:txBody>
          <a:bodyPr wrap="square" tIns="0" bIns="0">
            <a:spAutoFit/>
          </a:bodyPr>
          <a:lstStyle>
            <a:lvl1pPr marL="0" indent="0">
              <a:buNone/>
              <a:defRPr sz="1400" b="0">
                <a:solidFill>
                  <a:schemeClr val="tx1"/>
                </a:solidFill>
              </a:defRPr>
            </a:lvl1pPr>
          </a:lstStyle>
          <a:p>
            <a:pPr lvl="0"/>
            <a:r>
              <a:rPr lang="en-US" dirty="0" smtClean="0"/>
              <a:t>[Date]</a:t>
            </a:r>
            <a:endParaRPr lang="en-US" dirty="0"/>
          </a:p>
        </p:txBody>
      </p:sp>
      <p:sp>
        <p:nvSpPr>
          <p:cNvPr id="18" name="Text Placeholder 25"/>
          <p:cNvSpPr>
            <a:spLocks noGrp="1"/>
          </p:cNvSpPr>
          <p:nvPr>
            <p:ph type="body" sz="quarter" idx="14" hasCustomPrompt="1"/>
          </p:nvPr>
        </p:nvSpPr>
        <p:spPr>
          <a:xfrm>
            <a:off x="1203325" y="4582561"/>
            <a:ext cx="7536816" cy="290989"/>
          </a:xfrm>
        </p:spPr>
        <p:txBody>
          <a:bodyPr tIns="39582" bIns="205104"/>
          <a:lstStyle>
            <a:lvl1pPr marL="0" marR="0" indent="0" algn="l" defTabSz="913972" rtl="0" eaLnBrk="1" fontAlgn="base" latinLnBrk="0" hangingPunct="1">
              <a:lnSpc>
                <a:spcPct val="100000"/>
              </a:lnSpc>
              <a:spcBef>
                <a:spcPts val="0"/>
              </a:spcBef>
              <a:spcAft>
                <a:spcPts val="897"/>
              </a:spcAft>
              <a:buClr>
                <a:schemeClr val="accent2"/>
              </a:buClr>
              <a:buSzTx/>
              <a:buFont typeface="Wingdings" pitchFamily="2" charset="2"/>
              <a:buNone/>
              <a:tabLst/>
              <a:defRPr lang="en-US" sz="800" smtClean="0">
                <a:solidFill>
                  <a:schemeClr val="bg2"/>
                </a:solidFill>
              </a:defRPr>
            </a:lvl1pPr>
          </a:lstStyle>
          <a:p>
            <a:pPr marL="0" marR="0" lvl="0" indent="0" algn="l" defTabSz="913972" rtl="0" eaLnBrk="1" fontAlgn="base" latinLnBrk="0" hangingPunct="1">
              <a:lnSpc>
                <a:spcPct val="100000"/>
              </a:lnSpc>
              <a:spcBef>
                <a:spcPts val="0"/>
              </a:spcBef>
              <a:spcAft>
                <a:spcPts val="897"/>
              </a:spcAft>
              <a:buClr>
                <a:schemeClr val="accent2"/>
              </a:buClr>
              <a:buSzTx/>
              <a:buFont typeface="Wingdings" pitchFamily="2" charset="2"/>
              <a:buNone/>
              <a:tabLst/>
              <a:defRPr/>
            </a:pPr>
            <a:r>
              <a:rPr lang="en-US" sz="800" dirty="0" smtClean="0">
                <a:solidFill>
                  <a:schemeClr val="bg2"/>
                </a:solidFill>
                <a:latin typeface="+mn-lt"/>
              </a:rPr>
              <a:t>[Place appropriate disclaimer in this area.]</a:t>
            </a:r>
          </a:p>
          <a:p>
            <a:pPr lvl="0"/>
            <a:endParaRPr lang="en-GB" dirty="0"/>
          </a:p>
        </p:txBody>
      </p:sp>
    </p:spTree>
    <p:extLst>
      <p:ext uri="{BB962C8B-B14F-4D97-AF65-F5344CB8AC3E}">
        <p14:creationId xmlns:p14="http://schemas.microsoft.com/office/powerpoint/2010/main" val="26659357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61872" y="171450"/>
            <a:ext cx="7424928" cy="762000"/>
          </a:xfrm>
          <a:solidFill>
            <a:srgbClr val="365F91"/>
          </a:solidFill>
        </p:spPr>
        <p:txBody>
          <a:bodyPr/>
          <a:lstStyle>
            <a:lvl1pPr>
              <a:defRPr baseline="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85850"/>
            <a:ext cx="8229600" cy="350877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517D1C9-8F34-4CF1-A5A5-2C79EC57D891}" type="datetimeFigureOut">
              <a:rPr lang="en-US" smtClean="0"/>
              <a:t>6/9/14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523AE-BBF2-406A-9748-63BB6DEFDA45}" type="slidenum">
              <a:rPr lang="en-US" smtClean="0"/>
              <a:t>‹#›</a:t>
            </a:fld>
            <a:endParaRPr lang="en-US"/>
          </a:p>
        </p:txBody>
      </p:sp>
      <p:pic>
        <p:nvPicPr>
          <p:cNvPr id="8" name="Picture 18" descr="gs_primary_logo_blue"/>
          <p:cNvPicPr>
            <a:picLocks noChangeAspect="1" noChangeArrowheads="1"/>
          </p:cNvPicPr>
          <p:nvPr userDrawn="1"/>
        </p:nvPicPr>
        <p:blipFill>
          <a:blip r:embed="rId2" cstate="print"/>
          <a:srcRect/>
          <a:stretch>
            <a:fillRect/>
          </a:stretch>
        </p:blipFill>
        <p:spPr bwMode="auto">
          <a:xfrm>
            <a:off x="457200" y="171450"/>
            <a:ext cx="762000" cy="762000"/>
          </a:xfrm>
          <a:prstGeom prst="rect">
            <a:avLst/>
          </a:prstGeom>
          <a:noFill/>
          <a:ln w="9525">
            <a:noFill/>
            <a:miter lim="800000"/>
            <a:headEnd/>
            <a:tailEnd/>
          </a:ln>
        </p:spPr>
      </p:pic>
      <p:sp>
        <p:nvSpPr>
          <p:cNvPr id="9" name="Line 19"/>
          <p:cNvSpPr>
            <a:spLocks noChangeShapeType="1"/>
          </p:cNvSpPr>
          <p:nvPr userDrawn="1"/>
        </p:nvSpPr>
        <p:spPr bwMode="auto">
          <a:xfrm>
            <a:off x="152400" y="971550"/>
            <a:ext cx="8839200" cy="0"/>
          </a:xfrm>
          <a:prstGeom prst="line">
            <a:avLst/>
          </a:prstGeom>
          <a:noFill/>
          <a:ln w="28575">
            <a:solidFill>
              <a:schemeClr val="bg2"/>
            </a:solidFill>
            <a:round/>
            <a:headEnd/>
            <a:tailEnd/>
          </a:ln>
        </p:spPr>
        <p:txBody>
          <a:bodyPr/>
          <a:lstStyle/>
          <a:p>
            <a:pPr defTabSz="914400" fontAlgn="base">
              <a:spcBef>
                <a:spcPct val="20000"/>
              </a:spcBef>
              <a:spcAft>
                <a:spcPct val="0"/>
              </a:spcAft>
            </a:pPr>
            <a:endParaRPr lang="en-US" sz="700" dirty="0">
              <a:solidFill>
                <a:srgbClr val="000000"/>
              </a:solidFill>
            </a:endParaRPr>
          </a:p>
        </p:txBody>
      </p:sp>
    </p:spTree>
    <p:extLst>
      <p:ext uri="{BB962C8B-B14F-4D97-AF65-F5344CB8AC3E}">
        <p14:creationId xmlns:p14="http://schemas.microsoft.com/office/powerpoint/2010/main" val="40547870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180035"/>
            <a:ext cx="7772400" cy="1125140"/>
          </a:xfrm>
          <a:solidFill>
            <a:srgbClr val="365F91"/>
          </a:solidFill>
        </p:spPr>
        <p:txBody>
          <a:bodyPr anchor="ctr" anchorCtr="0">
            <a:normAutofit/>
          </a:bodyPr>
          <a:lstStyle>
            <a:lvl1pPr marL="0" indent="0" algn="ctr" defTabSz="914400" rtl="0" eaLnBrk="1" latinLnBrk="0" hangingPunct="1">
              <a:spcBef>
                <a:spcPct val="0"/>
              </a:spcBef>
              <a:buNone/>
              <a:defRPr lang="en-US" sz="4400" kern="1200" baseline="0" dirty="0" smtClean="0">
                <a:solidFill>
                  <a:schemeClr val="bg1"/>
                </a:solidFill>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FC70F479-2994-45AE-B41E-AAD2EB4FCBC8}" type="datetimeFigureOut">
              <a:rPr lang="en-US" smtClean="0"/>
              <a:t>6/9/14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17582-E3AD-4BF8-911D-3545086007E6}" type="slidenum">
              <a:rPr lang="en-US" smtClean="0"/>
              <a:t>‹#›</a:t>
            </a:fld>
            <a:endParaRPr lang="en-US"/>
          </a:p>
        </p:txBody>
      </p:sp>
      <p:pic>
        <p:nvPicPr>
          <p:cNvPr id="7" name="Picture 18" descr="gs_primary_logo_blue"/>
          <p:cNvPicPr>
            <a:picLocks noChangeAspect="1" noChangeArrowheads="1"/>
          </p:cNvPicPr>
          <p:nvPr userDrawn="1"/>
        </p:nvPicPr>
        <p:blipFill>
          <a:blip r:embed="rId2" cstate="print"/>
          <a:srcRect/>
          <a:stretch>
            <a:fillRect/>
          </a:stretch>
        </p:blipFill>
        <p:spPr bwMode="auto">
          <a:xfrm>
            <a:off x="457200" y="171450"/>
            <a:ext cx="762000" cy="762000"/>
          </a:xfrm>
          <a:prstGeom prst="rect">
            <a:avLst/>
          </a:prstGeom>
          <a:noFill/>
          <a:ln w="9525">
            <a:noFill/>
            <a:miter lim="800000"/>
            <a:headEnd/>
            <a:tailEnd/>
          </a:ln>
        </p:spPr>
      </p:pic>
    </p:spTree>
    <p:extLst>
      <p:ext uri="{BB962C8B-B14F-4D97-AF65-F5344CB8AC3E}">
        <p14:creationId xmlns:p14="http://schemas.microsoft.com/office/powerpoint/2010/main" val="1295765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70F479-2994-45AE-B41E-AAD2EB4FCBC8}" type="datetimeFigureOut">
              <a:rPr lang="en-US" smtClean="0"/>
              <a:t>6/9/14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717582-E3AD-4BF8-911D-3545086007E6}" type="slidenum">
              <a:rPr lang="en-US" smtClean="0"/>
              <a:t>‹#›</a:t>
            </a:fld>
            <a:endParaRPr lang="en-US"/>
          </a:p>
        </p:txBody>
      </p:sp>
    </p:spTree>
    <p:extLst>
      <p:ext uri="{BB962C8B-B14F-4D97-AF65-F5344CB8AC3E}">
        <p14:creationId xmlns:p14="http://schemas.microsoft.com/office/powerpoint/2010/main" val="683964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70F479-2994-45AE-B41E-AAD2EB4FCBC8}" type="datetimeFigureOut">
              <a:rPr lang="en-US" smtClean="0"/>
              <a:t>6/9/14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717582-E3AD-4BF8-911D-3545086007E6}" type="slidenum">
              <a:rPr lang="en-US" smtClean="0"/>
              <a:t>‹#›</a:t>
            </a:fld>
            <a:endParaRPr lang="en-US"/>
          </a:p>
        </p:txBody>
      </p:sp>
    </p:spTree>
    <p:extLst>
      <p:ext uri="{BB962C8B-B14F-4D97-AF65-F5344CB8AC3E}">
        <p14:creationId xmlns:p14="http://schemas.microsoft.com/office/powerpoint/2010/main" val="35012106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70F479-2994-45AE-B41E-AAD2EB4FCBC8}" type="datetimeFigureOut">
              <a:rPr lang="en-US" smtClean="0"/>
              <a:t>6/9/14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717582-E3AD-4BF8-911D-3545086007E6}" type="slidenum">
              <a:rPr lang="en-US" smtClean="0"/>
              <a:t>‹#›</a:t>
            </a:fld>
            <a:endParaRPr lang="en-US"/>
          </a:p>
        </p:txBody>
      </p:sp>
    </p:spTree>
    <p:extLst>
      <p:ext uri="{BB962C8B-B14F-4D97-AF65-F5344CB8AC3E}">
        <p14:creationId xmlns:p14="http://schemas.microsoft.com/office/powerpoint/2010/main" val="35292190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17D1C9-8F34-4CF1-A5A5-2C79EC57D891}" type="datetimeFigureOut">
              <a:rPr lang="en-US" smtClean="0"/>
              <a:t>6/9/14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7523AE-BBF2-406A-9748-63BB6DEFDA45}" type="slidenum">
              <a:rPr lang="en-US" smtClean="0"/>
              <a:t>‹#›</a:t>
            </a:fld>
            <a:endParaRPr lang="en-US"/>
          </a:p>
        </p:txBody>
      </p:sp>
    </p:spTree>
    <p:extLst>
      <p:ext uri="{BB962C8B-B14F-4D97-AF65-F5344CB8AC3E}">
        <p14:creationId xmlns:p14="http://schemas.microsoft.com/office/powerpoint/2010/main" val="33672681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0F479-2994-45AE-B41E-AAD2EB4FCBC8}" type="datetimeFigureOut">
              <a:rPr lang="en-US" smtClean="0"/>
              <a:t>6/9/14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717582-E3AD-4BF8-911D-3545086007E6}" type="slidenum">
              <a:rPr lang="en-US" smtClean="0"/>
              <a:t>‹#›</a:t>
            </a:fld>
            <a:endParaRPr lang="en-US"/>
          </a:p>
        </p:txBody>
      </p:sp>
    </p:spTree>
    <p:extLst>
      <p:ext uri="{BB962C8B-B14F-4D97-AF65-F5344CB8AC3E}">
        <p14:creationId xmlns:p14="http://schemas.microsoft.com/office/powerpoint/2010/main" val="34140541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0F479-2994-45AE-B41E-AAD2EB4FCBC8}" type="datetimeFigureOut">
              <a:rPr lang="en-US" smtClean="0"/>
              <a:t>6/9/14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717582-E3AD-4BF8-911D-3545086007E6}" type="slidenum">
              <a:rPr lang="en-US" smtClean="0"/>
              <a:t>‹#›</a:t>
            </a:fld>
            <a:endParaRPr lang="en-US"/>
          </a:p>
        </p:txBody>
      </p:sp>
    </p:spTree>
    <p:extLst>
      <p:ext uri="{BB962C8B-B14F-4D97-AF65-F5344CB8AC3E}">
        <p14:creationId xmlns:p14="http://schemas.microsoft.com/office/powerpoint/2010/main" val="35801110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C70F479-2994-45AE-B41E-AAD2EB4FCBC8}" type="datetimeFigureOut">
              <a:rPr lang="en-US" smtClean="0"/>
              <a:t>6/9/14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9717582-E3AD-4BF8-911D-3545086007E6}" type="slidenum">
              <a:rPr lang="en-US" smtClean="0"/>
              <a:t>‹#›</a:t>
            </a:fld>
            <a:endParaRPr lang="en-US"/>
          </a:p>
        </p:txBody>
      </p:sp>
    </p:spTree>
    <p:extLst>
      <p:ext uri="{BB962C8B-B14F-4D97-AF65-F5344CB8AC3E}">
        <p14:creationId xmlns:p14="http://schemas.microsoft.com/office/powerpoint/2010/main" val="3946620125"/>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9" Type="http://schemas.openxmlformats.org/officeDocument/2006/relationships/diagramLayout" Target="../diagrams/layout2.xml"/><Relationship Id="rId20" Type="http://schemas.openxmlformats.org/officeDocument/2006/relationships/diagramQuickStyle" Target="../diagrams/quickStyle4.xml"/><Relationship Id="rId21" Type="http://schemas.openxmlformats.org/officeDocument/2006/relationships/diagramColors" Target="../diagrams/colors4.xml"/><Relationship Id="rId22" Type="http://schemas.microsoft.com/office/2007/relationships/diagramDrawing" Target="../diagrams/drawing4.xml"/><Relationship Id="rId10" Type="http://schemas.openxmlformats.org/officeDocument/2006/relationships/diagramQuickStyle" Target="../diagrams/quickStyle2.xml"/><Relationship Id="rId11" Type="http://schemas.openxmlformats.org/officeDocument/2006/relationships/diagramColors" Target="../diagrams/colors2.xml"/><Relationship Id="rId12" Type="http://schemas.microsoft.com/office/2007/relationships/diagramDrawing" Target="../diagrams/drawing2.xml"/><Relationship Id="rId13" Type="http://schemas.openxmlformats.org/officeDocument/2006/relationships/diagramData" Target="../diagrams/data3.xml"/><Relationship Id="rId14" Type="http://schemas.openxmlformats.org/officeDocument/2006/relationships/diagramLayout" Target="../diagrams/layout3.xml"/><Relationship Id="rId15" Type="http://schemas.openxmlformats.org/officeDocument/2006/relationships/diagramQuickStyle" Target="../diagrams/quickStyle3.xml"/><Relationship Id="rId16" Type="http://schemas.openxmlformats.org/officeDocument/2006/relationships/diagramColors" Target="../diagrams/colors3.xml"/><Relationship Id="rId17" Type="http://schemas.microsoft.com/office/2007/relationships/diagramDrawing" Target="../diagrams/drawing3.xml"/><Relationship Id="rId18" Type="http://schemas.openxmlformats.org/officeDocument/2006/relationships/diagramData" Target="../diagrams/data4.xml"/><Relationship Id="rId19" Type="http://schemas.openxmlformats.org/officeDocument/2006/relationships/diagramLayout" Target="../diagrams/layout4.xm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9" Type="http://schemas.openxmlformats.org/officeDocument/2006/relationships/diagramLayout" Target="../diagrams/layout6.xml"/><Relationship Id="rId20" Type="http://schemas.openxmlformats.org/officeDocument/2006/relationships/diagramQuickStyle" Target="../diagrams/quickStyle8.xml"/><Relationship Id="rId21" Type="http://schemas.openxmlformats.org/officeDocument/2006/relationships/diagramColors" Target="../diagrams/colors8.xml"/><Relationship Id="rId22" Type="http://schemas.microsoft.com/office/2007/relationships/diagramDrawing" Target="../diagrams/drawing8.xml"/><Relationship Id="rId23" Type="http://schemas.openxmlformats.org/officeDocument/2006/relationships/diagramData" Target="../diagrams/data9.xml"/><Relationship Id="rId24" Type="http://schemas.openxmlformats.org/officeDocument/2006/relationships/diagramLayout" Target="../diagrams/layout9.xml"/><Relationship Id="rId25" Type="http://schemas.openxmlformats.org/officeDocument/2006/relationships/diagramQuickStyle" Target="../diagrams/quickStyle9.xml"/><Relationship Id="rId26" Type="http://schemas.openxmlformats.org/officeDocument/2006/relationships/diagramColors" Target="../diagrams/colors9.xml"/><Relationship Id="rId27" Type="http://schemas.microsoft.com/office/2007/relationships/diagramDrawing" Target="../diagrams/drawing9.xml"/><Relationship Id="rId10" Type="http://schemas.openxmlformats.org/officeDocument/2006/relationships/diagramQuickStyle" Target="../diagrams/quickStyle6.xml"/><Relationship Id="rId11" Type="http://schemas.openxmlformats.org/officeDocument/2006/relationships/diagramColors" Target="../diagrams/colors6.xml"/><Relationship Id="rId12" Type="http://schemas.microsoft.com/office/2007/relationships/diagramDrawing" Target="../diagrams/drawing6.xml"/><Relationship Id="rId13" Type="http://schemas.openxmlformats.org/officeDocument/2006/relationships/diagramData" Target="../diagrams/data7.xml"/><Relationship Id="rId14" Type="http://schemas.openxmlformats.org/officeDocument/2006/relationships/diagramLayout" Target="../diagrams/layout7.xml"/><Relationship Id="rId15" Type="http://schemas.openxmlformats.org/officeDocument/2006/relationships/diagramQuickStyle" Target="../diagrams/quickStyle7.xml"/><Relationship Id="rId16" Type="http://schemas.openxmlformats.org/officeDocument/2006/relationships/diagramColors" Target="../diagrams/colors7.xml"/><Relationship Id="rId17" Type="http://schemas.microsoft.com/office/2007/relationships/diagramDrawing" Target="../diagrams/drawing7.xml"/><Relationship Id="rId18" Type="http://schemas.openxmlformats.org/officeDocument/2006/relationships/diagramData" Target="../diagrams/data8.xml"/><Relationship Id="rId19" Type="http://schemas.openxmlformats.org/officeDocument/2006/relationships/diagramLayout" Target="../diagrams/layout8.xm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8" Type="http://schemas.openxmlformats.org/officeDocument/2006/relationships/diagramData" Target="../diagrams/data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wmf"/><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openjdk.java.net/projects/code-tools/jmh/"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s://github.com/goldmansachs/gs-collection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4.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4.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4.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2.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image" Target="../media/image4.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wmf"/><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image" Target="../media/image2.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 Id="rId3" Type="http://schemas.openxmlformats.org/officeDocument/2006/relationships/image" Target="../media/image4.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 Id="rId3" Type="http://schemas.openxmlformats.org/officeDocument/2006/relationships/image" Target="../media/image4.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2.xml.rels><?xml version="1.0" encoding="UTF-8" standalone="yes"?>
<Relationships xmlns="http://schemas.openxmlformats.org/package/2006/relationships"><Relationship Id="rId3" Type="http://schemas.openxmlformats.org/officeDocument/2006/relationships/chart" Target="../charts/chart4.xml"/><Relationship Id="rId4" Type="http://schemas.openxmlformats.org/officeDocument/2006/relationships/image" Target="../media/image2.png"/><Relationship Id="rId5" Type="http://schemas.openxmlformats.org/officeDocument/2006/relationships/image" Target="../media/image4.png"/><Relationship Id="rId6" Type="http://schemas.openxmlformats.org/officeDocument/2006/relationships/image" Target="../media/image5.wmf"/><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63.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image" Target="../media/image7.png"/><Relationship Id="rId5" Type="http://schemas.openxmlformats.org/officeDocument/2006/relationships/image" Target="../media/image5.wmf"/><Relationship Id="rId6"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 Id="rId3" Type="http://schemas.openxmlformats.org/officeDocument/2006/relationships/image" Target="../media/image4.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3" Type="http://schemas.openxmlformats.org/officeDocument/2006/relationships/hyperlink" Target="http://github.com/goldmansachs/gs-collections-kata" TargetMode="External"/><Relationship Id="rId4" Type="http://schemas.openxmlformats.org/officeDocument/2006/relationships/hyperlink" Target="http://stackoverflow.com/questions/tagged/gs-collections" TargetMode="External"/><Relationship Id="rId1" Type="http://schemas.openxmlformats.org/officeDocument/2006/relationships/slideLayout" Target="../slideLayouts/slideLayout2.xml"/><Relationship Id="rId2" Type="http://schemas.openxmlformats.org/officeDocument/2006/relationships/hyperlink" Target="http://github.com/goldmansachs/gs-collections" TargetMode="Externa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3" Type="http://schemas.openxmlformats.org/officeDocument/2006/relationships/chart" Target="../charts/chart6.xml"/><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wmf"/><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81.xml.rels><?xml version="1.0" encoding="UTF-8" standalone="yes"?>
<Relationships xmlns="http://schemas.openxmlformats.org/package/2006/relationships"><Relationship Id="rId3" Type="http://schemas.openxmlformats.org/officeDocument/2006/relationships/chart" Target="../charts/chart7.xml"/><Relationship Id="rId4" Type="http://schemas.openxmlformats.org/officeDocument/2006/relationships/image" Target="../media/image5.wmf"/><Relationship Id="rId5" Type="http://schemas.openxmlformats.org/officeDocument/2006/relationships/image" Target="../media/image8.png"/><Relationship Id="rId6" Type="http://schemas.openxmlformats.org/officeDocument/2006/relationships/image" Target="../media/image3.png"/><Relationship Id="rId7"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 Id="rId3" Type="http://schemas.openxmlformats.org/officeDocument/2006/relationships/image" Target="../media/image4.png"/></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 Id="rId3" Type="http://schemas.openxmlformats.org/officeDocument/2006/relationships/image" Target="../media/image4.png"/></Relationships>
</file>

<file path=ppt/slides/_rels/slide85.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chart" Target="../charts/chart8.xml"/><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 Id="rId3" Type="http://schemas.openxmlformats.org/officeDocument/2006/relationships/image" Target="../media/image2.png"/></Relationships>
</file>

<file path=ppt/slides/_rels/slide98.xml.rels><?xml version="1.0" encoding="UTF-8" standalone="yes"?>
<Relationships xmlns="http://schemas.openxmlformats.org/package/2006/relationships"><Relationship Id="rId3" Type="http://schemas.openxmlformats.org/officeDocument/2006/relationships/chart" Target="../charts/chart9.xml"/><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wmf"/><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ctrTitle"/>
          </p:nvPr>
        </p:nvSpPr>
        <p:spPr/>
        <p:txBody>
          <a:bodyPr>
            <a:normAutofit fontScale="90000"/>
          </a:bodyPr>
          <a:lstStyle/>
          <a:p>
            <a:r>
              <a:rPr lang="fr-FR" dirty="0" err="1" smtClean="0"/>
              <a:t>Parallel-lazy</a:t>
            </a:r>
            <a:r>
              <a:rPr lang="fr-FR" dirty="0" smtClean="0"/>
              <a:t> performance</a:t>
            </a:r>
            <a:br>
              <a:rPr lang="fr-FR" dirty="0" smtClean="0"/>
            </a:br>
            <a:r>
              <a:rPr lang="fr-FR" dirty="0" smtClean="0"/>
              <a:t>Java 8 vs Scala vs GS Collections</a:t>
            </a:r>
            <a:endParaRPr lang="en-US" dirty="0"/>
          </a:p>
        </p:txBody>
      </p:sp>
      <p:sp>
        <p:nvSpPr>
          <p:cNvPr id="3" name="Subtitle 2"/>
          <p:cNvSpPr>
            <a:spLocks noGrp="1"/>
          </p:cNvSpPr>
          <p:nvPr>
            <p:ph type="subTitle" idx="1"/>
          </p:nvPr>
        </p:nvSpPr>
        <p:spPr/>
        <p:txBody>
          <a:bodyPr>
            <a:normAutofit/>
          </a:bodyPr>
          <a:lstStyle/>
          <a:p>
            <a:r>
              <a:rPr lang="fr-FR" sz="2400" dirty="0" smtClean="0"/>
              <a:t>Craig Motlin</a:t>
            </a:r>
            <a:endParaRPr lang="en-US" sz="2400" dirty="0" smtClean="0"/>
          </a:p>
          <a:p>
            <a:r>
              <a:rPr lang="en-US" sz="2400" dirty="0" smtClean="0"/>
              <a:t>June 2014</a:t>
            </a:r>
            <a:endParaRPr lang="en-US" sz="2400" dirty="0"/>
          </a:p>
        </p:txBody>
      </p:sp>
    </p:spTree>
    <p:extLst>
      <p:ext uri="{BB962C8B-B14F-4D97-AF65-F5344CB8AC3E}">
        <p14:creationId xmlns:p14="http://schemas.microsoft.com/office/powerpoint/2010/main" val="4505802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Count: Parallel Lazy</a:t>
            </a:r>
            <a:endParaRPr lang="en-US" dirty="0"/>
          </a:p>
        </p:txBody>
      </p:sp>
      <p:sp>
        <p:nvSpPr>
          <p:cNvPr id="3" name="Content Placeholder 2"/>
          <p:cNvSpPr>
            <a:spLocks noGrp="1"/>
          </p:cNvSpPr>
          <p:nvPr>
            <p:ph idx="1"/>
          </p:nvPr>
        </p:nvSpPr>
        <p:spPr>
          <a:xfrm>
            <a:off x="1066800" y="1200151"/>
            <a:ext cx="7620000" cy="3394472"/>
          </a:xfrm>
        </p:spPr>
        <p:txBody>
          <a:bodyPr>
            <a:normAutofit fontScale="92500" lnSpcReduction="10000"/>
          </a:bodyPr>
          <a:lstStyle/>
          <a:p>
            <a:pPr marL="0" indent="0">
              <a:buNone/>
            </a:pPr>
            <a:r>
              <a:rPr lang="en-US" sz="2400" dirty="0" smtClean="0">
                <a:solidFill>
                  <a:srgbClr val="800080"/>
                </a:solidFill>
                <a:latin typeface="Consolas" panose="020B0609020204030204" pitchFamily="49" charset="0"/>
                <a:cs typeface="Consolas" panose="020B0609020204030204" pitchFamily="49" charset="0"/>
              </a:rPr>
              <a:t>long </a:t>
            </a:r>
            <a:r>
              <a:rPr lang="en-US" sz="2400" dirty="0" smtClean="0">
                <a:solidFill>
                  <a:srgbClr val="004000"/>
                </a:solidFill>
                <a:latin typeface="Consolas" panose="020B0609020204030204" pitchFamily="49" charset="0"/>
                <a:cs typeface="Consolas" panose="020B0609020204030204" pitchFamily="49" charset="0"/>
              </a:rPr>
              <a:t>evens </a:t>
            </a:r>
            <a:r>
              <a:rPr lang="en-US" sz="2400" dirty="0" smtClean="0">
                <a:solidFill>
                  <a:srgbClr val="000000"/>
                </a:solidFill>
                <a:latin typeface="Consolas" panose="020B0609020204030204" pitchFamily="49" charset="0"/>
                <a:cs typeface="Consolas" panose="020B0609020204030204" pitchFamily="49" charset="0"/>
              </a:rPr>
              <a:t>= </a:t>
            </a:r>
            <a:r>
              <a:rPr lang="en-US" sz="2400" dirty="0" err="1" smtClean="0">
                <a:solidFill>
                  <a:srgbClr val="5555FF"/>
                </a:solidFill>
                <a:latin typeface="Consolas" panose="020B0609020204030204" pitchFamily="49" charset="0"/>
                <a:cs typeface="Consolas" panose="020B0609020204030204" pitchFamily="49" charset="0"/>
              </a:rPr>
              <a:t>arrayList</a:t>
            </a:r>
            <a:r>
              <a:rPr lang="en-US" sz="2400" dirty="0" err="1" smtClean="0">
                <a:solidFill>
                  <a:srgbClr val="000000"/>
                </a:solidFill>
                <a:latin typeface="Consolas" panose="020B0609020204030204" pitchFamily="49" charset="0"/>
                <a:cs typeface="Consolas" panose="020B0609020204030204" pitchFamily="49" charset="0"/>
              </a:rPr>
              <a:t>.</a:t>
            </a:r>
            <a:r>
              <a:rPr lang="en-US" sz="2400" b="1" dirty="0" err="1" smtClean="0">
                <a:solidFill>
                  <a:srgbClr val="000000"/>
                </a:solidFill>
                <a:latin typeface="Consolas" panose="020B0609020204030204" pitchFamily="49" charset="0"/>
                <a:cs typeface="Consolas" panose="020B0609020204030204" pitchFamily="49" charset="0"/>
              </a:rPr>
              <a:t>parallelStream</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filter(each -&gt; each % </a:t>
            </a:r>
            <a:r>
              <a:rPr lang="en-US" sz="2400" b="1" dirty="0">
                <a:solidFill>
                  <a:srgbClr val="0000FF"/>
                </a:solidFill>
                <a:latin typeface="Consolas" panose="020B0609020204030204" pitchFamily="49" charset="0"/>
                <a:cs typeface="Consolas" panose="020B0609020204030204" pitchFamily="49" charset="0"/>
              </a:rPr>
              <a:t>2 </a:t>
            </a:r>
            <a:r>
              <a:rPr lang="en-US" sz="2400" dirty="0">
                <a:solidFill>
                  <a:srgbClr val="000000"/>
                </a:solidFill>
                <a:latin typeface="Consolas" panose="020B0609020204030204" pitchFamily="49" charset="0"/>
                <a:cs typeface="Consolas" panose="020B0609020204030204" pitchFamily="49" charset="0"/>
              </a:rPr>
              <a:t>== </a:t>
            </a:r>
            <a:r>
              <a:rPr lang="en-US" sz="2400" b="1" dirty="0">
                <a:solidFill>
                  <a:srgbClr val="0000FF"/>
                </a:solidFill>
                <a:latin typeface="Consolas" panose="020B0609020204030204" pitchFamily="49" charset="0"/>
                <a:cs typeface="Consolas" panose="020B0609020204030204" pitchFamily="49" charset="0"/>
              </a:rPr>
              <a:t>0</a:t>
            </a:r>
            <a:r>
              <a:rPr lang="en-US" sz="2400" dirty="0">
                <a:solidFill>
                  <a:srgbClr val="000000"/>
                </a:solidFill>
                <a:latin typeface="Consolas" panose="020B0609020204030204" pitchFamily="49" charset="0"/>
                <a:cs typeface="Consolas" panose="020B0609020204030204" pitchFamily="49" charset="0"/>
              </a:rPr>
              <a:t>).count</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endParaRPr lang="en-US" sz="2000" dirty="0" smtClean="0"/>
          </a:p>
          <a:p>
            <a:pPr marL="0" indent="0">
              <a:buNone/>
            </a:pPr>
            <a:r>
              <a:rPr lang="en-US" sz="2400" dirty="0" err="1" smtClean="0">
                <a:solidFill>
                  <a:srgbClr val="800080"/>
                </a:solidFill>
                <a:effectLst/>
                <a:latin typeface="Consolas" panose="020B0609020204030204" pitchFamily="49" charset="0"/>
                <a:cs typeface="Consolas" panose="020B0609020204030204" pitchFamily="49" charset="0"/>
              </a:rPr>
              <a:t>int</a:t>
            </a:r>
            <a:r>
              <a:rPr lang="en-US" sz="2400" dirty="0" smtClean="0">
                <a:solidFill>
                  <a:srgbClr val="800080"/>
                </a:solidFill>
                <a:effectLst/>
                <a:latin typeface="Consolas" panose="020B0609020204030204" pitchFamily="49" charset="0"/>
                <a:cs typeface="Consolas" panose="020B0609020204030204" pitchFamily="49" charset="0"/>
              </a:rPr>
              <a:t> </a:t>
            </a:r>
            <a:r>
              <a:rPr lang="en-US" sz="2400" dirty="0" smtClean="0">
                <a:solidFill>
                  <a:srgbClr val="004000"/>
                </a:solidFill>
                <a:effectLst/>
                <a:latin typeface="Consolas" panose="020B0609020204030204" pitchFamily="49" charset="0"/>
                <a:cs typeface="Consolas" panose="020B0609020204030204" pitchFamily="49" charset="0"/>
              </a:rPr>
              <a:t>evens </a:t>
            </a:r>
            <a:r>
              <a:rPr lang="en-US" sz="2400" dirty="0" smtClean="0">
                <a:solidFill>
                  <a:srgbClr val="000000"/>
                </a:solidFill>
                <a:effectLst/>
                <a:latin typeface="Consolas" panose="020B0609020204030204" pitchFamily="49" charset="0"/>
                <a:cs typeface="Consolas" panose="020B0609020204030204" pitchFamily="49" charset="0"/>
              </a:rPr>
              <a:t>= </a:t>
            </a:r>
            <a:r>
              <a:rPr lang="en-US" sz="2400" dirty="0" err="1" smtClean="0">
                <a:solidFill>
                  <a:srgbClr val="5555FF"/>
                </a:solidFill>
                <a:effectLst/>
                <a:latin typeface="Consolas" panose="020B0609020204030204" pitchFamily="49" charset="0"/>
                <a:cs typeface="Consolas" panose="020B0609020204030204" pitchFamily="49" charset="0"/>
              </a:rPr>
              <a:t>fastList</a:t>
            </a:r>
            <a:endParaRPr lang="en-US" sz="2400" dirty="0" smtClean="0">
              <a:solidFill>
                <a:srgbClr val="5555FF"/>
              </a:solidFill>
              <a:effectLst/>
              <a:latin typeface="Consolas" panose="020B0609020204030204" pitchFamily="49" charset="0"/>
              <a:cs typeface="Consolas" panose="020B0609020204030204" pitchFamily="49" charset="0"/>
            </a:endParaRPr>
          </a:p>
          <a:p>
            <a:pPr marL="0" indent="0">
              <a:buNone/>
            </a:pPr>
            <a:r>
              <a:rPr lang="en-US" sz="2400" dirty="0" smtClean="0">
                <a:solidFill>
                  <a:srgbClr val="000000"/>
                </a:solidFill>
                <a:effectLst/>
                <a:latin typeface="Consolas" panose="020B0609020204030204" pitchFamily="49" charset="0"/>
                <a:cs typeface="Consolas" panose="020B0609020204030204" pitchFamily="49" charset="0"/>
              </a:rPr>
              <a:t>  .</a:t>
            </a:r>
            <a:r>
              <a:rPr lang="en-US" sz="2400" b="1" dirty="0" err="1" smtClean="0">
                <a:solidFill>
                  <a:srgbClr val="000000"/>
                </a:solidFill>
                <a:effectLst/>
                <a:latin typeface="Consolas" panose="020B0609020204030204" pitchFamily="49" charset="0"/>
                <a:cs typeface="Consolas" panose="020B0609020204030204" pitchFamily="49" charset="0"/>
              </a:rPr>
              <a:t>asParallel</a:t>
            </a:r>
            <a:r>
              <a:rPr lang="en-US" sz="2400" dirty="0" smtClean="0">
                <a:solidFill>
                  <a:srgbClr val="000000"/>
                </a:solidFill>
                <a:effectLst/>
                <a:latin typeface="Consolas" panose="020B0609020204030204" pitchFamily="49" charset="0"/>
                <a:cs typeface="Consolas" panose="020B0609020204030204" pitchFamily="49" charset="0"/>
              </a:rPr>
              <a:t>(</a:t>
            </a:r>
            <a:r>
              <a:rPr lang="en-US" sz="2400" dirty="0" err="1" smtClean="0">
                <a:solidFill>
                  <a:srgbClr val="5555FF"/>
                </a:solidFill>
                <a:effectLst/>
                <a:latin typeface="Consolas" panose="020B0609020204030204" pitchFamily="49" charset="0"/>
                <a:cs typeface="Consolas" panose="020B0609020204030204" pitchFamily="49" charset="0"/>
              </a:rPr>
              <a:t>executorService</a:t>
            </a:r>
            <a:r>
              <a:rPr lang="en-US" sz="2400" dirty="0" smtClean="0">
                <a:solidFill>
                  <a:srgbClr val="000000"/>
                </a:solidFill>
                <a:effectLst/>
                <a:latin typeface="Consolas" panose="020B0609020204030204" pitchFamily="49" charset="0"/>
                <a:cs typeface="Consolas" panose="020B0609020204030204" pitchFamily="49" charset="0"/>
              </a:rPr>
              <a:t>, </a:t>
            </a:r>
            <a:r>
              <a:rPr lang="en-US" sz="2400" i="1" dirty="0" smtClean="0">
                <a:solidFill>
                  <a:srgbClr val="000080"/>
                </a:solidFill>
                <a:effectLst/>
                <a:latin typeface="Consolas" panose="020B0609020204030204" pitchFamily="49" charset="0"/>
                <a:cs typeface="Consolas" panose="020B0609020204030204" pitchFamily="49" charset="0"/>
              </a:rPr>
              <a:t>BATCH_SIZE</a:t>
            </a:r>
            <a:r>
              <a:rPr lang="en-US" sz="2400" dirty="0" smtClean="0">
                <a:solidFill>
                  <a:srgbClr val="000000"/>
                </a:solidFill>
                <a:effectLst/>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effectLst/>
                <a:latin typeface="Consolas" panose="020B0609020204030204" pitchFamily="49" charset="0"/>
                <a:cs typeface="Consolas" panose="020B0609020204030204" pitchFamily="49" charset="0"/>
              </a:rPr>
              <a:t>.count(each -&gt; each % </a:t>
            </a:r>
            <a:r>
              <a:rPr lang="en-US" sz="2400" b="1" dirty="0" smtClean="0">
                <a:solidFill>
                  <a:srgbClr val="0000FF"/>
                </a:solidFill>
                <a:effectLst/>
                <a:latin typeface="Consolas" panose="020B0609020204030204" pitchFamily="49" charset="0"/>
                <a:cs typeface="Consolas" panose="020B0609020204030204" pitchFamily="49" charset="0"/>
              </a:rPr>
              <a:t>2 </a:t>
            </a:r>
            <a:r>
              <a:rPr lang="en-US" sz="2400" dirty="0" smtClean="0">
                <a:solidFill>
                  <a:srgbClr val="000000"/>
                </a:solidFill>
                <a:effectLst/>
                <a:latin typeface="Consolas" panose="020B0609020204030204" pitchFamily="49" charset="0"/>
                <a:cs typeface="Consolas" panose="020B0609020204030204" pitchFamily="49" charset="0"/>
              </a:rPr>
              <a:t>== </a:t>
            </a:r>
            <a:r>
              <a:rPr lang="en-US" sz="2400" b="1" dirty="0" smtClean="0">
                <a:solidFill>
                  <a:srgbClr val="0000FF"/>
                </a:solidFill>
                <a:effectLst/>
                <a:latin typeface="Consolas" panose="020B0609020204030204" pitchFamily="49" charset="0"/>
                <a:cs typeface="Consolas" panose="020B0609020204030204" pitchFamily="49" charset="0"/>
              </a:rPr>
              <a:t>0</a:t>
            </a:r>
            <a:r>
              <a:rPr lang="en-US" sz="2400" dirty="0" smtClean="0">
                <a:solidFill>
                  <a:srgbClr val="000000"/>
                </a:solidFill>
                <a:effectLst/>
                <a:latin typeface="Consolas" panose="020B0609020204030204" pitchFamily="49" charset="0"/>
                <a:cs typeface="Consolas" panose="020B0609020204030204" pitchFamily="49" charset="0"/>
              </a:rPr>
              <a:t>); </a:t>
            </a:r>
            <a:endParaRPr lang="en-US" sz="2400" dirty="0" smtClean="0">
              <a:effectLst/>
              <a:latin typeface="Consolas" panose="020B0609020204030204" pitchFamily="49" charset="0"/>
              <a:cs typeface="Consolas" panose="020B0609020204030204" pitchFamily="49" charset="0"/>
            </a:endParaRPr>
          </a:p>
          <a:p>
            <a:pPr marL="0" indent="0">
              <a:buNone/>
            </a:pPr>
            <a:endParaRPr lang="en-US" sz="2000" dirty="0" smtClean="0">
              <a:solidFill>
                <a:srgbClr val="000000"/>
              </a:solidFill>
            </a:endParaRPr>
          </a:p>
          <a:p>
            <a:pPr marL="0" indent="0">
              <a:buNone/>
            </a:pPr>
            <a:r>
              <a:rPr lang="en-US" sz="2400" dirty="0" err="1" smtClean="0">
                <a:solidFill>
                  <a:srgbClr val="800080"/>
                </a:solidFill>
                <a:latin typeface="Consolas" panose="020B0609020204030204" pitchFamily="49" charset="0"/>
                <a:cs typeface="Consolas" panose="020B0609020204030204" pitchFamily="49" charset="0"/>
              </a:rPr>
              <a:t>val</a:t>
            </a:r>
            <a:r>
              <a:rPr lang="en-US" sz="2400" dirty="0" smtClean="0">
                <a:solidFill>
                  <a:srgbClr val="800080"/>
                </a:solidFill>
                <a:latin typeface="Consolas" panose="020B0609020204030204" pitchFamily="49" charset="0"/>
                <a:cs typeface="Consolas" panose="020B0609020204030204" pitchFamily="49" charset="0"/>
              </a:rPr>
              <a:t> </a:t>
            </a:r>
            <a:r>
              <a:rPr lang="en-US" sz="2400" dirty="0">
                <a:solidFill>
                  <a:srgbClr val="004000"/>
                </a:solidFill>
                <a:latin typeface="Consolas" panose="020B0609020204030204" pitchFamily="49" charset="0"/>
                <a:cs typeface="Consolas" panose="020B0609020204030204" pitchFamily="49" charset="0"/>
              </a:rPr>
              <a:t>evens </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err="1" smtClean="0">
                <a:solidFill>
                  <a:srgbClr val="5555FF"/>
                </a:solidFill>
                <a:latin typeface="Consolas" panose="020B0609020204030204" pitchFamily="49" charset="0"/>
                <a:cs typeface="Consolas" panose="020B0609020204030204" pitchFamily="49" charset="0"/>
              </a:rPr>
              <a:t>arrayBuffer</a:t>
            </a:r>
            <a:r>
              <a:rPr lang="en-US" sz="2400" dirty="0" err="1" smtClean="0">
                <a:solidFill>
                  <a:srgbClr val="000000"/>
                </a:solidFill>
                <a:latin typeface="Consolas" panose="020B0609020204030204" pitchFamily="49" charset="0"/>
                <a:cs typeface="Consolas" panose="020B0609020204030204" pitchFamily="49" charset="0"/>
              </a:rPr>
              <a:t>.</a:t>
            </a:r>
            <a:r>
              <a:rPr lang="en-US" sz="2400" b="1" dirty="0" err="1" smtClean="0">
                <a:solidFill>
                  <a:srgbClr val="000000"/>
                </a:solidFill>
                <a:latin typeface="Consolas" panose="020B0609020204030204" pitchFamily="49" charset="0"/>
                <a:cs typeface="Consolas" panose="020B0609020204030204" pitchFamily="49" charset="0"/>
              </a:rPr>
              <a:t>par</a:t>
            </a:r>
            <a:r>
              <a:rPr lang="en-US" sz="2400" dirty="0" err="1" smtClean="0">
                <a:solidFill>
                  <a:srgbClr val="000000"/>
                </a:solidFill>
                <a:latin typeface="Consolas" panose="020B0609020204030204" pitchFamily="49" charset="0"/>
                <a:cs typeface="Consolas" panose="020B0609020204030204" pitchFamily="49" charset="0"/>
              </a:rPr>
              <a:t>.count</a:t>
            </a:r>
            <a:r>
              <a:rPr lang="en-US" sz="2400" dirty="0">
                <a:solidFill>
                  <a:srgbClr val="000000"/>
                </a:solidFill>
                <a:latin typeface="Consolas" panose="020B0609020204030204" pitchFamily="49" charset="0"/>
                <a:cs typeface="Consolas" panose="020B0609020204030204" pitchFamily="49" charset="0"/>
              </a:rPr>
              <a:t>(_ % </a:t>
            </a:r>
            <a:r>
              <a:rPr lang="en-US" sz="2400" dirty="0">
                <a:solidFill>
                  <a:srgbClr val="0000FF"/>
                </a:solidFill>
                <a:latin typeface="Consolas" panose="020B0609020204030204" pitchFamily="49" charset="0"/>
                <a:cs typeface="Consolas" panose="020B0609020204030204" pitchFamily="49" charset="0"/>
              </a:rPr>
              <a:t>2 </a:t>
            </a:r>
            <a:r>
              <a:rPr lang="en-US" sz="2400" dirty="0">
                <a:solidFill>
                  <a:srgbClr val="000000"/>
                </a:solidFill>
                <a:latin typeface="Consolas" panose="020B0609020204030204" pitchFamily="49" charset="0"/>
                <a:cs typeface="Consolas" panose="020B0609020204030204" pitchFamily="49" charset="0"/>
              </a:rPr>
              <a:t>== </a:t>
            </a:r>
            <a:r>
              <a:rPr lang="en-US" sz="2400" dirty="0">
                <a:solidFill>
                  <a:srgbClr val="0000FF"/>
                </a:solidFill>
                <a:latin typeface="Consolas" panose="020B0609020204030204" pitchFamily="49" charset="0"/>
                <a:cs typeface="Consolas" panose="020B0609020204030204" pitchFamily="49" charset="0"/>
              </a:rPr>
              <a:t>0</a:t>
            </a:r>
            <a:r>
              <a:rPr lang="en-US" sz="2400" dirty="0" smtClean="0">
                <a:solidFill>
                  <a:srgbClr val="000000"/>
                </a:solidFill>
                <a:latin typeface="Consolas" panose="020B0609020204030204" pitchFamily="49" charset="0"/>
                <a:cs typeface="Consolas" panose="020B0609020204030204" pitchFamily="49" charset="0"/>
              </a:rPr>
              <a:t>)</a:t>
            </a:r>
          </a:p>
        </p:txBody>
      </p:sp>
      <p:pic>
        <p:nvPicPr>
          <p:cNvPr id="7" name="Picture 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5859" y="1085850"/>
            <a:ext cx="638175"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3593" y="3486721"/>
            <a:ext cx="562356" cy="913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5" descr="GS Collections"/>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820" y="255270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6527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Parallel Lazy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71868653"/>
              </p:ext>
            </p:extLst>
          </p:nvPr>
        </p:nvGraphicFramePr>
        <p:xfrm>
          <a:off x="457200" y="1028700"/>
          <a:ext cx="8229600" cy="5714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Down Arrow 11"/>
          <p:cNvSpPr/>
          <p:nvPr/>
        </p:nvSpPr>
        <p:spPr>
          <a:xfrm>
            <a:off x="3771900" y="2571751"/>
            <a:ext cx="1600200" cy="13144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Filter</a:t>
            </a:r>
          </a:p>
          <a:p>
            <a:pPr algn="ctr"/>
            <a:r>
              <a:rPr lang="en-US" dirty="0" smtClean="0"/>
              <a:t>and</a:t>
            </a:r>
          </a:p>
          <a:p>
            <a:pPr algn="ctr"/>
            <a:r>
              <a:rPr lang="en-US" dirty="0" smtClean="0"/>
              <a:t>Count</a:t>
            </a:r>
            <a:endParaRPr lang="en-US" dirty="0"/>
          </a:p>
        </p:txBody>
      </p:sp>
      <p:graphicFrame>
        <p:nvGraphicFramePr>
          <p:cNvPr id="10" name="Content Placeholder 4"/>
          <p:cNvGraphicFramePr>
            <a:graphicFrameLocks/>
          </p:cNvGraphicFramePr>
          <p:nvPr>
            <p:extLst>
              <p:ext uri="{D42A27DB-BD31-4B8C-83A1-F6EECF244321}">
                <p14:modId xmlns:p14="http://schemas.microsoft.com/office/powerpoint/2010/main" val="3214630972"/>
              </p:ext>
            </p:extLst>
          </p:nvPr>
        </p:nvGraphicFramePr>
        <p:xfrm>
          <a:off x="457200" y="2000250"/>
          <a:ext cx="8229600" cy="457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2561356769"/>
              </p:ext>
            </p:extLst>
          </p:nvPr>
        </p:nvGraphicFramePr>
        <p:xfrm>
          <a:off x="2590800" y="4656045"/>
          <a:ext cx="8229600" cy="28575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5" name="Right Arrow 14"/>
          <p:cNvSpPr/>
          <p:nvPr/>
        </p:nvSpPr>
        <p:spPr>
          <a:xfrm>
            <a:off x="5029200" y="4572000"/>
            <a:ext cx="1219200" cy="4572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Reduce</a:t>
            </a:r>
            <a:endParaRPr lang="en-US" dirty="0"/>
          </a:p>
        </p:txBody>
      </p:sp>
      <p:graphicFrame>
        <p:nvGraphicFramePr>
          <p:cNvPr id="18" name="Content Placeholder 4"/>
          <p:cNvGraphicFramePr>
            <a:graphicFrameLocks/>
          </p:cNvGraphicFramePr>
          <p:nvPr>
            <p:extLst>
              <p:ext uri="{D42A27DB-BD31-4B8C-83A1-F6EECF244321}">
                <p14:modId xmlns:p14="http://schemas.microsoft.com/office/powerpoint/2010/main" val="1766688964"/>
              </p:ext>
            </p:extLst>
          </p:nvPr>
        </p:nvGraphicFramePr>
        <p:xfrm>
          <a:off x="457200" y="4000500"/>
          <a:ext cx="8229600" cy="4572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19" name="Down Arrow 18"/>
          <p:cNvSpPr/>
          <p:nvPr/>
        </p:nvSpPr>
        <p:spPr>
          <a:xfrm>
            <a:off x="3771900" y="1581150"/>
            <a:ext cx="1562100" cy="4000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Batch</a:t>
            </a:r>
          </a:p>
        </p:txBody>
      </p:sp>
    </p:spTree>
    <p:extLst>
      <p:ext uri="{BB962C8B-B14F-4D97-AF65-F5344CB8AC3E}">
        <p14:creationId xmlns:p14="http://schemas.microsoft.com/office/powerpoint/2010/main" val="14478132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Parallel Eager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22936674"/>
              </p:ext>
            </p:extLst>
          </p:nvPr>
        </p:nvGraphicFramePr>
        <p:xfrm>
          <a:off x="457200" y="1028700"/>
          <a:ext cx="8229600" cy="5714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3906802984"/>
              </p:ext>
            </p:extLst>
          </p:nvPr>
        </p:nvGraphicFramePr>
        <p:xfrm>
          <a:off x="457200" y="2000250"/>
          <a:ext cx="8229600" cy="457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1815594255"/>
              </p:ext>
            </p:extLst>
          </p:nvPr>
        </p:nvGraphicFramePr>
        <p:xfrm>
          <a:off x="457200" y="2971801"/>
          <a:ext cx="8229600" cy="457199"/>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8" name="Down Arrow 7"/>
          <p:cNvSpPr/>
          <p:nvPr/>
        </p:nvSpPr>
        <p:spPr>
          <a:xfrm>
            <a:off x="3771900" y="1581150"/>
            <a:ext cx="1562100" cy="4000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Batch</a:t>
            </a:r>
          </a:p>
        </p:txBody>
      </p:sp>
      <p:sp>
        <p:nvSpPr>
          <p:cNvPr id="11" name="Down Arrow 10"/>
          <p:cNvSpPr/>
          <p:nvPr/>
        </p:nvSpPr>
        <p:spPr>
          <a:xfrm>
            <a:off x="3886200" y="2514600"/>
            <a:ext cx="1371600" cy="4000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Filter</a:t>
            </a:r>
            <a:endParaRPr lang="en-US" dirty="0"/>
          </a:p>
        </p:txBody>
      </p:sp>
      <p:sp>
        <p:nvSpPr>
          <p:cNvPr id="12" name="Down Arrow 11"/>
          <p:cNvSpPr/>
          <p:nvPr/>
        </p:nvSpPr>
        <p:spPr>
          <a:xfrm>
            <a:off x="3771900" y="3543300"/>
            <a:ext cx="1600200" cy="4000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Count</a:t>
            </a:r>
            <a:endParaRPr lang="en-US" dirty="0"/>
          </a:p>
        </p:txBody>
      </p:sp>
      <p:graphicFrame>
        <p:nvGraphicFramePr>
          <p:cNvPr id="13" name="Content Placeholder 4"/>
          <p:cNvGraphicFramePr>
            <a:graphicFrameLocks/>
          </p:cNvGraphicFramePr>
          <p:nvPr>
            <p:extLst>
              <p:ext uri="{D42A27DB-BD31-4B8C-83A1-F6EECF244321}">
                <p14:modId xmlns:p14="http://schemas.microsoft.com/office/powerpoint/2010/main" val="392407517"/>
              </p:ext>
            </p:extLst>
          </p:nvPr>
        </p:nvGraphicFramePr>
        <p:xfrm>
          <a:off x="457200" y="4000500"/>
          <a:ext cx="8229600" cy="4572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16" name="Content Placeholder 4"/>
          <p:cNvGraphicFramePr>
            <a:graphicFrameLocks/>
          </p:cNvGraphicFramePr>
          <p:nvPr>
            <p:extLst>
              <p:ext uri="{D42A27DB-BD31-4B8C-83A1-F6EECF244321}">
                <p14:modId xmlns:p14="http://schemas.microsoft.com/office/powerpoint/2010/main" val="2076866192"/>
              </p:ext>
            </p:extLst>
          </p:nvPr>
        </p:nvGraphicFramePr>
        <p:xfrm>
          <a:off x="2590800" y="4656045"/>
          <a:ext cx="8229600" cy="285750"/>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17" name="Right Arrow 16"/>
          <p:cNvSpPr/>
          <p:nvPr/>
        </p:nvSpPr>
        <p:spPr>
          <a:xfrm>
            <a:off x="5029200" y="4572000"/>
            <a:ext cx="1219200" cy="4572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Reduce</a:t>
            </a:r>
            <a:endParaRPr lang="en-US" dirty="0"/>
          </a:p>
        </p:txBody>
      </p:sp>
    </p:spTree>
    <p:extLst>
      <p:ext uri="{BB962C8B-B14F-4D97-AF65-F5344CB8AC3E}">
        <p14:creationId xmlns:p14="http://schemas.microsoft.com/office/powerpoint/2010/main" val="34986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Goals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Compare Java Streams, Scala parallel Collections, and GS Collections</a:t>
            </a:r>
          </a:p>
          <a:p>
            <a:r>
              <a:rPr lang="en-US" b="1" dirty="0"/>
              <a:t>Convince you to use GS Collections</a:t>
            </a:r>
          </a:p>
          <a:p>
            <a:r>
              <a:rPr lang="en-US" dirty="0"/>
              <a:t>Convince you to do your own performance testing</a:t>
            </a:r>
          </a:p>
          <a:p>
            <a:r>
              <a:rPr lang="en-US" dirty="0" smtClean="0"/>
              <a:t>Identify </a:t>
            </a:r>
            <a:r>
              <a:rPr lang="en-US" dirty="0"/>
              <a:t>when to avoid parallel APIs</a:t>
            </a:r>
          </a:p>
          <a:p>
            <a:r>
              <a:rPr lang="en-US" dirty="0" smtClean="0"/>
              <a:t>Identify </a:t>
            </a:r>
            <a:r>
              <a:rPr lang="en-US" dirty="0"/>
              <a:t>performance pitfalls to avoid</a:t>
            </a:r>
          </a:p>
        </p:txBody>
      </p:sp>
      <p:sp>
        <p:nvSpPr>
          <p:cNvPr id="4" name="Rounded Rectangle 3"/>
          <p:cNvSpPr/>
          <p:nvPr/>
        </p:nvSpPr>
        <p:spPr>
          <a:xfrm>
            <a:off x="6553200" y="1485900"/>
            <a:ext cx="2145145" cy="857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Time for some numbers!</a:t>
            </a:r>
            <a:endParaRPr lang="en-US" sz="2400" dirty="0"/>
          </a:p>
        </p:txBody>
      </p:sp>
    </p:spTree>
    <p:extLst>
      <p:ext uri="{BB962C8B-B14F-4D97-AF65-F5344CB8AC3E}">
        <p14:creationId xmlns:p14="http://schemas.microsoft.com/office/powerpoint/2010/main" val="25216438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3169734060"/>
              </p:ext>
            </p:extLst>
          </p:nvPr>
        </p:nvGraphicFramePr>
        <p:xfrm>
          <a:off x="457200" y="1085850"/>
          <a:ext cx="8229600" cy="350837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a:bodyPr>
          <a:lstStyle/>
          <a:p>
            <a:r>
              <a:rPr lang="en-US" dirty="0" smtClean="0"/>
              <a:t>Serial Count</a:t>
            </a:r>
            <a:r>
              <a:rPr lang="en-US" dirty="0"/>
              <a:t> ops/s</a:t>
            </a:r>
            <a:r>
              <a:rPr lang="en-US" sz="1600" dirty="0"/>
              <a:t> (higher is better</a:t>
            </a:r>
            <a:r>
              <a:rPr lang="en-US" sz="1600" dirty="0" smtClean="0"/>
              <a:t>)</a:t>
            </a:r>
            <a:endParaRPr lang="en-US" dirty="0"/>
          </a:p>
        </p:txBody>
      </p:sp>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07246" y="2724150"/>
            <a:ext cx="635954"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05601" y="2978315"/>
            <a:ext cx="562356" cy="913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5" descr="GS Collection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76750" y="3415894"/>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99456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p:cNvGraphicFramePr>
            <a:graphicFrameLocks noGrp="1"/>
          </p:cNvGraphicFramePr>
          <p:nvPr>
            <p:ph idx="1"/>
            <p:extLst>
              <p:ext uri="{D42A27DB-BD31-4B8C-83A1-F6EECF244321}">
                <p14:modId xmlns:p14="http://schemas.microsoft.com/office/powerpoint/2010/main" val="2617174034"/>
              </p:ext>
            </p:extLst>
          </p:nvPr>
        </p:nvGraphicFramePr>
        <p:xfrm>
          <a:off x="457200" y="1085850"/>
          <a:ext cx="8229600" cy="350837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a:bodyPr>
          <a:lstStyle/>
          <a:p>
            <a:r>
              <a:rPr lang="en-US" dirty="0" smtClean="0"/>
              <a:t>Parallel Count </a:t>
            </a:r>
            <a:r>
              <a:rPr lang="en-US" dirty="0"/>
              <a:t>ops/s</a:t>
            </a:r>
            <a:r>
              <a:rPr lang="en-US" sz="1600" dirty="0"/>
              <a:t> (higher is better</a:t>
            </a:r>
            <a:r>
              <a:rPr lang="en-US" sz="1600" dirty="0" smtClean="0"/>
              <a:t>)</a:t>
            </a:r>
            <a:endParaRPr lang="en-US" dirty="0"/>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742" y="2724150"/>
            <a:ext cx="635954"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14844" y="2978315"/>
            <a:ext cx="562356" cy="913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5" descr="GS Collection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0800" y="3415894"/>
            <a:ext cx="476250" cy="4762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371599" y="4243685"/>
            <a:ext cx="2438401" cy="461665"/>
          </a:xfrm>
          <a:prstGeom prst="rect">
            <a:avLst/>
          </a:prstGeom>
          <a:noFill/>
        </p:spPr>
        <p:txBody>
          <a:bodyPr wrap="square" rtlCol="0">
            <a:spAutoFit/>
          </a:bodyPr>
          <a:lstStyle/>
          <a:p>
            <a:r>
              <a:rPr lang="en-US" sz="1200" dirty="0" smtClean="0"/>
              <a:t>Measured </a:t>
            </a:r>
            <a:r>
              <a:rPr lang="en-US" sz="1200" dirty="0"/>
              <a:t>on an 8 core </a:t>
            </a:r>
            <a:r>
              <a:rPr lang="en-US" sz="1200" dirty="0" smtClean="0"/>
              <a:t>Linux VM</a:t>
            </a:r>
          </a:p>
          <a:p>
            <a:r>
              <a:rPr lang="en-US" sz="1200" dirty="0" smtClean="0"/>
              <a:t>Intel </a:t>
            </a:r>
            <a:r>
              <a:rPr lang="en-US" sz="1200" dirty="0"/>
              <a:t>Xeon E5-2697 </a:t>
            </a:r>
            <a:r>
              <a:rPr lang="en-US" sz="1200" dirty="0" smtClean="0"/>
              <a:t>v2</a:t>
            </a:r>
            <a:endParaRPr lang="en-US" sz="1200" dirty="0"/>
          </a:p>
        </p:txBody>
      </p:sp>
      <p:pic>
        <p:nvPicPr>
          <p:cNvPr id="1026" name="Picture 2" descr="C:\Users\motlic\AppData\Local\Microsoft\Windows\Temporary Internet Files\Content.IE5\WS8I7APF\MC900310902[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5564" y="4265339"/>
            <a:ext cx="536036" cy="41835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10692" y="4289851"/>
            <a:ext cx="401072" cy="369332"/>
          </a:xfrm>
          <a:prstGeom prst="rect">
            <a:avLst/>
          </a:prstGeom>
          <a:noFill/>
        </p:spPr>
        <p:txBody>
          <a:bodyPr wrap="none" rtlCol="0">
            <a:spAutoFit/>
          </a:bodyPr>
          <a:lstStyle/>
          <a:p>
            <a:r>
              <a:rPr lang="en-US" dirty="0" smtClean="0"/>
              <a:t>8x</a:t>
            </a:r>
            <a:endParaRPr lang="en-US" dirty="0"/>
          </a:p>
        </p:txBody>
      </p:sp>
    </p:spTree>
    <p:extLst>
      <p:ext uri="{BB962C8B-B14F-4D97-AF65-F5344CB8AC3E}">
        <p14:creationId xmlns:p14="http://schemas.microsoft.com/office/powerpoint/2010/main" val="10918575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Java Microbenchmark Harness</a:t>
            </a:r>
            <a:endParaRPr lang="en-US" dirty="0"/>
          </a:p>
        </p:txBody>
      </p:sp>
      <p:sp>
        <p:nvSpPr>
          <p:cNvPr id="3" name="Content Placeholder 2"/>
          <p:cNvSpPr>
            <a:spLocks noGrp="1"/>
          </p:cNvSpPr>
          <p:nvPr>
            <p:ph idx="1"/>
          </p:nvPr>
        </p:nvSpPr>
        <p:spPr/>
        <p:txBody>
          <a:bodyPr>
            <a:normAutofit fontScale="77500" lnSpcReduction="20000"/>
          </a:bodyPr>
          <a:lstStyle/>
          <a:p>
            <a:pPr marL="400050" lvl="1" indent="0">
              <a:buNone/>
            </a:pPr>
            <a:r>
              <a:rPr lang="en-US" sz="2400" dirty="0" smtClean="0"/>
              <a:t>“JMH </a:t>
            </a:r>
            <a:r>
              <a:rPr lang="en-US" sz="2400" dirty="0"/>
              <a:t>is a Java harness for building, running, and </a:t>
            </a:r>
            <a:r>
              <a:rPr lang="en-US" sz="2400" dirty="0" err="1"/>
              <a:t>analysing</a:t>
            </a:r>
            <a:r>
              <a:rPr lang="en-US" sz="2400" dirty="0"/>
              <a:t> </a:t>
            </a:r>
            <a:r>
              <a:rPr lang="en-US" sz="2400" dirty="0" err="1"/>
              <a:t>nano</a:t>
            </a:r>
            <a:r>
              <a:rPr lang="en-US" sz="2400" dirty="0"/>
              <a:t>/micro/</a:t>
            </a:r>
            <a:r>
              <a:rPr lang="en-US" sz="2400" dirty="0" err="1"/>
              <a:t>milli</a:t>
            </a:r>
            <a:r>
              <a:rPr lang="en-US" sz="2400" dirty="0"/>
              <a:t>/macro benchmarks written in Java and other languages </a:t>
            </a:r>
            <a:r>
              <a:rPr lang="en-US" sz="2400" dirty="0" err="1"/>
              <a:t>targetting</a:t>
            </a:r>
            <a:r>
              <a:rPr lang="en-US" sz="2400" dirty="0"/>
              <a:t> the JVM</a:t>
            </a:r>
            <a:r>
              <a:rPr lang="en-US" sz="2400" dirty="0" smtClean="0"/>
              <a:t>.”</a:t>
            </a:r>
          </a:p>
          <a:p>
            <a:pPr marL="400050" lvl="1" indent="0">
              <a:buNone/>
            </a:pPr>
            <a:endParaRPr lang="en-US" sz="2400" dirty="0" smtClean="0">
              <a:hlinkClick r:id="rId3"/>
            </a:endParaRPr>
          </a:p>
          <a:p>
            <a:r>
              <a:rPr lang="en-US" dirty="0" smtClean="0"/>
              <a:t>5 forked JVMs per test</a:t>
            </a:r>
          </a:p>
          <a:p>
            <a:r>
              <a:rPr lang="en-US" dirty="0" smtClean="0"/>
              <a:t>100 </a:t>
            </a:r>
            <a:r>
              <a:rPr lang="en-US" dirty="0" err="1" smtClean="0"/>
              <a:t>warmup</a:t>
            </a:r>
            <a:r>
              <a:rPr lang="en-US" dirty="0" smtClean="0"/>
              <a:t> iterations per JVM</a:t>
            </a:r>
          </a:p>
          <a:p>
            <a:r>
              <a:rPr lang="en-US" dirty="0" smtClean="0"/>
              <a:t>50 measurement iterations per JVM</a:t>
            </a:r>
          </a:p>
          <a:p>
            <a:r>
              <a:rPr lang="en-US" dirty="0" smtClean="0"/>
              <a:t>1 second of looping per iteration</a:t>
            </a:r>
          </a:p>
          <a:p>
            <a:endParaRPr lang="en-US" dirty="0"/>
          </a:p>
          <a:p>
            <a:pPr marL="0" indent="0">
              <a:buNone/>
            </a:pPr>
            <a:r>
              <a:rPr lang="en-US" dirty="0">
                <a:hlinkClick r:id="rId3"/>
              </a:rPr>
              <a:t>http://openjdk.java.net/projects/code-tools/jmh/</a:t>
            </a:r>
            <a:endParaRPr lang="en-US" dirty="0"/>
          </a:p>
          <a:p>
            <a:endParaRPr lang="en-US" dirty="0"/>
          </a:p>
        </p:txBody>
      </p:sp>
    </p:spTree>
    <p:extLst>
      <p:ext uri="{BB962C8B-B14F-4D97-AF65-F5344CB8AC3E}">
        <p14:creationId xmlns:p14="http://schemas.microsoft.com/office/powerpoint/2010/main" val="1991044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Java </a:t>
            </a:r>
            <a:r>
              <a:rPr lang="en-US" dirty="0" err="1" smtClean="0"/>
              <a:t>Microbenchmark</a:t>
            </a:r>
            <a:r>
              <a:rPr lang="en-US" dirty="0" smtClean="0"/>
              <a:t> Harness</a:t>
            </a:r>
            <a:endParaRPr lang="en-US" dirty="0"/>
          </a:p>
        </p:txBody>
      </p:sp>
      <p:sp>
        <p:nvSpPr>
          <p:cNvPr id="3" name="Content Placeholder 2"/>
          <p:cNvSpPr>
            <a:spLocks noGrp="1"/>
          </p:cNvSpPr>
          <p:nvPr>
            <p:ph idx="1"/>
          </p:nvPr>
        </p:nvSpPr>
        <p:spPr/>
        <p:txBody>
          <a:bodyPr>
            <a:noAutofit/>
          </a:bodyPr>
          <a:lstStyle/>
          <a:p>
            <a:pPr marL="0" indent="0">
              <a:buNone/>
            </a:pPr>
            <a:r>
              <a:rPr lang="en-US" sz="2800" dirty="0">
                <a:solidFill>
                  <a:srgbClr val="808080"/>
                </a:solidFill>
                <a:latin typeface="Consolas" panose="020B0609020204030204" pitchFamily="49" charset="0"/>
                <a:cs typeface="Consolas" panose="020B0609020204030204" pitchFamily="49" charset="0"/>
              </a:rPr>
              <a:t>@</a:t>
            </a:r>
            <a:r>
              <a:rPr lang="en-US" sz="2800" dirty="0" err="1" smtClean="0">
                <a:solidFill>
                  <a:srgbClr val="808080"/>
                </a:solidFill>
                <a:latin typeface="Consolas" panose="020B0609020204030204" pitchFamily="49" charset="0"/>
                <a:cs typeface="Consolas" panose="020B0609020204030204" pitchFamily="49" charset="0"/>
              </a:rPr>
              <a:t>GenerateMicroBenchmark</a:t>
            </a:r>
            <a:endParaRPr lang="en-US" sz="2800" dirty="0" smtClean="0">
              <a:solidFill>
                <a:srgbClr val="808080"/>
              </a:solidFill>
              <a:latin typeface="Consolas" panose="020B0609020204030204" pitchFamily="49" charset="0"/>
              <a:cs typeface="Consolas" panose="020B0609020204030204" pitchFamily="49" charset="0"/>
            </a:endParaRPr>
          </a:p>
          <a:p>
            <a:pPr marL="0" indent="0">
              <a:buNone/>
            </a:pPr>
            <a:r>
              <a:rPr lang="en-US" sz="2800" dirty="0" smtClean="0">
                <a:solidFill>
                  <a:srgbClr val="800080"/>
                </a:solidFill>
                <a:latin typeface="Consolas" panose="020B0609020204030204" pitchFamily="49" charset="0"/>
                <a:cs typeface="Consolas" panose="020B0609020204030204" pitchFamily="49" charset="0"/>
              </a:rPr>
              <a:t>public </a:t>
            </a:r>
            <a:r>
              <a:rPr lang="en-US" sz="2800" dirty="0">
                <a:solidFill>
                  <a:srgbClr val="800080"/>
                </a:solidFill>
                <a:latin typeface="Consolas" panose="020B0609020204030204" pitchFamily="49" charset="0"/>
                <a:cs typeface="Consolas" panose="020B0609020204030204" pitchFamily="49" charset="0"/>
              </a:rPr>
              <a:t>void </a:t>
            </a:r>
            <a:r>
              <a:rPr lang="en-US" sz="2800" dirty="0" err="1">
                <a:solidFill>
                  <a:srgbClr val="000000"/>
                </a:solidFill>
                <a:latin typeface="Consolas" panose="020B0609020204030204" pitchFamily="49" charset="0"/>
                <a:cs typeface="Consolas" panose="020B0609020204030204" pitchFamily="49" charset="0"/>
              </a:rPr>
              <a:t>parallel_lazy_jdk</a:t>
            </a:r>
            <a:r>
              <a:rPr lang="en-US" sz="2800" dirty="0" smtClean="0">
                <a:solidFill>
                  <a:srgbClr val="000000"/>
                </a:solidFill>
                <a:latin typeface="Consolas" panose="020B0609020204030204" pitchFamily="49" charset="0"/>
                <a:cs typeface="Consolas" panose="020B0609020204030204" pitchFamily="49" charset="0"/>
              </a:rPr>
              <a:t>() {</a:t>
            </a:r>
          </a:p>
          <a:p>
            <a:pPr marL="0" indent="0">
              <a:buNone/>
            </a:pPr>
            <a:r>
              <a:rPr lang="en-US" sz="2800" dirty="0">
                <a:solidFill>
                  <a:srgbClr val="000000"/>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 </a:t>
            </a:r>
            <a:r>
              <a:rPr lang="en-US" sz="2800" dirty="0">
                <a:solidFill>
                  <a:srgbClr val="800080"/>
                </a:solidFill>
                <a:latin typeface="Consolas" panose="020B0609020204030204" pitchFamily="49" charset="0"/>
                <a:cs typeface="Consolas" panose="020B0609020204030204" pitchFamily="49" charset="0"/>
              </a:rPr>
              <a:t>long </a:t>
            </a:r>
            <a:r>
              <a:rPr lang="en-US" sz="2800" dirty="0">
                <a:solidFill>
                  <a:srgbClr val="004000"/>
                </a:solidFill>
                <a:latin typeface="Consolas" panose="020B0609020204030204" pitchFamily="49" charset="0"/>
                <a:cs typeface="Consolas" panose="020B0609020204030204" pitchFamily="49" charset="0"/>
              </a:rPr>
              <a:t>evens </a:t>
            </a:r>
            <a:r>
              <a:rPr lang="en-US" sz="2800" dirty="0">
                <a:solidFill>
                  <a:srgbClr val="000000"/>
                </a:solidFill>
                <a:latin typeface="Consolas" panose="020B0609020204030204" pitchFamily="49" charset="0"/>
                <a:cs typeface="Consolas" panose="020B0609020204030204" pitchFamily="49" charset="0"/>
              </a:rPr>
              <a:t>= </a:t>
            </a:r>
            <a:r>
              <a:rPr lang="en-US" sz="2800" dirty="0" err="1" smtClean="0">
                <a:solidFill>
                  <a:srgbClr val="800080"/>
                </a:solidFill>
                <a:latin typeface="Consolas" panose="020B0609020204030204" pitchFamily="49" charset="0"/>
                <a:cs typeface="Consolas" panose="020B0609020204030204" pitchFamily="49" charset="0"/>
              </a:rPr>
              <a:t>this</a:t>
            </a:r>
            <a:r>
              <a:rPr lang="en-US" sz="2800" dirty="0" err="1" smtClean="0">
                <a:solidFill>
                  <a:srgbClr val="000000"/>
                </a:solidFill>
                <a:latin typeface="Consolas" panose="020B0609020204030204" pitchFamily="49" charset="0"/>
                <a:cs typeface="Consolas" panose="020B0609020204030204" pitchFamily="49" charset="0"/>
              </a:rPr>
              <a:t>.</a:t>
            </a:r>
            <a:r>
              <a:rPr lang="en-US" sz="2800" dirty="0" err="1" smtClean="0">
                <a:solidFill>
                  <a:srgbClr val="5555FF"/>
                </a:solidFill>
                <a:latin typeface="Consolas" panose="020B0609020204030204" pitchFamily="49" charset="0"/>
                <a:cs typeface="Consolas" panose="020B0609020204030204" pitchFamily="49" charset="0"/>
              </a:rPr>
              <a:t>integersJDK</a:t>
            </a:r>
            <a:endParaRPr lang="en-US" sz="2800" dirty="0" smtClean="0">
              <a:solidFill>
                <a:srgbClr val="5555FF"/>
              </a:solidFill>
              <a:latin typeface="Consolas" panose="020B0609020204030204" pitchFamily="49" charset="0"/>
              <a:cs typeface="Consolas" panose="020B0609020204030204" pitchFamily="49" charset="0"/>
            </a:endParaRPr>
          </a:p>
          <a:p>
            <a:pPr marL="0" indent="0">
              <a:buNone/>
            </a:pPr>
            <a:r>
              <a:rPr lang="en-US" sz="2800" dirty="0">
                <a:solidFill>
                  <a:srgbClr val="5555FF"/>
                </a:solidFill>
                <a:latin typeface="Consolas" panose="020B0609020204030204" pitchFamily="49" charset="0"/>
                <a:cs typeface="Consolas" panose="020B0609020204030204" pitchFamily="49" charset="0"/>
              </a:rPr>
              <a:t> </a:t>
            </a:r>
            <a:r>
              <a:rPr lang="en-US" sz="2800" dirty="0" smtClean="0">
                <a:solidFill>
                  <a:srgbClr val="5555FF"/>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a:t>
            </a:r>
            <a:r>
              <a:rPr lang="en-US" sz="2800" dirty="0" err="1">
                <a:solidFill>
                  <a:srgbClr val="000000"/>
                </a:solidFill>
                <a:latin typeface="Consolas" panose="020B0609020204030204" pitchFamily="49" charset="0"/>
                <a:cs typeface="Consolas" panose="020B0609020204030204" pitchFamily="49" charset="0"/>
              </a:rPr>
              <a:t>parallelStream</a:t>
            </a:r>
            <a:r>
              <a:rPr lang="en-US" sz="2800" dirty="0" smtClean="0">
                <a:solidFill>
                  <a:srgbClr val="000000"/>
                </a:solidFill>
                <a:latin typeface="Consolas" panose="020B0609020204030204" pitchFamily="49" charset="0"/>
                <a:cs typeface="Consolas" panose="020B0609020204030204" pitchFamily="49" charset="0"/>
              </a:rPr>
              <a:t>()</a:t>
            </a:r>
          </a:p>
          <a:p>
            <a:pPr marL="0" indent="0">
              <a:buNone/>
            </a:pPr>
            <a:r>
              <a:rPr lang="en-US" sz="2800" dirty="0">
                <a:solidFill>
                  <a:srgbClr val="000000"/>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   .</a:t>
            </a:r>
            <a:r>
              <a:rPr lang="en-US" sz="2800" dirty="0">
                <a:solidFill>
                  <a:srgbClr val="000000"/>
                </a:solidFill>
                <a:latin typeface="Consolas" panose="020B0609020204030204" pitchFamily="49" charset="0"/>
                <a:cs typeface="Consolas" panose="020B0609020204030204" pitchFamily="49" charset="0"/>
              </a:rPr>
              <a:t>filter(each -&gt; each % </a:t>
            </a:r>
            <a:r>
              <a:rPr lang="en-US" sz="2800" b="1" dirty="0">
                <a:solidFill>
                  <a:srgbClr val="0000FF"/>
                </a:solidFill>
                <a:latin typeface="Consolas" panose="020B0609020204030204" pitchFamily="49" charset="0"/>
                <a:cs typeface="Consolas" panose="020B0609020204030204" pitchFamily="49" charset="0"/>
              </a:rPr>
              <a:t>2 </a:t>
            </a:r>
            <a:r>
              <a:rPr lang="en-US" sz="2800" dirty="0">
                <a:solidFill>
                  <a:srgbClr val="000000"/>
                </a:solidFill>
                <a:latin typeface="Consolas" panose="020B0609020204030204" pitchFamily="49" charset="0"/>
                <a:cs typeface="Consolas" panose="020B0609020204030204" pitchFamily="49" charset="0"/>
              </a:rPr>
              <a:t>== </a:t>
            </a:r>
            <a:r>
              <a:rPr lang="en-US" sz="2800" b="1" dirty="0">
                <a:solidFill>
                  <a:srgbClr val="0000FF"/>
                </a:solidFill>
                <a:latin typeface="Consolas" panose="020B0609020204030204" pitchFamily="49" charset="0"/>
                <a:cs typeface="Consolas" panose="020B0609020204030204" pitchFamily="49" charset="0"/>
              </a:rPr>
              <a:t>0</a:t>
            </a:r>
            <a:r>
              <a:rPr lang="en-US" sz="2800" dirty="0" smtClean="0">
                <a:solidFill>
                  <a:srgbClr val="000000"/>
                </a:solidFill>
                <a:latin typeface="Consolas" panose="020B0609020204030204" pitchFamily="49" charset="0"/>
                <a:cs typeface="Consolas" panose="020B0609020204030204" pitchFamily="49" charset="0"/>
              </a:rPr>
              <a:t>)</a:t>
            </a:r>
          </a:p>
          <a:p>
            <a:pPr marL="0" indent="0">
              <a:buNone/>
            </a:pPr>
            <a:r>
              <a:rPr lang="en-US" sz="2800" dirty="0">
                <a:solidFill>
                  <a:srgbClr val="000000"/>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   .</a:t>
            </a:r>
            <a:r>
              <a:rPr lang="en-US" sz="2800" dirty="0">
                <a:solidFill>
                  <a:srgbClr val="000000"/>
                </a:solidFill>
                <a:latin typeface="Consolas" panose="020B0609020204030204" pitchFamily="49" charset="0"/>
                <a:cs typeface="Consolas" panose="020B0609020204030204" pitchFamily="49" charset="0"/>
              </a:rPr>
              <a:t>count</a:t>
            </a:r>
            <a:r>
              <a:rPr lang="en-US" sz="2800" dirty="0" smtClean="0">
                <a:solidFill>
                  <a:srgbClr val="000000"/>
                </a:solidFill>
                <a:latin typeface="Consolas" panose="020B0609020204030204" pitchFamily="49" charset="0"/>
                <a:cs typeface="Consolas" panose="020B0609020204030204" pitchFamily="49" charset="0"/>
              </a:rPr>
              <a:t>();</a:t>
            </a:r>
          </a:p>
          <a:p>
            <a:pPr marL="0" indent="0">
              <a:buNone/>
            </a:pPr>
            <a:r>
              <a:rPr lang="en-US" sz="2800" dirty="0" smtClean="0">
                <a:solidFill>
                  <a:srgbClr val="800000"/>
                </a:solidFill>
                <a:latin typeface="Consolas" panose="020B0609020204030204" pitchFamily="49" charset="0"/>
                <a:cs typeface="Consolas" panose="020B0609020204030204" pitchFamily="49" charset="0"/>
              </a:rPr>
              <a:t>  </a:t>
            </a:r>
            <a:r>
              <a:rPr lang="en-US" sz="2800" dirty="0" err="1" smtClean="0">
                <a:solidFill>
                  <a:srgbClr val="800000"/>
                </a:solidFill>
                <a:latin typeface="Consolas" panose="020B0609020204030204" pitchFamily="49" charset="0"/>
                <a:cs typeface="Consolas" panose="020B0609020204030204" pitchFamily="49" charset="0"/>
              </a:rPr>
              <a:t>Assert</a:t>
            </a:r>
            <a:r>
              <a:rPr lang="en-US" sz="2800" dirty="0" err="1" smtClean="0">
                <a:solidFill>
                  <a:srgbClr val="000000"/>
                </a:solidFill>
                <a:latin typeface="Consolas" panose="020B0609020204030204" pitchFamily="49" charset="0"/>
                <a:cs typeface="Consolas" panose="020B0609020204030204" pitchFamily="49" charset="0"/>
              </a:rPr>
              <a:t>.</a:t>
            </a:r>
            <a:r>
              <a:rPr lang="en-US" sz="2800" i="1" dirty="0" err="1" smtClean="0">
                <a:solidFill>
                  <a:srgbClr val="000000"/>
                </a:solidFill>
                <a:latin typeface="Consolas" panose="020B0609020204030204" pitchFamily="49" charset="0"/>
                <a:cs typeface="Consolas" panose="020B0609020204030204" pitchFamily="49" charset="0"/>
              </a:rPr>
              <a:t>assertEquals</a:t>
            </a:r>
            <a:r>
              <a:rPr lang="en-US" sz="2800" dirty="0" smtClean="0">
                <a:solidFill>
                  <a:srgbClr val="000000"/>
                </a:solidFill>
                <a:latin typeface="Consolas" panose="020B0609020204030204" pitchFamily="49" charset="0"/>
                <a:cs typeface="Consolas" panose="020B0609020204030204" pitchFamily="49" charset="0"/>
              </a:rPr>
              <a:t>(</a:t>
            </a:r>
            <a:r>
              <a:rPr lang="en-US" sz="2800" i="1" dirty="0" smtClean="0">
                <a:solidFill>
                  <a:srgbClr val="000080"/>
                </a:solidFill>
                <a:latin typeface="Consolas" panose="020B0609020204030204" pitchFamily="49" charset="0"/>
                <a:cs typeface="Consolas" panose="020B0609020204030204" pitchFamily="49" charset="0"/>
              </a:rPr>
              <a:t>SIZE </a:t>
            </a:r>
            <a:r>
              <a:rPr lang="en-US" sz="2800" dirty="0">
                <a:solidFill>
                  <a:srgbClr val="000000"/>
                </a:solidFill>
                <a:latin typeface="Consolas" panose="020B0609020204030204" pitchFamily="49" charset="0"/>
                <a:cs typeface="Consolas" panose="020B0609020204030204" pitchFamily="49" charset="0"/>
              </a:rPr>
              <a:t>/ </a:t>
            </a:r>
            <a:r>
              <a:rPr lang="en-US" sz="2800" b="1" dirty="0">
                <a:solidFill>
                  <a:srgbClr val="0000FF"/>
                </a:solidFill>
                <a:latin typeface="Consolas" panose="020B0609020204030204" pitchFamily="49" charset="0"/>
                <a:cs typeface="Consolas" panose="020B0609020204030204" pitchFamily="49" charset="0"/>
              </a:rPr>
              <a:t>2</a:t>
            </a:r>
            <a:r>
              <a:rPr lang="en-US" sz="2800" dirty="0">
                <a:solidFill>
                  <a:srgbClr val="000000"/>
                </a:solidFill>
                <a:latin typeface="Consolas" panose="020B0609020204030204" pitchFamily="49" charset="0"/>
                <a:cs typeface="Consolas" panose="020B0609020204030204" pitchFamily="49" charset="0"/>
              </a:rPr>
              <a:t>, </a:t>
            </a:r>
            <a:r>
              <a:rPr lang="en-US" sz="2800" dirty="0">
                <a:solidFill>
                  <a:srgbClr val="004000"/>
                </a:solidFill>
                <a:latin typeface="Consolas" panose="020B0609020204030204" pitchFamily="49" charset="0"/>
                <a:cs typeface="Consolas" panose="020B0609020204030204" pitchFamily="49" charset="0"/>
              </a:rPr>
              <a:t>evens</a:t>
            </a:r>
            <a:r>
              <a:rPr lang="en-US" sz="2800" dirty="0" smtClean="0">
                <a:solidFill>
                  <a:srgbClr val="000000"/>
                </a:solidFill>
                <a:latin typeface="Consolas" panose="020B0609020204030204" pitchFamily="49" charset="0"/>
                <a:cs typeface="Consolas" panose="020B0609020204030204" pitchFamily="49" charset="0"/>
              </a:rPr>
              <a:t>);</a:t>
            </a:r>
          </a:p>
          <a:p>
            <a:pPr marL="0" indent="0">
              <a:buNone/>
            </a:pPr>
            <a:r>
              <a:rPr lang="en-US" sz="2800" dirty="0" smtClean="0">
                <a:solidFill>
                  <a:srgbClr val="000000"/>
                </a:solidFill>
                <a:latin typeface="Consolas" panose="020B0609020204030204" pitchFamily="49" charset="0"/>
                <a:cs typeface="Consolas" panose="020B0609020204030204" pitchFamily="49" charset="0"/>
              </a:rPr>
              <a:t>} </a:t>
            </a:r>
            <a:endParaRPr lang="en-US" sz="2800" dirty="0">
              <a:effectLst/>
              <a:latin typeface="Consolas" panose="020B0609020204030204" pitchFamily="49" charset="0"/>
              <a:cs typeface="Consolas" panose="020B0609020204030204" pitchFamily="49"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1" y="1085850"/>
            <a:ext cx="635954"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10814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Java Microbenchmark Harness</a:t>
            </a:r>
            <a:endParaRPr lang="en-US" dirty="0"/>
          </a:p>
        </p:txBody>
      </p:sp>
      <p:sp>
        <p:nvSpPr>
          <p:cNvPr id="3" name="Content Placeholder 2"/>
          <p:cNvSpPr>
            <a:spLocks noGrp="1"/>
          </p:cNvSpPr>
          <p:nvPr>
            <p:ph idx="1"/>
          </p:nvPr>
        </p:nvSpPr>
        <p:spPr/>
        <p:txBody>
          <a:bodyPr/>
          <a:lstStyle/>
          <a:p>
            <a:r>
              <a:rPr lang="en-US" sz="2800" dirty="0">
                <a:solidFill>
                  <a:srgbClr val="808080"/>
                </a:solidFill>
                <a:latin typeface="Consolas" panose="020B0609020204030204" pitchFamily="49" charset="0"/>
                <a:cs typeface="Consolas" panose="020B0609020204030204" pitchFamily="49" charset="0"/>
              </a:rPr>
              <a:t>@Setup</a:t>
            </a:r>
            <a:r>
              <a:rPr lang="en-US" dirty="0" smtClean="0"/>
              <a:t> includes </a:t>
            </a:r>
            <a:r>
              <a:rPr lang="en-US" dirty="0" err="1" smtClean="0"/>
              <a:t>megamorphic</a:t>
            </a:r>
            <a:r>
              <a:rPr lang="en-US" dirty="0" smtClean="0"/>
              <a:t> </a:t>
            </a:r>
            <a:r>
              <a:rPr lang="en-US" dirty="0" err="1" smtClean="0"/>
              <a:t>warmup</a:t>
            </a:r>
            <a:endParaRPr lang="en-US" dirty="0" smtClean="0"/>
          </a:p>
          <a:p>
            <a:r>
              <a:rPr lang="en-US" dirty="0" smtClean="0"/>
              <a:t>More info on </a:t>
            </a:r>
            <a:r>
              <a:rPr lang="en-US" dirty="0" err="1" smtClean="0"/>
              <a:t>megamorphic</a:t>
            </a:r>
            <a:r>
              <a:rPr lang="en-US" dirty="0" smtClean="0"/>
              <a:t> in the appendix</a:t>
            </a:r>
          </a:p>
          <a:p>
            <a:r>
              <a:rPr lang="en-US" dirty="0"/>
              <a:t>This is something that JMH does not handle for you</a:t>
            </a:r>
            <a:r>
              <a:rPr lang="en-US" dirty="0" smtClean="0"/>
              <a:t>!</a:t>
            </a:r>
            <a:endParaRPr lang="en-US" dirty="0"/>
          </a:p>
        </p:txBody>
      </p:sp>
    </p:spTree>
    <p:extLst>
      <p:ext uri="{BB962C8B-B14F-4D97-AF65-F5344CB8AC3E}">
        <p14:creationId xmlns:p14="http://schemas.microsoft.com/office/powerpoint/2010/main" val="26083135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Java </a:t>
            </a:r>
            <a:r>
              <a:rPr lang="en-US" dirty="0" err="1" smtClean="0"/>
              <a:t>Microbenchmark</a:t>
            </a:r>
            <a:r>
              <a:rPr lang="en-US" dirty="0" smtClean="0"/>
              <a:t> Harness</a:t>
            </a:r>
            <a:endParaRPr lang="en-US" dirty="0"/>
          </a:p>
        </p:txBody>
      </p:sp>
      <p:sp>
        <p:nvSpPr>
          <p:cNvPr id="5" name="Content Placeholder 4"/>
          <p:cNvSpPr>
            <a:spLocks noGrp="1"/>
          </p:cNvSpPr>
          <p:nvPr>
            <p:ph idx="1"/>
          </p:nvPr>
        </p:nvSpPr>
        <p:spPr/>
        <p:txBody>
          <a:bodyPr>
            <a:noAutofit/>
          </a:bodyPr>
          <a:lstStyle/>
          <a:p>
            <a:r>
              <a:rPr lang="en-US" sz="2400" dirty="0"/>
              <a:t>Throughput: higher is better</a:t>
            </a:r>
          </a:p>
          <a:p>
            <a:r>
              <a:rPr lang="en-US" sz="2400" dirty="0"/>
              <a:t>Enough </a:t>
            </a:r>
            <a:r>
              <a:rPr lang="en-US" sz="2400" dirty="0" err="1"/>
              <a:t>warmup</a:t>
            </a:r>
            <a:r>
              <a:rPr lang="en-US" sz="2400" dirty="0"/>
              <a:t> iterations so that standard deviation is </a:t>
            </a:r>
            <a:r>
              <a:rPr lang="en-US" sz="2400" dirty="0" smtClean="0"/>
              <a:t>low</a:t>
            </a:r>
          </a:p>
          <a:p>
            <a:pPr marL="0" indent="0">
              <a:buNone/>
            </a:pPr>
            <a:endParaRPr lang="en-US" sz="1400" dirty="0" smtClean="0">
              <a:latin typeface="Consolas" panose="020B0609020204030204" pitchFamily="49" charset="0"/>
              <a:cs typeface="Consolas" panose="020B0609020204030204" pitchFamily="49" charset="0"/>
            </a:endParaRPr>
          </a:p>
          <a:p>
            <a:pPr marL="0" indent="0">
              <a:buNone/>
            </a:pPr>
            <a:r>
              <a:rPr lang="en-US" sz="1400" dirty="0">
                <a:latin typeface="Consolas" panose="020B0609020204030204" pitchFamily="49" charset="0"/>
                <a:cs typeface="Consolas" panose="020B0609020204030204" pitchFamily="49" charset="0"/>
              </a:rPr>
              <a:t>Benchmark                       Mode  Samples     Mean  </a:t>
            </a:r>
            <a:r>
              <a:rPr lang="en-US" sz="1400" dirty="0" err="1">
                <a:latin typeface="Consolas" panose="020B0609020204030204" pitchFamily="49" charset="0"/>
                <a:cs typeface="Consolas" panose="020B0609020204030204" pitchFamily="49" charset="0"/>
              </a:rPr>
              <a:t>Mean</a:t>
            </a:r>
            <a:r>
              <a:rPr lang="en-US" sz="1400" dirty="0">
                <a:latin typeface="Consolas" panose="020B0609020204030204" pitchFamily="49" charset="0"/>
                <a:cs typeface="Consolas" panose="020B0609020204030204" pitchFamily="49" charset="0"/>
              </a:rPr>
              <a:t> error  Units</a:t>
            </a:r>
          </a:p>
          <a:p>
            <a:pPr marL="0" indent="0">
              <a:buNone/>
            </a:pPr>
            <a:r>
              <a:rPr lang="en-US" sz="1400" dirty="0" err="1">
                <a:latin typeface="Consolas" panose="020B0609020204030204" pitchFamily="49" charset="0"/>
                <a:cs typeface="Consolas" panose="020B0609020204030204" pitchFamily="49" charset="0"/>
              </a:rPr>
              <a:t>CountTest.parallel_eager_gsc</a:t>
            </a:r>
            <a:r>
              <a:rPr lang="en-US" sz="1400" dirty="0">
                <a:latin typeface="Consolas" panose="020B0609020204030204" pitchFamily="49" charset="0"/>
                <a:cs typeface="Consolas" panose="020B0609020204030204" pitchFamily="49" charset="0"/>
              </a:rPr>
              <a:t>   </a:t>
            </a:r>
            <a:r>
              <a:rPr lang="en-US" sz="1400" dirty="0" err="1">
                <a:latin typeface="Consolas" panose="020B0609020204030204" pitchFamily="49" charset="0"/>
                <a:cs typeface="Consolas" panose="020B0609020204030204" pitchFamily="49" charset="0"/>
              </a:rPr>
              <a:t>thrpt</a:t>
            </a:r>
            <a:r>
              <a:rPr lang="en-US" sz="1400" dirty="0">
                <a:latin typeface="Consolas" panose="020B0609020204030204" pitchFamily="49" charset="0"/>
                <a:cs typeface="Consolas" panose="020B0609020204030204" pitchFamily="49" charset="0"/>
              </a:rPr>
              <a:t>      250  </a:t>
            </a:r>
            <a:r>
              <a:rPr lang="en-US" sz="1400" b="1" dirty="0">
                <a:latin typeface="Consolas" panose="020B0609020204030204" pitchFamily="49" charset="0"/>
                <a:cs typeface="Consolas" panose="020B0609020204030204" pitchFamily="49" charset="0"/>
              </a:rPr>
              <a:t>629.961</a:t>
            </a:r>
            <a:r>
              <a:rPr lang="en-US" sz="1400" dirty="0">
                <a:latin typeface="Consolas" panose="020B0609020204030204" pitchFamily="49" charset="0"/>
                <a:cs typeface="Consolas" panose="020B0609020204030204" pitchFamily="49" charset="0"/>
              </a:rPr>
              <a:t>       8.305  ops/s</a:t>
            </a:r>
          </a:p>
          <a:p>
            <a:pPr marL="0" indent="0">
              <a:buNone/>
            </a:pPr>
            <a:r>
              <a:rPr lang="en-US" sz="1400" dirty="0" err="1">
                <a:latin typeface="Consolas" panose="020B0609020204030204" pitchFamily="49" charset="0"/>
                <a:cs typeface="Consolas" panose="020B0609020204030204" pitchFamily="49" charset="0"/>
              </a:rPr>
              <a:t>CountTest.parallel_lazy_gsc</a:t>
            </a:r>
            <a:r>
              <a:rPr lang="en-US" sz="1400" dirty="0">
                <a:latin typeface="Consolas" panose="020B0609020204030204" pitchFamily="49" charset="0"/>
                <a:cs typeface="Consolas" panose="020B0609020204030204" pitchFamily="49" charset="0"/>
              </a:rPr>
              <a:t>    </a:t>
            </a:r>
            <a:r>
              <a:rPr lang="en-US" sz="1400" dirty="0" err="1">
                <a:latin typeface="Consolas" panose="020B0609020204030204" pitchFamily="49" charset="0"/>
                <a:cs typeface="Consolas" panose="020B0609020204030204" pitchFamily="49" charset="0"/>
              </a:rPr>
              <a:t>thrpt</a:t>
            </a:r>
            <a:r>
              <a:rPr lang="en-US" sz="1400" dirty="0">
                <a:latin typeface="Consolas" panose="020B0609020204030204" pitchFamily="49" charset="0"/>
                <a:cs typeface="Consolas" panose="020B0609020204030204" pitchFamily="49" charset="0"/>
              </a:rPr>
              <a:t>      250  </a:t>
            </a:r>
            <a:r>
              <a:rPr lang="en-US" sz="1400" b="1" dirty="0">
                <a:latin typeface="Consolas" panose="020B0609020204030204" pitchFamily="49" charset="0"/>
                <a:cs typeface="Consolas" panose="020B0609020204030204" pitchFamily="49" charset="0"/>
              </a:rPr>
              <a:t>595.023</a:t>
            </a:r>
            <a:r>
              <a:rPr lang="en-US" sz="1400" dirty="0">
                <a:latin typeface="Consolas" panose="020B0609020204030204" pitchFamily="49" charset="0"/>
                <a:cs typeface="Consolas" panose="020B0609020204030204" pitchFamily="49" charset="0"/>
              </a:rPr>
              <a:t>       7.153  ops/s</a:t>
            </a:r>
          </a:p>
          <a:p>
            <a:pPr marL="0" indent="0">
              <a:buNone/>
            </a:pPr>
            <a:r>
              <a:rPr lang="en-US" sz="1400" dirty="0" err="1">
                <a:latin typeface="Consolas" panose="020B0609020204030204" pitchFamily="49" charset="0"/>
                <a:cs typeface="Consolas" panose="020B0609020204030204" pitchFamily="49" charset="0"/>
              </a:rPr>
              <a:t>CountTest.parallel_lazy_jdk</a:t>
            </a:r>
            <a:r>
              <a:rPr lang="en-US" sz="1400" dirty="0">
                <a:latin typeface="Consolas" panose="020B0609020204030204" pitchFamily="49" charset="0"/>
                <a:cs typeface="Consolas" panose="020B0609020204030204" pitchFamily="49" charset="0"/>
              </a:rPr>
              <a:t>    </a:t>
            </a:r>
            <a:r>
              <a:rPr lang="en-US" sz="1400" dirty="0" err="1">
                <a:latin typeface="Consolas" panose="020B0609020204030204" pitchFamily="49" charset="0"/>
                <a:cs typeface="Consolas" panose="020B0609020204030204" pitchFamily="49" charset="0"/>
              </a:rPr>
              <a:t>thrpt</a:t>
            </a:r>
            <a:r>
              <a:rPr lang="en-US" sz="1400" dirty="0">
                <a:latin typeface="Consolas" panose="020B0609020204030204" pitchFamily="49" charset="0"/>
                <a:cs typeface="Consolas" panose="020B0609020204030204" pitchFamily="49" charset="0"/>
              </a:rPr>
              <a:t>      250  </a:t>
            </a:r>
            <a:r>
              <a:rPr lang="en-US" sz="1400" b="1" dirty="0">
                <a:latin typeface="Consolas" panose="020B0609020204030204" pitchFamily="49" charset="0"/>
                <a:cs typeface="Consolas" panose="020B0609020204030204" pitchFamily="49" charset="0"/>
              </a:rPr>
              <a:t>415.382</a:t>
            </a:r>
            <a:r>
              <a:rPr lang="en-US" sz="1400" dirty="0">
                <a:latin typeface="Consolas" panose="020B0609020204030204" pitchFamily="49" charset="0"/>
                <a:cs typeface="Consolas" panose="020B0609020204030204" pitchFamily="49" charset="0"/>
              </a:rPr>
              <a:t>       7.766  ops/s</a:t>
            </a:r>
          </a:p>
          <a:p>
            <a:pPr marL="0" indent="0">
              <a:buNone/>
            </a:pPr>
            <a:r>
              <a:rPr lang="en-US" sz="1400" dirty="0" err="1">
                <a:latin typeface="Consolas" panose="020B0609020204030204" pitchFamily="49" charset="0"/>
                <a:cs typeface="Consolas" panose="020B0609020204030204" pitchFamily="49" charset="0"/>
              </a:rPr>
              <a:t>CountTest.parallel_lazy_scala</a:t>
            </a:r>
            <a:r>
              <a:rPr lang="en-US" sz="1400" dirty="0">
                <a:latin typeface="Consolas" panose="020B0609020204030204" pitchFamily="49" charset="0"/>
                <a:cs typeface="Consolas" panose="020B0609020204030204" pitchFamily="49" charset="0"/>
              </a:rPr>
              <a:t>  </a:t>
            </a:r>
            <a:r>
              <a:rPr lang="en-US" sz="1400" dirty="0" err="1">
                <a:latin typeface="Consolas" panose="020B0609020204030204" pitchFamily="49" charset="0"/>
                <a:cs typeface="Consolas" panose="020B0609020204030204" pitchFamily="49" charset="0"/>
              </a:rPr>
              <a:t>thrpt</a:t>
            </a:r>
            <a:r>
              <a:rPr lang="en-US" sz="1400" dirty="0">
                <a:latin typeface="Consolas" panose="020B0609020204030204" pitchFamily="49" charset="0"/>
                <a:cs typeface="Consolas" panose="020B0609020204030204" pitchFamily="49" charset="0"/>
              </a:rPr>
              <a:t>      250  </a:t>
            </a:r>
            <a:r>
              <a:rPr lang="en-US" sz="1400" b="1" dirty="0">
                <a:latin typeface="Consolas" panose="020B0609020204030204" pitchFamily="49" charset="0"/>
                <a:cs typeface="Consolas" panose="020B0609020204030204" pitchFamily="49" charset="0"/>
              </a:rPr>
              <a:t>331.938</a:t>
            </a:r>
            <a:r>
              <a:rPr lang="en-US" sz="1400" dirty="0">
                <a:latin typeface="Consolas" panose="020B0609020204030204" pitchFamily="49" charset="0"/>
                <a:cs typeface="Consolas" panose="020B0609020204030204" pitchFamily="49" charset="0"/>
              </a:rPr>
              <a:t>       2.141  ops/s</a:t>
            </a:r>
          </a:p>
          <a:p>
            <a:pPr marL="0" indent="0">
              <a:buNone/>
            </a:pPr>
            <a:r>
              <a:rPr lang="en-US" sz="1400" dirty="0" err="1">
                <a:latin typeface="Consolas" panose="020B0609020204030204" pitchFamily="49" charset="0"/>
                <a:cs typeface="Consolas" panose="020B0609020204030204" pitchFamily="49" charset="0"/>
              </a:rPr>
              <a:t>CountTest.serial_eager_gsc</a:t>
            </a:r>
            <a:r>
              <a:rPr lang="en-US" sz="1400" dirty="0">
                <a:latin typeface="Consolas" panose="020B0609020204030204" pitchFamily="49" charset="0"/>
                <a:cs typeface="Consolas" panose="020B0609020204030204" pitchFamily="49" charset="0"/>
              </a:rPr>
              <a:t>     </a:t>
            </a:r>
            <a:r>
              <a:rPr lang="en-US" sz="1400" dirty="0" err="1">
                <a:latin typeface="Consolas" panose="020B0609020204030204" pitchFamily="49" charset="0"/>
                <a:cs typeface="Consolas" panose="020B0609020204030204" pitchFamily="49" charset="0"/>
              </a:rPr>
              <a:t>thrpt</a:t>
            </a:r>
            <a:r>
              <a:rPr lang="en-US" sz="1400" dirty="0">
                <a:latin typeface="Consolas" panose="020B0609020204030204" pitchFamily="49" charset="0"/>
                <a:cs typeface="Consolas" panose="020B0609020204030204" pitchFamily="49" charset="0"/>
              </a:rPr>
              <a:t>      250  </a:t>
            </a:r>
            <a:r>
              <a:rPr lang="en-US" sz="1400" b="1" dirty="0">
                <a:latin typeface="Consolas" panose="020B0609020204030204" pitchFamily="49" charset="0"/>
                <a:cs typeface="Consolas" panose="020B0609020204030204" pitchFamily="49" charset="0"/>
              </a:rPr>
              <a:t>115.197</a:t>
            </a:r>
            <a:r>
              <a:rPr lang="en-US" sz="1400" dirty="0">
                <a:latin typeface="Consolas" panose="020B0609020204030204" pitchFamily="49" charset="0"/>
                <a:cs typeface="Consolas" panose="020B0609020204030204" pitchFamily="49" charset="0"/>
              </a:rPr>
              <a:t>       0.328  ops/s</a:t>
            </a:r>
          </a:p>
          <a:p>
            <a:pPr marL="0" indent="0">
              <a:buNone/>
            </a:pPr>
            <a:r>
              <a:rPr lang="en-US" sz="1400" dirty="0" err="1">
                <a:latin typeface="Consolas" panose="020B0609020204030204" pitchFamily="49" charset="0"/>
                <a:cs typeface="Consolas" panose="020B0609020204030204" pitchFamily="49" charset="0"/>
              </a:rPr>
              <a:t>CountTest.serial_eager_scala</a:t>
            </a:r>
            <a:r>
              <a:rPr lang="en-US" sz="1400" dirty="0">
                <a:latin typeface="Consolas" panose="020B0609020204030204" pitchFamily="49" charset="0"/>
                <a:cs typeface="Consolas" panose="020B0609020204030204" pitchFamily="49" charset="0"/>
              </a:rPr>
              <a:t>   </a:t>
            </a:r>
            <a:r>
              <a:rPr lang="en-US" sz="1400" dirty="0" err="1">
                <a:latin typeface="Consolas" panose="020B0609020204030204" pitchFamily="49" charset="0"/>
                <a:cs typeface="Consolas" panose="020B0609020204030204" pitchFamily="49" charset="0"/>
              </a:rPr>
              <a:t>thrpt</a:t>
            </a:r>
            <a:r>
              <a:rPr lang="en-US" sz="1400" dirty="0">
                <a:latin typeface="Consolas" panose="020B0609020204030204" pitchFamily="49" charset="0"/>
                <a:cs typeface="Consolas" panose="020B0609020204030204" pitchFamily="49" charset="0"/>
              </a:rPr>
              <a:t>      250   </a:t>
            </a:r>
            <a:r>
              <a:rPr lang="en-US" sz="1400" b="1" dirty="0">
                <a:latin typeface="Consolas" panose="020B0609020204030204" pitchFamily="49" charset="0"/>
                <a:cs typeface="Consolas" panose="020B0609020204030204" pitchFamily="49" charset="0"/>
              </a:rPr>
              <a:t>91.167</a:t>
            </a:r>
            <a:r>
              <a:rPr lang="en-US" sz="1400" dirty="0">
                <a:latin typeface="Consolas" panose="020B0609020204030204" pitchFamily="49" charset="0"/>
                <a:cs typeface="Consolas" panose="020B0609020204030204" pitchFamily="49" charset="0"/>
              </a:rPr>
              <a:t>       0.864  ops/s</a:t>
            </a:r>
          </a:p>
          <a:p>
            <a:pPr marL="0" indent="0">
              <a:buNone/>
            </a:pPr>
            <a:r>
              <a:rPr lang="en-US" sz="1400" dirty="0" err="1">
                <a:latin typeface="Consolas" panose="020B0609020204030204" pitchFamily="49" charset="0"/>
                <a:cs typeface="Consolas" panose="020B0609020204030204" pitchFamily="49" charset="0"/>
              </a:rPr>
              <a:t>CountTest.serial_lazy_gsc</a:t>
            </a:r>
            <a:r>
              <a:rPr lang="en-US" sz="1400" dirty="0">
                <a:latin typeface="Consolas" panose="020B0609020204030204" pitchFamily="49" charset="0"/>
                <a:cs typeface="Consolas" panose="020B0609020204030204" pitchFamily="49" charset="0"/>
              </a:rPr>
              <a:t>      </a:t>
            </a:r>
            <a:r>
              <a:rPr lang="en-US" sz="1400" dirty="0" err="1">
                <a:latin typeface="Consolas" panose="020B0609020204030204" pitchFamily="49" charset="0"/>
                <a:cs typeface="Consolas" panose="020B0609020204030204" pitchFamily="49" charset="0"/>
              </a:rPr>
              <a:t>thrpt</a:t>
            </a:r>
            <a:r>
              <a:rPr lang="en-US" sz="1400" dirty="0">
                <a:latin typeface="Consolas" panose="020B0609020204030204" pitchFamily="49" charset="0"/>
                <a:cs typeface="Consolas" panose="020B0609020204030204" pitchFamily="49" charset="0"/>
              </a:rPr>
              <a:t>      250   </a:t>
            </a:r>
            <a:r>
              <a:rPr lang="en-US" sz="1400" b="1" dirty="0">
                <a:latin typeface="Consolas" panose="020B0609020204030204" pitchFamily="49" charset="0"/>
                <a:cs typeface="Consolas" panose="020B0609020204030204" pitchFamily="49" charset="0"/>
              </a:rPr>
              <a:t>73.625</a:t>
            </a:r>
            <a:r>
              <a:rPr lang="en-US" sz="1400" dirty="0">
                <a:latin typeface="Consolas" panose="020B0609020204030204" pitchFamily="49" charset="0"/>
                <a:cs typeface="Consolas" panose="020B0609020204030204" pitchFamily="49" charset="0"/>
              </a:rPr>
              <a:t>       3.619  ops/s</a:t>
            </a:r>
          </a:p>
          <a:p>
            <a:pPr marL="0" indent="0">
              <a:buNone/>
            </a:pPr>
            <a:r>
              <a:rPr lang="en-US" sz="1400" dirty="0" err="1">
                <a:latin typeface="Consolas" panose="020B0609020204030204" pitchFamily="49" charset="0"/>
                <a:cs typeface="Consolas" panose="020B0609020204030204" pitchFamily="49" charset="0"/>
              </a:rPr>
              <a:t>CountTest.serial_lazy_jdk</a:t>
            </a:r>
            <a:r>
              <a:rPr lang="en-US" sz="1400" dirty="0">
                <a:latin typeface="Consolas" panose="020B0609020204030204" pitchFamily="49" charset="0"/>
                <a:cs typeface="Consolas" panose="020B0609020204030204" pitchFamily="49" charset="0"/>
              </a:rPr>
              <a:t>      </a:t>
            </a:r>
            <a:r>
              <a:rPr lang="en-US" sz="1400" dirty="0" err="1">
                <a:latin typeface="Consolas" panose="020B0609020204030204" pitchFamily="49" charset="0"/>
                <a:cs typeface="Consolas" panose="020B0609020204030204" pitchFamily="49" charset="0"/>
              </a:rPr>
              <a:t>thrpt</a:t>
            </a:r>
            <a:r>
              <a:rPr lang="en-US" sz="1400" dirty="0">
                <a:latin typeface="Consolas" panose="020B0609020204030204" pitchFamily="49" charset="0"/>
                <a:cs typeface="Consolas" panose="020B0609020204030204" pitchFamily="49" charset="0"/>
              </a:rPr>
              <a:t>      250   </a:t>
            </a:r>
            <a:r>
              <a:rPr lang="en-US" sz="1400" b="1" dirty="0">
                <a:latin typeface="Consolas" panose="020B0609020204030204" pitchFamily="49" charset="0"/>
                <a:cs typeface="Consolas" panose="020B0609020204030204" pitchFamily="49" charset="0"/>
              </a:rPr>
              <a:t>58.182</a:t>
            </a:r>
            <a:r>
              <a:rPr lang="en-US" sz="1400" dirty="0">
                <a:latin typeface="Consolas" panose="020B0609020204030204" pitchFamily="49" charset="0"/>
                <a:cs typeface="Consolas" panose="020B0609020204030204" pitchFamily="49" charset="0"/>
              </a:rPr>
              <a:t>       0.477  ops/s</a:t>
            </a:r>
          </a:p>
          <a:p>
            <a:pPr marL="0" indent="0">
              <a:buNone/>
            </a:pPr>
            <a:r>
              <a:rPr lang="en-US" sz="1400" dirty="0" err="1">
                <a:latin typeface="Consolas" panose="020B0609020204030204" pitchFamily="49" charset="0"/>
                <a:cs typeface="Consolas" panose="020B0609020204030204" pitchFamily="49" charset="0"/>
              </a:rPr>
              <a:t>CountTest.serial_lazy_scala</a:t>
            </a:r>
            <a:r>
              <a:rPr lang="en-US" sz="1400" dirty="0">
                <a:latin typeface="Consolas" panose="020B0609020204030204" pitchFamily="49" charset="0"/>
                <a:cs typeface="Consolas" panose="020B0609020204030204" pitchFamily="49" charset="0"/>
              </a:rPr>
              <a:t>    </a:t>
            </a:r>
            <a:r>
              <a:rPr lang="en-US" sz="1400" dirty="0" err="1">
                <a:latin typeface="Consolas" panose="020B0609020204030204" pitchFamily="49" charset="0"/>
                <a:cs typeface="Consolas" panose="020B0609020204030204" pitchFamily="49" charset="0"/>
              </a:rPr>
              <a:t>thrpt</a:t>
            </a:r>
            <a:r>
              <a:rPr lang="en-US" sz="1400" dirty="0">
                <a:latin typeface="Consolas" panose="020B0609020204030204" pitchFamily="49" charset="0"/>
                <a:cs typeface="Consolas" panose="020B0609020204030204" pitchFamily="49" charset="0"/>
              </a:rPr>
              <a:t>      250   </a:t>
            </a:r>
            <a:r>
              <a:rPr lang="en-US" sz="1400" b="1" dirty="0">
                <a:latin typeface="Consolas" panose="020B0609020204030204" pitchFamily="49" charset="0"/>
                <a:cs typeface="Consolas" panose="020B0609020204030204" pitchFamily="49" charset="0"/>
              </a:rPr>
              <a:t>84.200</a:t>
            </a:r>
            <a:r>
              <a:rPr lang="en-US" sz="1400" dirty="0">
                <a:latin typeface="Consolas" panose="020B0609020204030204" pitchFamily="49" charset="0"/>
                <a:cs typeface="Consolas" panose="020B0609020204030204" pitchFamily="49" charset="0"/>
              </a:rPr>
              <a:t>       1.033  ops/s</a:t>
            </a:r>
            <a:r>
              <a:rPr lang="en-US" sz="1100" dirty="0" smtClean="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4285970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Goals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Compare Java Streams, Scala parallel   Collections, and GS Collections</a:t>
            </a:r>
          </a:p>
          <a:p>
            <a:r>
              <a:rPr lang="en-US" dirty="0" smtClean="0"/>
              <a:t>Convince you to use GS Collections</a:t>
            </a:r>
          </a:p>
          <a:p>
            <a:r>
              <a:rPr lang="en-US" dirty="0" smtClean="0"/>
              <a:t>Convince you to do your own performance testing</a:t>
            </a:r>
          </a:p>
          <a:p>
            <a:r>
              <a:rPr lang="en-US" dirty="0" smtClean="0"/>
              <a:t>Identify when to avoid parallel APIs</a:t>
            </a:r>
          </a:p>
          <a:p>
            <a:r>
              <a:rPr lang="en-US" dirty="0" smtClean="0"/>
              <a:t>Identify performance pitfalls to avoid</a:t>
            </a:r>
          </a:p>
        </p:txBody>
      </p:sp>
    </p:spTree>
    <p:extLst>
      <p:ext uri="{BB962C8B-B14F-4D97-AF65-F5344CB8AC3E}">
        <p14:creationId xmlns:p14="http://schemas.microsoft.com/office/powerpoint/2010/main" val="5819547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Performance Factors</a:t>
            </a:r>
            <a:endParaRPr lang="en-US" dirty="0"/>
          </a:p>
        </p:txBody>
      </p:sp>
      <p:sp>
        <p:nvSpPr>
          <p:cNvPr id="3" name="Content Placeholder 2"/>
          <p:cNvSpPr>
            <a:spLocks noGrp="1"/>
          </p:cNvSpPr>
          <p:nvPr>
            <p:ph idx="1"/>
          </p:nvPr>
        </p:nvSpPr>
        <p:spPr/>
        <p:txBody>
          <a:bodyPr>
            <a:noAutofit/>
          </a:bodyPr>
          <a:lstStyle/>
          <a:p>
            <a:pPr marL="0" indent="0">
              <a:buNone/>
            </a:pPr>
            <a:r>
              <a:rPr lang="en-US" sz="2800" dirty="0" smtClean="0"/>
              <a:t>Tests that isolate individual performance factors</a:t>
            </a:r>
          </a:p>
          <a:p>
            <a:r>
              <a:rPr lang="en-US" sz="2800" dirty="0" smtClean="0"/>
              <a:t>Count</a:t>
            </a:r>
          </a:p>
          <a:p>
            <a:r>
              <a:rPr lang="en-US" sz="2800" dirty="0" smtClean="0"/>
              <a:t>Filter, Transform, Transform, Filter, convert to List</a:t>
            </a:r>
          </a:p>
          <a:p>
            <a:r>
              <a:rPr lang="en-US" sz="2800" dirty="0" smtClean="0"/>
              <a:t>Aggregation</a:t>
            </a:r>
          </a:p>
          <a:p>
            <a:pPr lvl="1"/>
            <a:r>
              <a:rPr lang="en-US" sz="2400" dirty="0" smtClean="0"/>
              <a:t>Market value stats aggregated by product or category</a:t>
            </a:r>
          </a:p>
        </p:txBody>
      </p:sp>
    </p:spTree>
    <p:extLst>
      <p:ext uri="{BB962C8B-B14F-4D97-AF65-F5344CB8AC3E}">
        <p14:creationId xmlns:p14="http://schemas.microsoft.com/office/powerpoint/2010/main" val="3949639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Java </a:t>
            </a:r>
            <a:r>
              <a:rPr lang="en-US" dirty="0" err="1" smtClean="0"/>
              <a:t>Microbenchmark</a:t>
            </a:r>
            <a:r>
              <a:rPr lang="en-US" dirty="0" smtClean="0"/>
              <a:t> Harness</a:t>
            </a:r>
            <a:endParaRPr lang="en-US" dirty="0"/>
          </a:p>
        </p:txBody>
      </p:sp>
      <p:sp>
        <p:nvSpPr>
          <p:cNvPr id="3" name="Content Placeholder 2"/>
          <p:cNvSpPr>
            <a:spLocks noGrp="1"/>
          </p:cNvSpPr>
          <p:nvPr>
            <p:ph idx="1"/>
          </p:nvPr>
        </p:nvSpPr>
        <p:spPr/>
        <p:txBody>
          <a:bodyPr/>
          <a:lstStyle/>
          <a:p>
            <a:r>
              <a:rPr lang="en-US" sz="2800" dirty="0" smtClean="0"/>
              <a:t>Performance tests are open sourced</a:t>
            </a:r>
          </a:p>
          <a:p>
            <a:r>
              <a:rPr lang="en-US" sz="2800" dirty="0" smtClean="0"/>
              <a:t>Read them and run them on your hardware</a:t>
            </a:r>
          </a:p>
          <a:p>
            <a:pPr marL="0" indent="0">
              <a:buNone/>
            </a:pPr>
            <a:r>
              <a:rPr lang="en-US" sz="2800" dirty="0" smtClean="0">
                <a:hlinkClick r:id="rId3"/>
              </a:rPr>
              <a:t>https://github.com/goldmansachs/gs-collections/</a:t>
            </a:r>
            <a:endParaRPr lang="en-US" dirty="0"/>
          </a:p>
          <a:p>
            <a:pPr marL="0" indent="0">
              <a:buNone/>
            </a:pPr>
            <a:endParaRPr lang="en-US" dirty="0" smtClean="0"/>
          </a:p>
        </p:txBody>
      </p:sp>
    </p:spTree>
    <p:extLst>
      <p:ext uri="{BB962C8B-B14F-4D97-AF65-F5344CB8AC3E}">
        <p14:creationId xmlns:p14="http://schemas.microsoft.com/office/powerpoint/2010/main" val="3374244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Performance Factors</a:t>
            </a:r>
            <a:endParaRPr lang="en-US" dirty="0"/>
          </a:p>
        </p:txBody>
      </p:sp>
      <p:sp>
        <p:nvSpPr>
          <p:cNvPr id="3" name="Content Placeholder 2"/>
          <p:cNvSpPr>
            <a:spLocks noGrp="1"/>
          </p:cNvSpPr>
          <p:nvPr>
            <p:ph idx="1"/>
          </p:nvPr>
        </p:nvSpPr>
        <p:spPr/>
        <p:txBody>
          <a:bodyPr>
            <a:noAutofit/>
          </a:bodyPr>
          <a:lstStyle/>
          <a:p>
            <a:pPr marL="0" indent="0">
              <a:buNone/>
            </a:pPr>
            <a:r>
              <a:rPr lang="en-US" sz="2800" dirty="0" smtClean="0"/>
              <a:t>Factors that may affect performance</a:t>
            </a:r>
          </a:p>
          <a:p>
            <a:r>
              <a:rPr lang="en-US" sz="2800" dirty="0" smtClean="0"/>
              <a:t>Underlying container implementation</a:t>
            </a:r>
          </a:p>
          <a:p>
            <a:r>
              <a:rPr lang="en-US" sz="2800" dirty="0" smtClean="0"/>
              <a:t>Combine strategy</a:t>
            </a:r>
          </a:p>
          <a:p>
            <a:r>
              <a:rPr lang="en-US" sz="2800" dirty="0" smtClean="0"/>
              <a:t>Fork-join </a:t>
            </a:r>
            <a:r>
              <a:rPr lang="en-US" sz="2800" dirty="0" err="1" smtClean="0"/>
              <a:t>vs</a:t>
            </a:r>
            <a:r>
              <a:rPr lang="en-US" sz="2800" dirty="0" smtClean="0"/>
              <a:t> batching (and batch size)</a:t>
            </a:r>
          </a:p>
          <a:p>
            <a:r>
              <a:rPr lang="en-US" sz="2800" dirty="0" smtClean="0"/>
              <a:t>Push </a:t>
            </a:r>
            <a:r>
              <a:rPr lang="en-US" sz="2800" dirty="0" err="1" smtClean="0"/>
              <a:t>vs</a:t>
            </a:r>
            <a:r>
              <a:rPr lang="en-US" sz="2800" dirty="0" smtClean="0"/>
              <a:t> pull lazy evaluation</a:t>
            </a:r>
          </a:p>
          <a:p>
            <a:r>
              <a:rPr lang="en-US" sz="2800" dirty="0" smtClean="0"/>
              <a:t>Collapse factor</a:t>
            </a:r>
          </a:p>
          <a:p>
            <a:r>
              <a:rPr lang="en-US" sz="2800" dirty="0" smtClean="0"/>
              <a:t>Unknown unknowns</a:t>
            </a:r>
            <a:endParaRPr lang="en-US" sz="2800" dirty="0"/>
          </a:p>
        </p:txBody>
      </p:sp>
    </p:spTree>
    <p:extLst>
      <p:ext uri="{BB962C8B-B14F-4D97-AF65-F5344CB8AC3E}">
        <p14:creationId xmlns:p14="http://schemas.microsoft.com/office/powerpoint/2010/main" val="21523189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Performance Factors</a:t>
            </a:r>
            <a:endParaRPr lang="en-US" dirty="0"/>
          </a:p>
        </p:txBody>
      </p:sp>
      <p:sp>
        <p:nvSpPr>
          <p:cNvPr id="3" name="Content Placeholder 2"/>
          <p:cNvSpPr>
            <a:spLocks noGrp="1"/>
          </p:cNvSpPr>
          <p:nvPr>
            <p:ph idx="1"/>
          </p:nvPr>
        </p:nvSpPr>
        <p:spPr/>
        <p:txBody>
          <a:bodyPr>
            <a:noAutofit/>
          </a:bodyPr>
          <a:lstStyle/>
          <a:p>
            <a:pPr marL="0" indent="0">
              <a:buNone/>
            </a:pPr>
            <a:r>
              <a:rPr lang="en-US" sz="2800" dirty="0" smtClean="0"/>
              <a:t>Factors that may affect performance</a:t>
            </a:r>
          </a:p>
          <a:p>
            <a:r>
              <a:rPr lang="en-US" sz="2800" dirty="0" smtClean="0"/>
              <a:t>Underlying container implementation</a:t>
            </a:r>
          </a:p>
          <a:p>
            <a:r>
              <a:rPr lang="en-US" sz="2800" dirty="0" smtClean="0"/>
              <a:t>Combine strategy</a:t>
            </a:r>
          </a:p>
          <a:p>
            <a:r>
              <a:rPr lang="en-US" sz="2800" dirty="0" smtClean="0"/>
              <a:t>Fork-join </a:t>
            </a:r>
            <a:r>
              <a:rPr lang="en-US" sz="2800" dirty="0" err="1" smtClean="0"/>
              <a:t>vs</a:t>
            </a:r>
            <a:r>
              <a:rPr lang="en-US" sz="2800" dirty="0" smtClean="0"/>
              <a:t> batching (and batch size)</a:t>
            </a:r>
          </a:p>
          <a:p>
            <a:r>
              <a:rPr lang="en-US" sz="2800" dirty="0" smtClean="0"/>
              <a:t>Push </a:t>
            </a:r>
            <a:r>
              <a:rPr lang="en-US" sz="2800" dirty="0" err="1" smtClean="0"/>
              <a:t>vs</a:t>
            </a:r>
            <a:r>
              <a:rPr lang="en-US" sz="2800" dirty="0" smtClean="0"/>
              <a:t> pull lazy evaluation</a:t>
            </a:r>
          </a:p>
          <a:p>
            <a:r>
              <a:rPr lang="en-US" sz="2800" dirty="0" smtClean="0"/>
              <a:t>Collapse factor</a:t>
            </a:r>
          </a:p>
          <a:p>
            <a:r>
              <a:rPr lang="en-US" sz="2800" dirty="0" smtClean="0"/>
              <a:t>Unknown unknowns</a:t>
            </a:r>
            <a:endParaRPr lang="en-US" sz="2800" dirty="0"/>
          </a:p>
        </p:txBody>
      </p:sp>
      <p:sp>
        <p:nvSpPr>
          <p:cNvPr id="5" name="Rounded Rectangular Callout 4"/>
          <p:cNvSpPr/>
          <p:nvPr/>
        </p:nvSpPr>
        <p:spPr>
          <a:xfrm>
            <a:off x="6324600" y="2228850"/>
            <a:ext cx="2362200" cy="1104900"/>
          </a:xfrm>
          <a:prstGeom prst="wedgeRoundRectCallout">
            <a:avLst>
              <a:gd name="adj1" fmla="val -86599"/>
              <a:gd name="adj2" fmla="val -62546"/>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Isolated by using array-backed lists. </a:t>
            </a:r>
            <a:r>
              <a:rPr lang="en-US" dirty="0" err="1" smtClean="0"/>
              <a:t>ArrayList</a:t>
            </a:r>
            <a:r>
              <a:rPr lang="en-US" dirty="0" smtClean="0"/>
              <a:t>, </a:t>
            </a:r>
            <a:r>
              <a:rPr lang="en-US" dirty="0" err="1" smtClean="0"/>
              <a:t>FastList</a:t>
            </a:r>
            <a:r>
              <a:rPr lang="en-US" dirty="0" smtClean="0"/>
              <a:t>, and </a:t>
            </a:r>
            <a:r>
              <a:rPr lang="en-US" dirty="0" err="1" smtClean="0"/>
              <a:t>ArrayBuffer</a:t>
            </a:r>
            <a:endParaRPr lang="en-US" dirty="0"/>
          </a:p>
        </p:txBody>
      </p:sp>
      <p:sp>
        <p:nvSpPr>
          <p:cNvPr id="6" name="Rounded Rectangular Callout 5"/>
          <p:cNvSpPr/>
          <p:nvPr/>
        </p:nvSpPr>
        <p:spPr>
          <a:xfrm>
            <a:off x="5715000" y="3686175"/>
            <a:ext cx="2971800" cy="866775"/>
          </a:xfrm>
          <a:prstGeom prst="wedgeRoundRectCallout">
            <a:avLst>
              <a:gd name="adj1" fmla="val -125655"/>
              <a:gd name="adj2" fmla="val -202595"/>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Isolated because combination of intermediate results is simple addition.</a:t>
            </a:r>
            <a:endParaRPr lang="en-US" dirty="0"/>
          </a:p>
        </p:txBody>
      </p:sp>
      <p:sp>
        <p:nvSpPr>
          <p:cNvPr id="7" name="Rounded Rectangular Callout 6"/>
          <p:cNvSpPr/>
          <p:nvPr/>
        </p:nvSpPr>
        <p:spPr>
          <a:xfrm>
            <a:off x="6477000" y="1085850"/>
            <a:ext cx="2209800" cy="876300"/>
          </a:xfrm>
          <a:prstGeom prst="wedgeRoundRectCallout">
            <a:avLst>
              <a:gd name="adj1" fmla="val -77741"/>
              <a:gd name="adj2" fmla="val -1665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Let’s look at reasons for the differences in count()</a:t>
            </a:r>
            <a:endParaRPr lang="en-US" dirty="0"/>
          </a:p>
        </p:txBody>
      </p:sp>
    </p:spTree>
    <p:extLst>
      <p:ext uri="{BB962C8B-B14F-4D97-AF65-F5344CB8AC3E}">
        <p14:creationId xmlns:p14="http://schemas.microsoft.com/office/powerpoint/2010/main" val="40814100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a:t>Count: </a:t>
            </a:r>
            <a:r>
              <a:rPr lang="en-US" dirty="0" smtClean="0"/>
              <a:t>Java 8</a:t>
            </a:r>
            <a:endParaRPr lang="en-US" dirty="0"/>
          </a:p>
        </p:txBody>
      </p:sp>
    </p:spTree>
    <p:extLst>
      <p:ext uri="{BB962C8B-B14F-4D97-AF65-F5344CB8AC3E}">
        <p14:creationId xmlns:p14="http://schemas.microsoft.com/office/powerpoint/2010/main" val="3688916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Count: Java 8 implementation</a:t>
            </a:r>
            <a:endParaRPr lang="en-US" dirty="0"/>
          </a:p>
        </p:txBody>
      </p:sp>
      <p:sp>
        <p:nvSpPr>
          <p:cNvPr id="3" name="Content Placeholder 2"/>
          <p:cNvSpPr>
            <a:spLocks noGrp="1"/>
          </p:cNvSpPr>
          <p:nvPr>
            <p:ph idx="1"/>
          </p:nvPr>
        </p:nvSpPr>
        <p:spPr/>
        <p:txBody>
          <a:bodyPr>
            <a:noAutofit/>
          </a:bodyPr>
          <a:lstStyle/>
          <a:p>
            <a:pPr marL="0" indent="0">
              <a:buNone/>
            </a:pPr>
            <a:r>
              <a:rPr lang="en-US" sz="2800" dirty="0">
                <a:solidFill>
                  <a:srgbClr val="808080"/>
                </a:solidFill>
                <a:latin typeface="Consolas" panose="020B0609020204030204" pitchFamily="49" charset="0"/>
                <a:cs typeface="Consolas" panose="020B0609020204030204" pitchFamily="49" charset="0"/>
              </a:rPr>
              <a:t>@</a:t>
            </a:r>
            <a:r>
              <a:rPr lang="en-US" sz="2800" dirty="0" err="1" smtClean="0">
                <a:solidFill>
                  <a:srgbClr val="808080"/>
                </a:solidFill>
                <a:latin typeface="Consolas" panose="020B0609020204030204" pitchFamily="49" charset="0"/>
                <a:cs typeface="Consolas" panose="020B0609020204030204" pitchFamily="49" charset="0"/>
              </a:rPr>
              <a:t>GenerateMicroBenchmark</a:t>
            </a:r>
            <a:endParaRPr lang="en-US" sz="2800" dirty="0" smtClean="0">
              <a:solidFill>
                <a:srgbClr val="808080"/>
              </a:solidFill>
              <a:latin typeface="Consolas" panose="020B0609020204030204" pitchFamily="49" charset="0"/>
              <a:cs typeface="Consolas" panose="020B0609020204030204" pitchFamily="49" charset="0"/>
            </a:endParaRPr>
          </a:p>
          <a:p>
            <a:pPr marL="0" indent="0">
              <a:buNone/>
            </a:pPr>
            <a:r>
              <a:rPr lang="en-US" sz="2800" dirty="0" smtClean="0">
                <a:solidFill>
                  <a:srgbClr val="800080"/>
                </a:solidFill>
                <a:latin typeface="Consolas" panose="020B0609020204030204" pitchFamily="49" charset="0"/>
                <a:cs typeface="Consolas" panose="020B0609020204030204" pitchFamily="49" charset="0"/>
              </a:rPr>
              <a:t>public </a:t>
            </a:r>
            <a:r>
              <a:rPr lang="en-US" sz="2800" dirty="0">
                <a:solidFill>
                  <a:srgbClr val="800080"/>
                </a:solidFill>
                <a:latin typeface="Consolas" panose="020B0609020204030204" pitchFamily="49" charset="0"/>
                <a:cs typeface="Consolas" panose="020B0609020204030204" pitchFamily="49" charset="0"/>
              </a:rPr>
              <a:t>void </a:t>
            </a:r>
            <a:r>
              <a:rPr lang="en-US" sz="2800" dirty="0" err="1">
                <a:solidFill>
                  <a:srgbClr val="000000"/>
                </a:solidFill>
                <a:latin typeface="Consolas" panose="020B0609020204030204" pitchFamily="49" charset="0"/>
                <a:cs typeface="Consolas" panose="020B0609020204030204" pitchFamily="49" charset="0"/>
              </a:rPr>
              <a:t>serial_lazy_jdk</a:t>
            </a:r>
            <a:r>
              <a:rPr lang="en-US" sz="2800" dirty="0" smtClean="0">
                <a:solidFill>
                  <a:srgbClr val="000000"/>
                </a:solidFill>
                <a:latin typeface="Consolas" panose="020B0609020204030204" pitchFamily="49" charset="0"/>
                <a:cs typeface="Consolas" panose="020B0609020204030204" pitchFamily="49" charset="0"/>
              </a:rPr>
              <a:t>() {</a:t>
            </a:r>
          </a:p>
          <a:p>
            <a:pPr marL="0" indent="0">
              <a:buNone/>
            </a:pPr>
            <a:r>
              <a:rPr lang="en-US" sz="2800" dirty="0">
                <a:solidFill>
                  <a:srgbClr val="000000"/>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 </a:t>
            </a:r>
            <a:r>
              <a:rPr lang="en-US" sz="2800" dirty="0">
                <a:solidFill>
                  <a:srgbClr val="800080"/>
                </a:solidFill>
                <a:latin typeface="Consolas" panose="020B0609020204030204" pitchFamily="49" charset="0"/>
                <a:cs typeface="Consolas" panose="020B0609020204030204" pitchFamily="49" charset="0"/>
              </a:rPr>
              <a:t>long </a:t>
            </a:r>
            <a:r>
              <a:rPr lang="en-US" sz="2800" dirty="0">
                <a:solidFill>
                  <a:srgbClr val="004000"/>
                </a:solidFill>
                <a:latin typeface="Consolas" panose="020B0609020204030204" pitchFamily="49" charset="0"/>
                <a:cs typeface="Consolas" panose="020B0609020204030204" pitchFamily="49" charset="0"/>
              </a:rPr>
              <a:t>evens </a:t>
            </a:r>
            <a:r>
              <a:rPr lang="en-US" sz="2800" dirty="0">
                <a:solidFill>
                  <a:srgbClr val="000000"/>
                </a:solidFill>
                <a:latin typeface="Consolas" panose="020B0609020204030204" pitchFamily="49" charset="0"/>
                <a:cs typeface="Consolas" panose="020B0609020204030204" pitchFamily="49" charset="0"/>
              </a:rPr>
              <a:t>= </a:t>
            </a:r>
            <a:r>
              <a:rPr lang="en-US" sz="2800" dirty="0" err="1" smtClean="0">
                <a:solidFill>
                  <a:srgbClr val="800080"/>
                </a:solidFill>
                <a:latin typeface="Consolas" panose="020B0609020204030204" pitchFamily="49" charset="0"/>
                <a:cs typeface="Consolas" panose="020B0609020204030204" pitchFamily="49" charset="0"/>
              </a:rPr>
              <a:t>this</a:t>
            </a:r>
            <a:r>
              <a:rPr lang="en-US" sz="2800" dirty="0" err="1" smtClean="0">
                <a:solidFill>
                  <a:srgbClr val="000000"/>
                </a:solidFill>
                <a:latin typeface="Consolas" panose="020B0609020204030204" pitchFamily="49" charset="0"/>
                <a:cs typeface="Consolas" panose="020B0609020204030204" pitchFamily="49" charset="0"/>
              </a:rPr>
              <a:t>.</a:t>
            </a:r>
            <a:r>
              <a:rPr lang="en-US" sz="2800" dirty="0" err="1" smtClean="0">
                <a:solidFill>
                  <a:srgbClr val="5555FF"/>
                </a:solidFill>
                <a:latin typeface="Consolas" panose="020B0609020204030204" pitchFamily="49" charset="0"/>
                <a:cs typeface="Consolas" panose="020B0609020204030204" pitchFamily="49" charset="0"/>
              </a:rPr>
              <a:t>integersJDK</a:t>
            </a:r>
            <a:endParaRPr lang="en-US" sz="2800" dirty="0" smtClean="0">
              <a:solidFill>
                <a:srgbClr val="5555FF"/>
              </a:solidFill>
              <a:latin typeface="Consolas" panose="020B0609020204030204" pitchFamily="49" charset="0"/>
              <a:cs typeface="Consolas" panose="020B0609020204030204" pitchFamily="49" charset="0"/>
            </a:endParaRPr>
          </a:p>
          <a:p>
            <a:pPr marL="0" indent="0">
              <a:buNone/>
            </a:pPr>
            <a:r>
              <a:rPr lang="en-US" sz="2800" dirty="0">
                <a:solidFill>
                  <a:srgbClr val="5555FF"/>
                </a:solidFill>
                <a:latin typeface="Consolas" panose="020B0609020204030204" pitchFamily="49" charset="0"/>
                <a:cs typeface="Consolas" panose="020B0609020204030204" pitchFamily="49" charset="0"/>
              </a:rPr>
              <a:t> </a:t>
            </a:r>
            <a:r>
              <a:rPr lang="en-US" sz="2800" dirty="0" smtClean="0">
                <a:solidFill>
                  <a:srgbClr val="5555FF"/>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a:t>
            </a:r>
            <a:r>
              <a:rPr lang="en-US" sz="2800" dirty="0">
                <a:solidFill>
                  <a:srgbClr val="000000"/>
                </a:solidFill>
                <a:latin typeface="Consolas" panose="020B0609020204030204" pitchFamily="49" charset="0"/>
                <a:cs typeface="Consolas" panose="020B0609020204030204" pitchFamily="49" charset="0"/>
              </a:rPr>
              <a:t>stream</a:t>
            </a:r>
            <a:r>
              <a:rPr lang="en-US" sz="2800" dirty="0" smtClean="0">
                <a:solidFill>
                  <a:srgbClr val="000000"/>
                </a:solidFill>
                <a:latin typeface="Consolas" panose="020B0609020204030204" pitchFamily="49" charset="0"/>
                <a:cs typeface="Consolas" panose="020B0609020204030204" pitchFamily="49" charset="0"/>
              </a:rPr>
              <a:t>()</a:t>
            </a:r>
          </a:p>
          <a:p>
            <a:pPr marL="0" indent="0">
              <a:buNone/>
            </a:pPr>
            <a:r>
              <a:rPr lang="en-US" sz="2800" dirty="0">
                <a:solidFill>
                  <a:srgbClr val="000000"/>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   .</a:t>
            </a:r>
            <a:r>
              <a:rPr lang="en-US" sz="2800" dirty="0">
                <a:solidFill>
                  <a:srgbClr val="000000"/>
                </a:solidFill>
                <a:latin typeface="Consolas" panose="020B0609020204030204" pitchFamily="49" charset="0"/>
                <a:cs typeface="Consolas" panose="020B0609020204030204" pitchFamily="49" charset="0"/>
              </a:rPr>
              <a:t>filter(each -&gt; each % </a:t>
            </a:r>
            <a:r>
              <a:rPr lang="en-US" sz="2800" b="1" dirty="0">
                <a:solidFill>
                  <a:srgbClr val="0000FF"/>
                </a:solidFill>
                <a:latin typeface="Consolas" panose="020B0609020204030204" pitchFamily="49" charset="0"/>
                <a:cs typeface="Consolas" panose="020B0609020204030204" pitchFamily="49" charset="0"/>
              </a:rPr>
              <a:t>2 </a:t>
            </a:r>
            <a:r>
              <a:rPr lang="en-US" sz="2800" dirty="0">
                <a:solidFill>
                  <a:srgbClr val="000000"/>
                </a:solidFill>
                <a:latin typeface="Consolas" panose="020B0609020204030204" pitchFamily="49" charset="0"/>
                <a:cs typeface="Consolas" panose="020B0609020204030204" pitchFamily="49" charset="0"/>
              </a:rPr>
              <a:t>== </a:t>
            </a:r>
            <a:r>
              <a:rPr lang="en-US" sz="2800" b="1" dirty="0">
                <a:solidFill>
                  <a:srgbClr val="0000FF"/>
                </a:solidFill>
                <a:latin typeface="Consolas" panose="020B0609020204030204" pitchFamily="49" charset="0"/>
                <a:cs typeface="Consolas" panose="020B0609020204030204" pitchFamily="49" charset="0"/>
              </a:rPr>
              <a:t>0</a:t>
            </a:r>
            <a:r>
              <a:rPr lang="en-US" sz="2800" dirty="0" smtClean="0">
                <a:solidFill>
                  <a:srgbClr val="000000"/>
                </a:solidFill>
                <a:latin typeface="Consolas" panose="020B0609020204030204" pitchFamily="49" charset="0"/>
                <a:cs typeface="Consolas" panose="020B0609020204030204" pitchFamily="49" charset="0"/>
              </a:rPr>
              <a:t>)</a:t>
            </a:r>
          </a:p>
          <a:p>
            <a:pPr marL="0" indent="0">
              <a:buNone/>
            </a:pPr>
            <a:r>
              <a:rPr lang="en-US" sz="2800" dirty="0">
                <a:solidFill>
                  <a:srgbClr val="000000"/>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   .</a:t>
            </a:r>
            <a:r>
              <a:rPr lang="en-US" sz="2800" dirty="0">
                <a:solidFill>
                  <a:srgbClr val="000000"/>
                </a:solidFill>
                <a:latin typeface="Consolas" panose="020B0609020204030204" pitchFamily="49" charset="0"/>
                <a:cs typeface="Consolas" panose="020B0609020204030204" pitchFamily="49" charset="0"/>
              </a:rPr>
              <a:t>count</a:t>
            </a:r>
            <a:r>
              <a:rPr lang="en-US" sz="2800" dirty="0" smtClean="0">
                <a:solidFill>
                  <a:srgbClr val="000000"/>
                </a:solidFill>
                <a:latin typeface="Consolas" panose="020B0609020204030204" pitchFamily="49" charset="0"/>
                <a:cs typeface="Consolas" panose="020B0609020204030204" pitchFamily="49" charset="0"/>
              </a:rPr>
              <a:t>();</a:t>
            </a:r>
          </a:p>
          <a:p>
            <a:pPr marL="0" indent="0">
              <a:buNone/>
            </a:pPr>
            <a:r>
              <a:rPr lang="en-US" sz="2800" dirty="0">
                <a:solidFill>
                  <a:srgbClr val="000000"/>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 </a:t>
            </a:r>
            <a:r>
              <a:rPr lang="en-US" sz="2800" dirty="0" err="1">
                <a:solidFill>
                  <a:srgbClr val="800000"/>
                </a:solidFill>
                <a:latin typeface="Consolas" panose="020B0609020204030204" pitchFamily="49" charset="0"/>
                <a:cs typeface="Consolas" panose="020B0609020204030204" pitchFamily="49" charset="0"/>
              </a:rPr>
              <a:t>Assert</a:t>
            </a:r>
            <a:r>
              <a:rPr lang="en-US" sz="2800" dirty="0" err="1">
                <a:solidFill>
                  <a:srgbClr val="000000"/>
                </a:solidFill>
                <a:latin typeface="Consolas" panose="020B0609020204030204" pitchFamily="49" charset="0"/>
                <a:cs typeface="Consolas" panose="020B0609020204030204" pitchFamily="49" charset="0"/>
              </a:rPr>
              <a:t>.</a:t>
            </a:r>
            <a:r>
              <a:rPr lang="en-US" sz="2800" i="1" dirty="0" err="1">
                <a:solidFill>
                  <a:srgbClr val="000000"/>
                </a:solidFill>
                <a:latin typeface="Consolas" panose="020B0609020204030204" pitchFamily="49" charset="0"/>
                <a:cs typeface="Consolas" panose="020B0609020204030204" pitchFamily="49" charset="0"/>
              </a:rPr>
              <a:t>assertEquals</a:t>
            </a:r>
            <a:r>
              <a:rPr lang="en-US" sz="2800" dirty="0">
                <a:solidFill>
                  <a:srgbClr val="000000"/>
                </a:solidFill>
                <a:latin typeface="Consolas" panose="020B0609020204030204" pitchFamily="49" charset="0"/>
                <a:cs typeface="Consolas" panose="020B0609020204030204" pitchFamily="49" charset="0"/>
              </a:rPr>
              <a:t>(</a:t>
            </a:r>
            <a:r>
              <a:rPr lang="en-US" sz="2800" i="1" dirty="0">
                <a:solidFill>
                  <a:srgbClr val="000080"/>
                </a:solidFill>
                <a:latin typeface="Consolas" panose="020B0609020204030204" pitchFamily="49" charset="0"/>
                <a:cs typeface="Consolas" panose="020B0609020204030204" pitchFamily="49" charset="0"/>
              </a:rPr>
              <a:t>SIZE </a:t>
            </a:r>
            <a:r>
              <a:rPr lang="en-US" sz="2800" dirty="0">
                <a:solidFill>
                  <a:srgbClr val="000000"/>
                </a:solidFill>
                <a:latin typeface="Consolas" panose="020B0609020204030204" pitchFamily="49" charset="0"/>
                <a:cs typeface="Consolas" panose="020B0609020204030204" pitchFamily="49" charset="0"/>
              </a:rPr>
              <a:t>/ </a:t>
            </a:r>
            <a:r>
              <a:rPr lang="en-US" sz="2800" b="1" dirty="0">
                <a:solidFill>
                  <a:srgbClr val="0000FF"/>
                </a:solidFill>
                <a:latin typeface="Consolas" panose="020B0609020204030204" pitchFamily="49" charset="0"/>
                <a:cs typeface="Consolas" panose="020B0609020204030204" pitchFamily="49" charset="0"/>
              </a:rPr>
              <a:t>2</a:t>
            </a:r>
            <a:r>
              <a:rPr lang="en-US" sz="2800" dirty="0">
                <a:solidFill>
                  <a:srgbClr val="000000"/>
                </a:solidFill>
                <a:latin typeface="Consolas" panose="020B0609020204030204" pitchFamily="49" charset="0"/>
                <a:cs typeface="Consolas" panose="020B0609020204030204" pitchFamily="49" charset="0"/>
              </a:rPr>
              <a:t>, </a:t>
            </a:r>
            <a:r>
              <a:rPr lang="en-US" sz="2800" dirty="0">
                <a:solidFill>
                  <a:srgbClr val="004000"/>
                </a:solidFill>
                <a:latin typeface="Consolas" panose="020B0609020204030204" pitchFamily="49" charset="0"/>
                <a:cs typeface="Consolas" panose="020B0609020204030204" pitchFamily="49" charset="0"/>
              </a:rPr>
              <a:t>evens</a:t>
            </a:r>
            <a:r>
              <a:rPr lang="en-US" sz="2800" dirty="0" smtClean="0">
                <a:solidFill>
                  <a:srgbClr val="000000"/>
                </a:solidFill>
                <a:latin typeface="Consolas" panose="020B0609020204030204" pitchFamily="49" charset="0"/>
                <a:cs typeface="Consolas" panose="020B0609020204030204" pitchFamily="49" charset="0"/>
              </a:rPr>
              <a:t>);</a:t>
            </a:r>
          </a:p>
          <a:p>
            <a:pPr marL="0" indent="0">
              <a:buNone/>
            </a:pPr>
            <a:r>
              <a:rPr lang="en-US" sz="2800" dirty="0" smtClean="0">
                <a:solidFill>
                  <a:srgbClr val="000000"/>
                </a:solidFill>
                <a:latin typeface="Consolas" panose="020B0609020204030204" pitchFamily="49" charset="0"/>
                <a:cs typeface="Consolas" panose="020B0609020204030204" pitchFamily="49" charset="0"/>
              </a:rPr>
              <a:t>}</a:t>
            </a:r>
            <a:endParaRPr lang="en-US" sz="2800" dirty="0">
              <a:latin typeface="Consolas" panose="020B0609020204030204" pitchFamily="49" charset="0"/>
              <a:cs typeface="Consolas" panose="020B0609020204030204" pitchFamily="49"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1" y="1085850"/>
            <a:ext cx="635954"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22082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Count: Java 8 implementation</a:t>
            </a:r>
            <a:endParaRPr lang="en-US" dirty="0"/>
          </a:p>
        </p:txBody>
      </p:sp>
      <p:sp>
        <p:nvSpPr>
          <p:cNvPr id="3" name="Content Placeholder 2"/>
          <p:cNvSpPr>
            <a:spLocks noGrp="1"/>
          </p:cNvSpPr>
          <p:nvPr>
            <p:ph idx="1"/>
          </p:nvPr>
        </p:nvSpPr>
        <p:spPr/>
        <p:txBody>
          <a:bodyPr>
            <a:noAutofit/>
          </a:bodyPr>
          <a:lstStyle/>
          <a:p>
            <a:pPr marL="0" indent="0">
              <a:buNone/>
            </a:pPr>
            <a:r>
              <a:rPr lang="en-US" sz="2800" dirty="0">
                <a:solidFill>
                  <a:srgbClr val="808080"/>
                </a:solidFill>
                <a:latin typeface="Consolas" panose="020B0609020204030204" pitchFamily="49" charset="0"/>
                <a:cs typeface="Consolas" panose="020B0609020204030204" pitchFamily="49" charset="0"/>
              </a:rPr>
              <a:t>@</a:t>
            </a:r>
            <a:r>
              <a:rPr lang="en-US" sz="2800" dirty="0" err="1" smtClean="0">
                <a:solidFill>
                  <a:srgbClr val="808080"/>
                </a:solidFill>
                <a:latin typeface="Consolas" panose="020B0609020204030204" pitchFamily="49" charset="0"/>
                <a:cs typeface="Consolas" panose="020B0609020204030204" pitchFamily="49" charset="0"/>
              </a:rPr>
              <a:t>GenerateMicroBenchmark</a:t>
            </a:r>
            <a:endParaRPr lang="en-US" sz="2800" dirty="0" smtClean="0">
              <a:solidFill>
                <a:srgbClr val="808080"/>
              </a:solidFill>
              <a:latin typeface="Consolas" panose="020B0609020204030204" pitchFamily="49" charset="0"/>
              <a:cs typeface="Consolas" panose="020B0609020204030204" pitchFamily="49" charset="0"/>
            </a:endParaRPr>
          </a:p>
          <a:p>
            <a:pPr marL="0" indent="0">
              <a:buNone/>
            </a:pPr>
            <a:r>
              <a:rPr lang="en-US" sz="2800" dirty="0" smtClean="0">
                <a:solidFill>
                  <a:srgbClr val="800080"/>
                </a:solidFill>
                <a:latin typeface="Consolas" panose="020B0609020204030204" pitchFamily="49" charset="0"/>
                <a:cs typeface="Consolas" panose="020B0609020204030204" pitchFamily="49" charset="0"/>
              </a:rPr>
              <a:t>public </a:t>
            </a:r>
            <a:r>
              <a:rPr lang="en-US" sz="2800" dirty="0">
                <a:solidFill>
                  <a:srgbClr val="800080"/>
                </a:solidFill>
                <a:latin typeface="Consolas" panose="020B0609020204030204" pitchFamily="49" charset="0"/>
                <a:cs typeface="Consolas" panose="020B0609020204030204" pitchFamily="49" charset="0"/>
              </a:rPr>
              <a:t>void </a:t>
            </a:r>
            <a:r>
              <a:rPr lang="en-US" sz="2800" dirty="0" err="1">
                <a:solidFill>
                  <a:srgbClr val="000000"/>
                </a:solidFill>
                <a:latin typeface="Consolas" panose="020B0609020204030204" pitchFamily="49" charset="0"/>
                <a:cs typeface="Consolas" panose="020B0609020204030204" pitchFamily="49" charset="0"/>
              </a:rPr>
              <a:t>serial_lazy_jdk</a:t>
            </a:r>
            <a:r>
              <a:rPr lang="en-US" sz="2800" dirty="0" smtClean="0">
                <a:solidFill>
                  <a:srgbClr val="000000"/>
                </a:solidFill>
                <a:latin typeface="Consolas" panose="020B0609020204030204" pitchFamily="49" charset="0"/>
                <a:cs typeface="Consolas" panose="020B0609020204030204" pitchFamily="49" charset="0"/>
              </a:rPr>
              <a:t>() {</a:t>
            </a:r>
          </a:p>
          <a:p>
            <a:pPr marL="0" indent="0">
              <a:buNone/>
            </a:pPr>
            <a:r>
              <a:rPr lang="en-US" sz="2800" dirty="0">
                <a:solidFill>
                  <a:srgbClr val="000000"/>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 </a:t>
            </a:r>
            <a:r>
              <a:rPr lang="en-US" sz="2800" dirty="0">
                <a:solidFill>
                  <a:srgbClr val="800080"/>
                </a:solidFill>
                <a:latin typeface="Consolas" panose="020B0609020204030204" pitchFamily="49" charset="0"/>
                <a:cs typeface="Consolas" panose="020B0609020204030204" pitchFamily="49" charset="0"/>
              </a:rPr>
              <a:t>long </a:t>
            </a:r>
            <a:r>
              <a:rPr lang="en-US" sz="2800" dirty="0">
                <a:solidFill>
                  <a:srgbClr val="004000"/>
                </a:solidFill>
                <a:latin typeface="Consolas" panose="020B0609020204030204" pitchFamily="49" charset="0"/>
                <a:cs typeface="Consolas" panose="020B0609020204030204" pitchFamily="49" charset="0"/>
              </a:rPr>
              <a:t>evens </a:t>
            </a:r>
            <a:r>
              <a:rPr lang="en-US" sz="2800" dirty="0">
                <a:solidFill>
                  <a:srgbClr val="000000"/>
                </a:solidFill>
                <a:latin typeface="Consolas" panose="020B0609020204030204" pitchFamily="49" charset="0"/>
                <a:cs typeface="Consolas" panose="020B0609020204030204" pitchFamily="49" charset="0"/>
              </a:rPr>
              <a:t>= </a:t>
            </a:r>
            <a:r>
              <a:rPr lang="en-US" sz="2800" dirty="0" err="1" smtClean="0">
                <a:solidFill>
                  <a:srgbClr val="800080"/>
                </a:solidFill>
                <a:latin typeface="Consolas" panose="020B0609020204030204" pitchFamily="49" charset="0"/>
                <a:cs typeface="Consolas" panose="020B0609020204030204" pitchFamily="49" charset="0"/>
              </a:rPr>
              <a:t>this</a:t>
            </a:r>
            <a:r>
              <a:rPr lang="en-US" sz="2800" dirty="0" err="1" smtClean="0">
                <a:solidFill>
                  <a:srgbClr val="000000"/>
                </a:solidFill>
                <a:latin typeface="Consolas" panose="020B0609020204030204" pitchFamily="49" charset="0"/>
                <a:cs typeface="Consolas" panose="020B0609020204030204" pitchFamily="49" charset="0"/>
              </a:rPr>
              <a:t>.</a:t>
            </a:r>
            <a:r>
              <a:rPr lang="en-US" sz="2800" dirty="0" err="1" smtClean="0">
                <a:solidFill>
                  <a:srgbClr val="5555FF"/>
                </a:solidFill>
                <a:latin typeface="Consolas" panose="020B0609020204030204" pitchFamily="49" charset="0"/>
                <a:cs typeface="Consolas" panose="020B0609020204030204" pitchFamily="49" charset="0"/>
              </a:rPr>
              <a:t>integersJDK</a:t>
            </a:r>
            <a:endParaRPr lang="en-US" sz="2800" dirty="0" smtClean="0">
              <a:solidFill>
                <a:srgbClr val="5555FF"/>
              </a:solidFill>
              <a:latin typeface="Consolas" panose="020B0609020204030204" pitchFamily="49" charset="0"/>
              <a:cs typeface="Consolas" panose="020B0609020204030204" pitchFamily="49" charset="0"/>
            </a:endParaRPr>
          </a:p>
          <a:p>
            <a:pPr marL="0" indent="0">
              <a:buNone/>
            </a:pPr>
            <a:r>
              <a:rPr lang="en-US" sz="2800" dirty="0">
                <a:solidFill>
                  <a:srgbClr val="5555FF"/>
                </a:solidFill>
                <a:latin typeface="Consolas" panose="020B0609020204030204" pitchFamily="49" charset="0"/>
                <a:cs typeface="Consolas" panose="020B0609020204030204" pitchFamily="49" charset="0"/>
              </a:rPr>
              <a:t> </a:t>
            </a:r>
            <a:r>
              <a:rPr lang="en-US" sz="2800" dirty="0" smtClean="0">
                <a:solidFill>
                  <a:srgbClr val="5555FF"/>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a:t>
            </a:r>
            <a:r>
              <a:rPr lang="en-US" sz="2800" dirty="0">
                <a:solidFill>
                  <a:srgbClr val="000000"/>
                </a:solidFill>
                <a:latin typeface="Consolas" panose="020B0609020204030204" pitchFamily="49" charset="0"/>
                <a:cs typeface="Consolas" panose="020B0609020204030204" pitchFamily="49" charset="0"/>
              </a:rPr>
              <a:t>stream</a:t>
            </a:r>
            <a:r>
              <a:rPr lang="en-US" sz="2800" dirty="0" smtClean="0">
                <a:solidFill>
                  <a:srgbClr val="000000"/>
                </a:solidFill>
                <a:latin typeface="Consolas" panose="020B0609020204030204" pitchFamily="49" charset="0"/>
                <a:cs typeface="Consolas" panose="020B0609020204030204" pitchFamily="49" charset="0"/>
              </a:rPr>
              <a:t>()</a:t>
            </a:r>
          </a:p>
          <a:p>
            <a:pPr marL="0" indent="0">
              <a:buNone/>
            </a:pPr>
            <a:r>
              <a:rPr lang="en-US" sz="2800" dirty="0">
                <a:solidFill>
                  <a:srgbClr val="000000"/>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   .</a:t>
            </a:r>
            <a:r>
              <a:rPr lang="en-US" sz="2800" dirty="0">
                <a:solidFill>
                  <a:srgbClr val="000000"/>
                </a:solidFill>
                <a:latin typeface="Consolas" panose="020B0609020204030204" pitchFamily="49" charset="0"/>
                <a:cs typeface="Consolas" panose="020B0609020204030204" pitchFamily="49" charset="0"/>
              </a:rPr>
              <a:t>filter(each -&gt; each % </a:t>
            </a:r>
            <a:r>
              <a:rPr lang="en-US" sz="2800" b="1" dirty="0">
                <a:solidFill>
                  <a:srgbClr val="0000FF"/>
                </a:solidFill>
                <a:latin typeface="Consolas" panose="020B0609020204030204" pitchFamily="49" charset="0"/>
                <a:cs typeface="Consolas" panose="020B0609020204030204" pitchFamily="49" charset="0"/>
              </a:rPr>
              <a:t>2 </a:t>
            </a:r>
            <a:r>
              <a:rPr lang="en-US" sz="2800" dirty="0">
                <a:solidFill>
                  <a:srgbClr val="000000"/>
                </a:solidFill>
                <a:latin typeface="Consolas" panose="020B0609020204030204" pitchFamily="49" charset="0"/>
                <a:cs typeface="Consolas" panose="020B0609020204030204" pitchFamily="49" charset="0"/>
              </a:rPr>
              <a:t>== </a:t>
            </a:r>
            <a:r>
              <a:rPr lang="en-US" sz="2800" b="1" dirty="0">
                <a:solidFill>
                  <a:srgbClr val="0000FF"/>
                </a:solidFill>
                <a:latin typeface="Consolas" panose="020B0609020204030204" pitchFamily="49" charset="0"/>
                <a:cs typeface="Consolas" panose="020B0609020204030204" pitchFamily="49" charset="0"/>
              </a:rPr>
              <a:t>0</a:t>
            </a:r>
            <a:r>
              <a:rPr lang="en-US" sz="2800" dirty="0" smtClean="0">
                <a:solidFill>
                  <a:srgbClr val="000000"/>
                </a:solidFill>
                <a:latin typeface="Consolas" panose="020B0609020204030204" pitchFamily="49" charset="0"/>
                <a:cs typeface="Consolas" panose="020B0609020204030204" pitchFamily="49" charset="0"/>
              </a:rPr>
              <a:t>)</a:t>
            </a:r>
          </a:p>
          <a:p>
            <a:pPr marL="0" indent="0">
              <a:buNone/>
            </a:pPr>
            <a:r>
              <a:rPr lang="en-US" sz="2800" dirty="0">
                <a:solidFill>
                  <a:srgbClr val="000000"/>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   .</a:t>
            </a:r>
            <a:r>
              <a:rPr lang="en-US" sz="2800" dirty="0">
                <a:solidFill>
                  <a:srgbClr val="000000"/>
                </a:solidFill>
                <a:latin typeface="Consolas" panose="020B0609020204030204" pitchFamily="49" charset="0"/>
                <a:cs typeface="Consolas" panose="020B0609020204030204" pitchFamily="49" charset="0"/>
              </a:rPr>
              <a:t>count</a:t>
            </a:r>
            <a:r>
              <a:rPr lang="en-US" sz="2800" dirty="0" smtClean="0">
                <a:solidFill>
                  <a:srgbClr val="000000"/>
                </a:solidFill>
                <a:latin typeface="Consolas" panose="020B0609020204030204" pitchFamily="49" charset="0"/>
                <a:cs typeface="Consolas" panose="020B0609020204030204" pitchFamily="49" charset="0"/>
              </a:rPr>
              <a:t>();</a:t>
            </a:r>
          </a:p>
          <a:p>
            <a:pPr marL="0" indent="0">
              <a:buNone/>
            </a:pPr>
            <a:r>
              <a:rPr lang="en-US" sz="2800" dirty="0">
                <a:solidFill>
                  <a:srgbClr val="000000"/>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 </a:t>
            </a:r>
            <a:r>
              <a:rPr lang="en-US" sz="2800" dirty="0" err="1">
                <a:solidFill>
                  <a:srgbClr val="800000"/>
                </a:solidFill>
                <a:latin typeface="Consolas" panose="020B0609020204030204" pitchFamily="49" charset="0"/>
                <a:cs typeface="Consolas" panose="020B0609020204030204" pitchFamily="49" charset="0"/>
              </a:rPr>
              <a:t>Assert</a:t>
            </a:r>
            <a:r>
              <a:rPr lang="en-US" sz="2800" dirty="0" err="1">
                <a:solidFill>
                  <a:srgbClr val="000000"/>
                </a:solidFill>
                <a:latin typeface="Consolas" panose="020B0609020204030204" pitchFamily="49" charset="0"/>
                <a:cs typeface="Consolas" panose="020B0609020204030204" pitchFamily="49" charset="0"/>
              </a:rPr>
              <a:t>.</a:t>
            </a:r>
            <a:r>
              <a:rPr lang="en-US" sz="2800" i="1" dirty="0" err="1">
                <a:solidFill>
                  <a:srgbClr val="000000"/>
                </a:solidFill>
                <a:latin typeface="Consolas" panose="020B0609020204030204" pitchFamily="49" charset="0"/>
                <a:cs typeface="Consolas" panose="020B0609020204030204" pitchFamily="49" charset="0"/>
              </a:rPr>
              <a:t>assertEquals</a:t>
            </a:r>
            <a:r>
              <a:rPr lang="en-US" sz="2800" dirty="0">
                <a:solidFill>
                  <a:srgbClr val="000000"/>
                </a:solidFill>
                <a:latin typeface="Consolas" panose="020B0609020204030204" pitchFamily="49" charset="0"/>
                <a:cs typeface="Consolas" panose="020B0609020204030204" pitchFamily="49" charset="0"/>
              </a:rPr>
              <a:t>(</a:t>
            </a:r>
            <a:r>
              <a:rPr lang="en-US" sz="2800" i="1" dirty="0">
                <a:solidFill>
                  <a:srgbClr val="000080"/>
                </a:solidFill>
                <a:latin typeface="Consolas" panose="020B0609020204030204" pitchFamily="49" charset="0"/>
                <a:cs typeface="Consolas" panose="020B0609020204030204" pitchFamily="49" charset="0"/>
              </a:rPr>
              <a:t>SIZE </a:t>
            </a:r>
            <a:r>
              <a:rPr lang="en-US" sz="2800" dirty="0">
                <a:solidFill>
                  <a:srgbClr val="000000"/>
                </a:solidFill>
                <a:latin typeface="Consolas" panose="020B0609020204030204" pitchFamily="49" charset="0"/>
                <a:cs typeface="Consolas" panose="020B0609020204030204" pitchFamily="49" charset="0"/>
              </a:rPr>
              <a:t>/ </a:t>
            </a:r>
            <a:r>
              <a:rPr lang="en-US" sz="2800" b="1" dirty="0">
                <a:solidFill>
                  <a:srgbClr val="0000FF"/>
                </a:solidFill>
                <a:latin typeface="Consolas" panose="020B0609020204030204" pitchFamily="49" charset="0"/>
                <a:cs typeface="Consolas" panose="020B0609020204030204" pitchFamily="49" charset="0"/>
              </a:rPr>
              <a:t>2</a:t>
            </a:r>
            <a:r>
              <a:rPr lang="en-US" sz="2800" dirty="0">
                <a:solidFill>
                  <a:srgbClr val="000000"/>
                </a:solidFill>
                <a:latin typeface="Consolas" panose="020B0609020204030204" pitchFamily="49" charset="0"/>
                <a:cs typeface="Consolas" panose="020B0609020204030204" pitchFamily="49" charset="0"/>
              </a:rPr>
              <a:t>, </a:t>
            </a:r>
            <a:r>
              <a:rPr lang="en-US" sz="2800" dirty="0">
                <a:solidFill>
                  <a:srgbClr val="004000"/>
                </a:solidFill>
                <a:latin typeface="Consolas" panose="020B0609020204030204" pitchFamily="49" charset="0"/>
                <a:cs typeface="Consolas" panose="020B0609020204030204" pitchFamily="49" charset="0"/>
              </a:rPr>
              <a:t>evens</a:t>
            </a:r>
            <a:r>
              <a:rPr lang="en-US" sz="2800" dirty="0" smtClean="0">
                <a:solidFill>
                  <a:srgbClr val="000000"/>
                </a:solidFill>
                <a:latin typeface="Consolas" panose="020B0609020204030204" pitchFamily="49" charset="0"/>
                <a:cs typeface="Consolas" panose="020B0609020204030204" pitchFamily="49" charset="0"/>
              </a:rPr>
              <a:t>);</a:t>
            </a:r>
          </a:p>
          <a:p>
            <a:pPr marL="0" indent="0">
              <a:buNone/>
            </a:pPr>
            <a:r>
              <a:rPr lang="en-US" sz="2800" dirty="0" smtClean="0">
                <a:solidFill>
                  <a:srgbClr val="000000"/>
                </a:solidFill>
                <a:latin typeface="Consolas" panose="020B0609020204030204" pitchFamily="49" charset="0"/>
                <a:cs typeface="Consolas" panose="020B0609020204030204" pitchFamily="49" charset="0"/>
              </a:rPr>
              <a:t>}</a:t>
            </a:r>
            <a:endParaRPr lang="en-US" sz="2800" dirty="0">
              <a:latin typeface="Consolas" panose="020B0609020204030204" pitchFamily="49" charset="0"/>
              <a:cs typeface="Consolas" panose="020B0609020204030204" pitchFamily="49" charset="0"/>
            </a:endParaRPr>
          </a:p>
        </p:txBody>
      </p:sp>
      <p:sp>
        <p:nvSpPr>
          <p:cNvPr id="6" name="Rounded Rectangular Callout 5"/>
          <p:cNvSpPr/>
          <p:nvPr/>
        </p:nvSpPr>
        <p:spPr>
          <a:xfrm>
            <a:off x="6096000" y="1047750"/>
            <a:ext cx="2590800" cy="1219200"/>
          </a:xfrm>
          <a:prstGeom prst="wedgeRoundRectCallout">
            <a:avLst>
              <a:gd name="adj1" fmla="val -124370"/>
              <a:gd name="adj2" fmla="val 12190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onsolas" panose="020B0609020204030204" pitchFamily="49" charset="0"/>
                <a:cs typeface="Consolas" panose="020B0609020204030204" pitchFamily="49" charset="0"/>
              </a:rPr>
              <a:t>filter(Predicate)</a:t>
            </a:r>
          </a:p>
          <a:p>
            <a:pPr algn="ctr"/>
            <a:r>
              <a:rPr lang="en-US" dirty="0" smtClean="0">
                <a:latin typeface="Consolas" panose="020B0609020204030204" pitchFamily="49" charset="0"/>
                <a:cs typeface="Consolas" panose="020B0609020204030204" pitchFamily="49" charset="0"/>
              </a:rPr>
              <a:t>.</a:t>
            </a:r>
            <a:r>
              <a:rPr lang="en-US" dirty="0">
                <a:latin typeface="Consolas" panose="020B0609020204030204" pitchFamily="49" charset="0"/>
                <a:cs typeface="Consolas" panose="020B0609020204030204" pitchFamily="49" charset="0"/>
              </a:rPr>
              <a:t>count()</a:t>
            </a:r>
          </a:p>
          <a:p>
            <a:pPr algn="ctr"/>
            <a:r>
              <a:rPr lang="en-US" dirty="0" smtClean="0"/>
              <a:t>Instead of</a:t>
            </a:r>
          </a:p>
          <a:p>
            <a:pPr algn="ctr"/>
            <a:r>
              <a:rPr lang="en-US" dirty="0" smtClean="0">
                <a:latin typeface="Consolas" panose="020B0609020204030204" pitchFamily="49" charset="0"/>
                <a:cs typeface="Consolas" panose="020B0609020204030204" pitchFamily="49" charset="0"/>
              </a:rPr>
              <a:t>count(Predicate)</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41714384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Count: Java 8 implementation</a:t>
            </a:r>
            <a:endParaRPr lang="en-US" dirty="0"/>
          </a:p>
        </p:txBody>
      </p:sp>
      <p:sp>
        <p:nvSpPr>
          <p:cNvPr id="3" name="Content Placeholder 2"/>
          <p:cNvSpPr>
            <a:spLocks noGrp="1"/>
          </p:cNvSpPr>
          <p:nvPr>
            <p:ph idx="1"/>
          </p:nvPr>
        </p:nvSpPr>
        <p:spPr/>
        <p:txBody>
          <a:bodyPr>
            <a:noAutofit/>
          </a:bodyPr>
          <a:lstStyle/>
          <a:p>
            <a:pPr marL="0" indent="0">
              <a:buNone/>
            </a:pPr>
            <a:r>
              <a:rPr lang="en-US" sz="2800" dirty="0">
                <a:solidFill>
                  <a:srgbClr val="808080"/>
                </a:solidFill>
                <a:latin typeface="Consolas" panose="020B0609020204030204" pitchFamily="49" charset="0"/>
                <a:cs typeface="Consolas" panose="020B0609020204030204" pitchFamily="49" charset="0"/>
              </a:rPr>
              <a:t>@</a:t>
            </a:r>
            <a:r>
              <a:rPr lang="en-US" sz="2800" dirty="0" err="1" smtClean="0">
                <a:solidFill>
                  <a:srgbClr val="808080"/>
                </a:solidFill>
                <a:latin typeface="Consolas" panose="020B0609020204030204" pitchFamily="49" charset="0"/>
                <a:cs typeface="Consolas" panose="020B0609020204030204" pitchFamily="49" charset="0"/>
              </a:rPr>
              <a:t>GenerateMicroBenchmark</a:t>
            </a:r>
            <a:endParaRPr lang="en-US" sz="2800" dirty="0" smtClean="0">
              <a:solidFill>
                <a:srgbClr val="808080"/>
              </a:solidFill>
              <a:latin typeface="Consolas" panose="020B0609020204030204" pitchFamily="49" charset="0"/>
              <a:cs typeface="Consolas" panose="020B0609020204030204" pitchFamily="49" charset="0"/>
            </a:endParaRPr>
          </a:p>
          <a:p>
            <a:pPr marL="0" indent="0">
              <a:buNone/>
            </a:pPr>
            <a:r>
              <a:rPr lang="en-US" sz="2800" dirty="0" smtClean="0">
                <a:solidFill>
                  <a:srgbClr val="800080"/>
                </a:solidFill>
                <a:latin typeface="Consolas" panose="020B0609020204030204" pitchFamily="49" charset="0"/>
                <a:cs typeface="Consolas" panose="020B0609020204030204" pitchFamily="49" charset="0"/>
              </a:rPr>
              <a:t>public </a:t>
            </a:r>
            <a:r>
              <a:rPr lang="en-US" sz="2800" dirty="0">
                <a:solidFill>
                  <a:srgbClr val="800080"/>
                </a:solidFill>
                <a:latin typeface="Consolas" panose="020B0609020204030204" pitchFamily="49" charset="0"/>
                <a:cs typeface="Consolas" panose="020B0609020204030204" pitchFamily="49" charset="0"/>
              </a:rPr>
              <a:t>void </a:t>
            </a:r>
            <a:r>
              <a:rPr lang="en-US" sz="2800" dirty="0" err="1">
                <a:solidFill>
                  <a:srgbClr val="000000"/>
                </a:solidFill>
                <a:latin typeface="Consolas" panose="020B0609020204030204" pitchFamily="49" charset="0"/>
                <a:cs typeface="Consolas" panose="020B0609020204030204" pitchFamily="49" charset="0"/>
              </a:rPr>
              <a:t>serial_lazy_jdk</a:t>
            </a:r>
            <a:r>
              <a:rPr lang="en-US" sz="2800" dirty="0" smtClean="0">
                <a:solidFill>
                  <a:srgbClr val="000000"/>
                </a:solidFill>
                <a:latin typeface="Consolas" panose="020B0609020204030204" pitchFamily="49" charset="0"/>
                <a:cs typeface="Consolas" panose="020B0609020204030204" pitchFamily="49" charset="0"/>
              </a:rPr>
              <a:t>() {</a:t>
            </a:r>
          </a:p>
          <a:p>
            <a:pPr marL="0" indent="0">
              <a:buNone/>
            </a:pPr>
            <a:r>
              <a:rPr lang="en-US" sz="2800" dirty="0">
                <a:solidFill>
                  <a:srgbClr val="000000"/>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 </a:t>
            </a:r>
            <a:r>
              <a:rPr lang="en-US" sz="2800" dirty="0">
                <a:solidFill>
                  <a:srgbClr val="800080"/>
                </a:solidFill>
                <a:latin typeface="Consolas" panose="020B0609020204030204" pitchFamily="49" charset="0"/>
                <a:cs typeface="Consolas" panose="020B0609020204030204" pitchFamily="49" charset="0"/>
              </a:rPr>
              <a:t>long </a:t>
            </a:r>
            <a:r>
              <a:rPr lang="en-US" sz="2800" dirty="0">
                <a:solidFill>
                  <a:srgbClr val="004000"/>
                </a:solidFill>
                <a:latin typeface="Consolas" panose="020B0609020204030204" pitchFamily="49" charset="0"/>
                <a:cs typeface="Consolas" panose="020B0609020204030204" pitchFamily="49" charset="0"/>
              </a:rPr>
              <a:t>evens </a:t>
            </a:r>
            <a:r>
              <a:rPr lang="en-US" sz="2800" dirty="0">
                <a:solidFill>
                  <a:srgbClr val="000000"/>
                </a:solidFill>
                <a:latin typeface="Consolas" panose="020B0609020204030204" pitchFamily="49" charset="0"/>
                <a:cs typeface="Consolas" panose="020B0609020204030204" pitchFamily="49" charset="0"/>
              </a:rPr>
              <a:t>= </a:t>
            </a:r>
            <a:r>
              <a:rPr lang="en-US" sz="2800" dirty="0" err="1" smtClean="0">
                <a:solidFill>
                  <a:srgbClr val="800080"/>
                </a:solidFill>
                <a:latin typeface="Consolas" panose="020B0609020204030204" pitchFamily="49" charset="0"/>
                <a:cs typeface="Consolas" panose="020B0609020204030204" pitchFamily="49" charset="0"/>
              </a:rPr>
              <a:t>this</a:t>
            </a:r>
            <a:r>
              <a:rPr lang="en-US" sz="2800" dirty="0" err="1" smtClean="0">
                <a:solidFill>
                  <a:srgbClr val="000000"/>
                </a:solidFill>
                <a:latin typeface="Consolas" panose="020B0609020204030204" pitchFamily="49" charset="0"/>
                <a:cs typeface="Consolas" panose="020B0609020204030204" pitchFamily="49" charset="0"/>
              </a:rPr>
              <a:t>.</a:t>
            </a:r>
            <a:r>
              <a:rPr lang="en-US" sz="2800" dirty="0" err="1" smtClean="0">
                <a:solidFill>
                  <a:srgbClr val="5555FF"/>
                </a:solidFill>
                <a:latin typeface="Consolas" panose="020B0609020204030204" pitchFamily="49" charset="0"/>
                <a:cs typeface="Consolas" panose="020B0609020204030204" pitchFamily="49" charset="0"/>
              </a:rPr>
              <a:t>integersJDK</a:t>
            </a:r>
            <a:endParaRPr lang="en-US" sz="2800" dirty="0" smtClean="0">
              <a:solidFill>
                <a:srgbClr val="5555FF"/>
              </a:solidFill>
              <a:latin typeface="Consolas" panose="020B0609020204030204" pitchFamily="49" charset="0"/>
              <a:cs typeface="Consolas" panose="020B0609020204030204" pitchFamily="49" charset="0"/>
            </a:endParaRPr>
          </a:p>
          <a:p>
            <a:pPr marL="0" indent="0">
              <a:buNone/>
            </a:pPr>
            <a:r>
              <a:rPr lang="en-US" sz="2800" dirty="0">
                <a:solidFill>
                  <a:srgbClr val="5555FF"/>
                </a:solidFill>
                <a:latin typeface="Consolas" panose="020B0609020204030204" pitchFamily="49" charset="0"/>
                <a:cs typeface="Consolas" panose="020B0609020204030204" pitchFamily="49" charset="0"/>
              </a:rPr>
              <a:t> </a:t>
            </a:r>
            <a:r>
              <a:rPr lang="en-US" sz="2800" dirty="0" smtClean="0">
                <a:solidFill>
                  <a:srgbClr val="5555FF"/>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a:t>
            </a:r>
            <a:r>
              <a:rPr lang="en-US" sz="2800" dirty="0">
                <a:solidFill>
                  <a:srgbClr val="000000"/>
                </a:solidFill>
                <a:latin typeface="Consolas" panose="020B0609020204030204" pitchFamily="49" charset="0"/>
                <a:cs typeface="Consolas" panose="020B0609020204030204" pitchFamily="49" charset="0"/>
              </a:rPr>
              <a:t>stream</a:t>
            </a:r>
            <a:r>
              <a:rPr lang="en-US" sz="2800" dirty="0" smtClean="0">
                <a:solidFill>
                  <a:srgbClr val="000000"/>
                </a:solidFill>
                <a:latin typeface="Consolas" panose="020B0609020204030204" pitchFamily="49" charset="0"/>
                <a:cs typeface="Consolas" panose="020B0609020204030204" pitchFamily="49" charset="0"/>
              </a:rPr>
              <a:t>()</a:t>
            </a:r>
          </a:p>
          <a:p>
            <a:pPr marL="0" indent="0">
              <a:buNone/>
            </a:pPr>
            <a:r>
              <a:rPr lang="en-US" sz="2800" dirty="0">
                <a:solidFill>
                  <a:srgbClr val="000000"/>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   .</a:t>
            </a:r>
            <a:r>
              <a:rPr lang="en-US" sz="2800" dirty="0">
                <a:solidFill>
                  <a:srgbClr val="000000"/>
                </a:solidFill>
                <a:latin typeface="Consolas" panose="020B0609020204030204" pitchFamily="49" charset="0"/>
                <a:cs typeface="Consolas" panose="020B0609020204030204" pitchFamily="49" charset="0"/>
              </a:rPr>
              <a:t>filter(each -&gt; each % </a:t>
            </a:r>
            <a:r>
              <a:rPr lang="en-US" sz="2800" b="1" dirty="0">
                <a:solidFill>
                  <a:srgbClr val="0000FF"/>
                </a:solidFill>
                <a:latin typeface="Consolas" panose="020B0609020204030204" pitchFamily="49" charset="0"/>
                <a:cs typeface="Consolas" panose="020B0609020204030204" pitchFamily="49" charset="0"/>
              </a:rPr>
              <a:t>2 </a:t>
            </a:r>
            <a:r>
              <a:rPr lang="en-US" sz="2800" dirty="0">
                <a:solidFill>
                  <a:srgbClr val="000000"/>
                </a:solidFill>
                <a:latin typeface="Consolas" panose="020B0609020204030204" pitchFamily="49" charset="0"/>
                <a:cs typeface="Consolas" panose="020B0609020204030204" pitchFamily="49" charset="0"/>
              </a:rPr>
              <a:t>== </a:t>
            </a:r>
            <a:r>
              <a:rPr lang="en-US" sz="2800" b="1" dirty="0">
                <a:solidFill>
                  <a:srgbClr val="0000FF"/>
                </a:solidFill>
                <a:latin typeface="Consolas" panose="020B0609020204030204" pitchFamily="49" charset="0"/>
                <a:cs typeface="Consolas" panose="020B0609020204030204" pitchFamily="49" charset="0"/>
              </a:rPr>
              <a:t>0</a:t>
            </a:r>
            <a:r>
              <a:rPr lang="en-US" sz="2800" dirty="0" smtClean="0">
                <a:solidFill>
                  <a:srgbClr val="000000"/>
                </a:solidFill>
                <a:latin typeface="Consolas" panose="020B0609020204030204" pitchFamily="49" charset="0"/>
                <a:cs typeface="Consolas" panose="020B0609020204030204" pitchFamily="49" charset="0"/>
              </a:rPr>
              <a:t>)</a:t>
            </a:r>
          </a:p>
          <a:p>
            <a:pPr marL="0" indent="0">
              <a:buNone/>
            </a:pPr>
            <a:r>
              <a:rPr lang="en-US" sz="2800" dirty="0">
                <a:solidFill>
                  <a:srgbClr val="000000"/>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   .</a:t>
            </a:r>
            <a:r>
              <a:rPr lang="en-US" sz="2800" dirty="0">
                <a:solidFill>
                  <a:srgbClr val="000000"/>
                </a:solidFill>
                <a:latin typeface="Consolas" panose="020B0609020204030204" pitchFamily="49" charset="0"/>
                <a:cs typeface="Consolas" panose="020B0609020204030204" pitchFamily="49" charset="0"/>
              </a:rPr>
              <a:t>count</a:t>
            </a:r>
            <a:r>
              <a:rPr lang="en-US" sz="2800" dirty="0" smtClean="0">
                <a:solidFill>
                  <a:srgbClr val="000000"/>
                </a:solidFill>
                <a:latin typeface="Consolas" panose="020B0609020204030204" pitchFamily="49" charset="0"/>
                <a:cs typeface="Consolas" panose="020B0609020204030204" pitchFamily="49" charset="0"/>
              </a:rPr>
              <a:t>();</a:t>
            </a:r>
          </a:p>
          <a:p>
            <a:pPr marL="0" indent="0">
              <a:buNone/>
            </a:pPr>
            <a:r>
              <a:rPr lang="en-US" sz="2800" dirty="0">
                <a:solidFill>
                  <a:srgbClr val="000000"/>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 </a:t>
            </a:r>
            <a:r>
              <a:rPr lang="en-US" sz="2800" dirty="0" err="1">
                <a:solidFill>
                  <a:srgbClr val="800000"/>
                </a:solidFill>
                <a:latin typeface="Consolas" panose="020B0609020204030204" pitchFamily="49" charset="0"/>
                <a:cs typeface="Consolas" panose="020B0609020204030204" pitchFamily="49" charset="0"/>
              </a:rPr>
              <a:t>Assert</a:t>
            </a:r>
            <a:r>
              <a:rPr lang="en-US" sz="2800" dirty="0" err="1">
                <a:solidFill>
                  <a:srgbClr val="000000"/>
                </a:solidFill>
                <a:latin typeface="Consolas" panose="020B0609020204030204" pitchFamily="49" charset="0"/>
                <a:cs typeface="Consolas" panose="020B0609020204030204" pitchFamily="49" charset="0"/>
              </a:rPr>
              <a:t>.</a:t>
            </a:r>
            <a:r>
              <a:rPr lang="en-US" sz="2800" i="1" dirty="0" err="1">
                <a:solidFill>
                  <a:srgbClr val="000000"/>
                </a:solidFill>
                <a:latin typeface="Consolas" panose="020B0609020204030204" pitchFamily="49" charset="0"/>
                <a:cs typeface="Consolas" panose="020B0609020204030204" pitchFamily="49" charset="0"/>
              </a:rPr>
              <a:t>assertEquals</a:t>
            </a:r>
            <a:r>
              <a:rPr lang="en-US" sz="2800" dirty="0">
                <a:solidFill>
                  <a:srgbClr val="000000"/>
                </a:solidFill>
                <a:latin typeface="Consolas" panose="020B0609020204030204" pitchFamily="49" charset="0"/>
                <a:cs typeface="Consolas" panose="020B0609020204030204" pitchFamily="49" charset="0"/>
              </a:rPr>
              <a:t>(</a:t>
            </a:r>
            <a:r>
              <a:rPr lang="en-US" sz="2800" i="1" dirty="0">
                <a:solidFill>
                  <a:srgbClr val="000080"/>
                </a:solidFill>
                <a:latin typeface="Consolas" panose="020B0609020204030204" pitchFamily="49" charset="0"/>
                <a:cs typeface="Consolas" panose="020B0609020204030204" pitchFamily="49" charset="0"/>
              </a:rPr>
              <a:t>SIZE </a:t>
            </a:r>
            <a:r>
              <a:rPr lang="en-US" sz="2800" dirty="0">
                <a:solidFill>
                  <a:srgbClr val="000000"/>
                </a:solidFill>
                <a:latin typeface="Consolas" panose="020B0609020204030204" pitchFamily="49" charset="0"/>
                <a:cs typeface="Consolas" panose="020B0609020204030204" pitchFamily="49" charset="0"/>
              </a:rPr>
              <a:t>/ </a:t>
            </a:r>
            <a:r>
              <a:rPr lang="en-US" sz="2800" b="1" dirty="0">
                <a:solidFill>
                  <a:srgbClr val="0000FF"/>
                </a:solidFill>
                <a:latin typeface="Consolas" panose="020B0609020204030204" pitchFamily="49" charset="0"/>
                <a:cs typeface="Consolas" panose="020B0609020204030204" pitchFamily="49" charset="0"/>
              </a:rPr>
              <a:t>2</a:t>
            </a:r>
            <a:r>
              <a:rPr lang="en-US" sz="2800" dirty="0">
                <a:solidFill>
                  <a:srgbClr val="000000"/>
                </a:solidFill>
                <a:latin typeface="Consolas" panose="020B0609020204030204" pitchFamily="49" charset="0"/>
                <a:cs typeface="Consolas" panose="020B0609020204030204" pitchFamily="49" charset="0"/>
              </a:rPr>
              <a:t>, </a:t>
            </a:r>
            <a:r>
              <a:rPr lang="en-US" sz="2800" dirty="0">
                <a:solidFill>
                  <a:srgbClr val="004000"/>
                </a:solidFill>
                <a:latin typeface="Consolas" panose="020B0609020204030204" pitchFamily="49" charset="0"/>
                <a:cs typeface="Consolas" panose="020B0609020204030204" pitchFamily="49" charset="0"/>
              </a:rPr>
              <a:t>evens</a:t>
            </a:r>
            <a:r>
              <a:rPr lang="en-US" sz="2800" dirty="0" smtClean="0">
                <a:solidFill>
                  <a:srgbClr val="000000"/>
                </a:solidFill>
                <a:latin typeface="Consolas" panose="020B0609020204030204" pitchFamily="49" charset="0"/>
                <a:cs typeface="Consolas" panose="020B0609020204030204" pitchFamily="49" charset="0"/>
              </a:rPr>
              <a:t>);</a:t>
            </a:r>
          </a:p>
          <a:p>
            <a:pPr marL="0" indent="0">
              <a:buNone/>
            </a:pPr>
            <a:r>
              <a:rPr lang="en-US" sz="2800" dirty="0" smtClean="0">
                <a:solidFill>
                  <a:srgbClr val="000000"/>
                </a:solidFill>
                <a:latin typeface="Consolas" panose="020B0609020204030204" pitchFamily="49" charset="0"/>
                <a:cs typeface="Consolas" panose="020B0609020204030204" pitchFamily="49" charset="0"/>
              </a:rPr>
              <a:t>}</a:t>
            </a:r>
            <a:endParaRPr lang="en-US" sz="2800" dirty="0">
              <a:latin typeface="Consolas" panose="020B0609020204030204" pitchFamily="49" charset="0"/>
              <a:cs typeface="Consolas" panose="020B0609020204030204" pitchFamily="49" charset="0"/>
            </a:endParaRPr>
          </a:p>
        </p:txBody>
      </p:sp>
      <p:sp>
        <p:nvSpPr>
          <p:cNvPr id="5" name="Rounded Rectangular Callout 4"/>
          <p:cNvSpPr/>
          <p:nvPr/>
        </p:nvSpPr>
        <p:spPr>
          <a:xfrm>
            <a:off x="5867401" y="3600450"/>
            <a:ext cx="2836985" cy="571500"/>
          </a:xfrm>
          <a:prstGeom prst="wedgeRoundRectCallout">
            <a:avLst>
              <a:gd name="adj1" fmla="val -143267"/>
              <a:gd name="adj2" fmla="val 1410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mj-lt"/>
                <a:cs typeface="Consolas" panose="020B0609020204030204" pitchFamily="49" charset="0"/>
              </a:rPr>
              <a:t>Is </a:t>
            </a:r>
            <a:r>
              <a:rPr lang="en-US" dirty="0" smtClean="0">
                <a:latin typeface="Consolas" panose="020B0609020204030204" pitchFamily="49" charset="0"/>
                <a:cs typeface="Consolas" panose="020B0609020204030204" pitchFamily="49" charset="0"/>
              </a:rPr>
              <a:t>count()</a:t>
            </a:r>
            <a:r>
              <a:rPr lang="en-US" dirty="0">
                <a:cs typeface="Consolas" panose="020B0609020204030204" pitchFamily="49" charset="0"/>
              </a:rPr>
              <a:t> </a:t>
            </a:r>
            <a:r>
              <a:rPr lang="en-US" dirty="0" smtClean="0">
                <a:cs typeface="Consolas" panose="020B0609020204030204" pitchFamily="49" charset="0"/>
              </a:rPr>
              <a:t>just incrementing a counter?</a:t>
            </a:r>
            <a:endParaRPr lang="en-US" dirty="0">
              <a:latin typeface="Consolas" panose="020B0609020204030204" pitchFamily="49" charset="0"/>
              <a:cs typeface="Consolas" panose="020B0609020204030204" pitchFamily="49" charset="0"/>
            </a:endParaRPr>
          </a:p>
        </p:txBody>
      </p:sp>
      <p:sp>
        <p:nvSpPr>
          <p:cNvPr id="6" name="Rounded Rectangular Callout 5"/>
          <p:cNvSpPr/>
          <p:nvPr/>
        </p:nvSpPr>
        <p:spPr>
          <a:xfrm>
            <a:off x="6096000" y="1047750"/>
            <a:ext cx="2590800" cy="1219200"/>
          </a:xfrm>
          <a:prstGeom prst="wedgeRoundRectCallout">
            <a:avLst>
              <a:gd name="adj1" fmla="val -124370"/>
              <a:gd name="adj2" fmla="val 12190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onsolas" panose="020B0609020204030204" pitchFamily="49" charset="0"/>
                <a:cs typeface="Consolas" panose="020B0609020204030204" pitchFamily="49" charset="0"/>
              </a:rPr>
              <a:t>filter(Predicate)</a:t>
            </a:r>
          </a:p>
          <a:p>
            <a:pPr algn="ctr"/>
            <a:r>
              <a:rPr lang="en-US" dirty="0" smtClean="0">
                <a:latin typeface="Consolas" panose="020B0609020204030204" pitchFamily="49" charset="0"/>
                <a:cs typeface="Consolas" panose="020B0609020204030204" pitchFamily="49" charset="0"/>
              </a:rPr>
              <a:t>.</a:t>
            </a:r>
            <a:r>
              <a:rPr lang="en-US" dirty="0">
                <a:latin typeface="Consolas" panose="020B0609020204030204" pitchFamily="49" charset="0"/>
                <a:cs typeface="Consolas" panose="020B0609020204030204" pitchFamily="49" charset="0"/>
              </a:rPr>
              <a:t>count()</a:t>
            </a:r>
          </a:p>
          <a:p>
            <a:pPr algn="ctr"/>
            <a:r>
              <a:rPr lang="en-US" dirty="0" smtClean="0"/>
              <a:t>Instead of</a:t>
            </a:r>
          </a:p>
          <a:p>
            <a:pPr algn="ctr"/>
            <a:r>
              <a:rPr lang="en-US" dirty="0" smtClean="0">
                <a:latin typeface="Consolas" panose="020B0609020204030204" pitchFamily="49" charset="0"/>
                <a:cs typeface="Consolas" panose="020B0609020204030204" pitchFamily="49" charset="0"/>
              </a:rPr>
              <a:t>count(Predicate)</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3085525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Count: Java 8 implementation</a:t>
            </a:r>
          </a:p>
        </p:txBody>
      </p:sp>
      <p:sp>
        <p:nvSpPr>
          <p:cNvPr id="3" name="Content Placeholder 2"/>
          <p:cNvSpPr>
            <a:spLocks noGrp="1"/>
          </p:cNvSpPr>
          <p:nvPr>
            <p:ph idx="1"/>
          </p:nvPr>
        </p:nvSpPr>
        <p:spPr/>
        <p:txBody>
          <a:bodyPr>
            <a:noAutofit/>
          </a:bodyPr>
          <a:lstStyle/>
          <a:p>
            <a:pPr marL="0" indent="0">
              <a:buNone/>
            </a:pPr>
            <a:r>
              <a:rPr lang="en-US" sz="2000" dirty="0">
                <a:solidFill>
                  <a:srgbClr val="800080"/>
                </a:solidFill>
                <a:latin typeface="Consolas" panose="020B0609020204030204" pitchFamily="49" charset="0"/>
                <a:cs typeface="Consolas" panose="020B0609020204030204" pitchFamily="49" charset="0"/>
              </a:rPr>
              <a:t>public final long </a:t>
            </a:r>
            <a:r>
              <a:rPr lang="en-US" sz="2000" dirty="0">
                <a:solidFill>
                  <a:srgbClr val="000000"/>
                </a:solidFill>
                <a:latin typeface="Consolas" panose="020B0609020204030204" pitchFamily="49" charset="0"/>
                <a:cs typeface="Consolas" panose="020B0609020204030204" pitchFamily="49" charset="0"/>
              </a:rPr>
              <a:t>count</a:t>
            </a:r>
            <a:r>
              <a:rPr lang="en-US" sz="2000" dirty="0" smtClean="0">
                <a:solidFill>
                  <a:srgbClr val="000000"/>
                </a:solidFill>
                <a:latin typeface="Consolas" panose="020B0609020204030204" pitchFamily="49" charset="0"/>
                <a:cs typeface="Consolas" panose="020B0609020204030204" pitchFamily="49" charset="0"/>
              </a:rPr>
              <a:t>() {</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800080"/>
                </a:solidFill>
                <a:latin typeface="Consolas" panose="020B0609020204030204" pitchFamily="49" charset="0"/>
                <a:cs typeface="Consolas" panose="020B0609020204030204" pitchFamily="49" charset="0"/>
              </a:rPr>
              <a:t>return </a:t>
            </a:r>
            <a:r>
              <a:rPr lang="en-US" sz="2000" dirty="0" err="1">
                <a:solidFill>
                  <a:srgbClr val="000000"/>
                </a:solidFill>
                <a:latin typeface="Consolas" panose="020B0609020204030204" pitchFamily="49" charset="0"/>
                <a:cs typeface="Consolas" panose="020B0609020204030204" pitchFamily="49" charset="0"/>
              </a:rPr>
              <a:t>mapToLong</a:t>
            </a:r>
            <a:r>
              <a:rPr lang="en-US" sz="2000" dirty="0">
                <a:solidFill>
                  <a:srgbClr val="000000"/>
                </a:solidFill>
                <a:latin typeface="Consolas" panose="020B0609020204030204" pitchFamily="49" charset="0"/>
                <a:cs typeface="Consolas" panose="020B0609020204030204" pitchFamily="49" charset="0"/>
              </a:rPr>
              <a:t>(e -&gt; </a:t>
            </a:r>
            <a:r>
              <a:rPr lang="en-US" sz="2000" b="1" dirty="0">
                <a:solidFill>
                  <a:srgbClr val="0000FF"/>
                </a:solidFill>
                <a:latin typeface="Consolas" panose="020B0609020204030204" pitchFamily="49" charset="0"/>
                <a:cs typeface="Consolas" panose="020B0609020204030204" pitchFamily="49" charset="0"/>
              </a:rPr>
              <a:t>1L</a:t>
            </a:r>
            <a:r>
              <a:rPr lang="en-US" sz="2000" dirty="0">
                <a:solidFill>
                  <a:srgbClr val="000000"/>
                </a:solidFill>
                <a:latin typeface="Consolas" panose="020B0609020204030204" pitchFamily="49" charset="0"/>
                <a:cs typeface="Consolas" panose="020B0609020204030204" pitchFamily="49" charset="0"/>
              </a:rPr>
              <a:t>).sum</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endParaRPr lang="en-US" sz="800" dirty="0" smtClean="0">
              <a:solidFill>
                <a:srgbClr val="000000"/>
              </a:solidFill>
              <a:effectLst/>
              <a:latin typeface="Consolas" panose="020B0609020204030204" pitchFamily="49" charset="0"/>
              <a:cs typeface="Consolas" panose="020B0609020204030204" pitchFamily="49" charset="0"/>
            </a:endParaRPr>
          </a:p>
          <a:p>
            <a:pPr marL="0" indent="0">
              <a:buNone/>
            </a:pPr>
            <a:r>
              <a:rPr lang="en-US" sz="2000" dirty="0">
                <a:solidFill>
                  <a:srgbClr val="800080"/>
                </a:solidFill>
                <a:latin typeface="Consolas" panose="020B0609020204030204" pitchFamily="49" charset="0"/>
                <a:cs typeface="Consolas" panose="020B0609020204030204" pitchFamily="49" charset="0"/>
              </a:rPr>
              <a:t>public final long </a:t>
            </a:r>
            <a:r>
              <a:rPr lang="en-US" sz="2000" dirty="0">
                <a:solidFill>
                  <a:srgbClr val="000000"/>
                </a:solidFill>
                <a:latin typeface="Consolas" panose="020B0609020204030204" pitchFamily="49" charset="0"/>
                <a:cs typeface="Consolas" panose="020B0609020204030204" pitchFamily="49" charset="0"/>
              </a:rPr>
              <a:t>sum</a:t>
            </a:r>
            <a:r>
              <a:rPr lang="en-US" sz="2000" dirty="0" smtClean="0">
                <a:solidFill>
                  <a:srgbClr val="000000"/>
                </a:solidFill>
                <a:latin typeface="Consolas" panose="020B0609020204030204" pitchFamily="49" charset="0"/>
                <a:cs typeface="Consolas" panose="020B0609020204030204" pitchFamily="49" charset="0"/>
              </a:rPr>
              <a:t>() {</a:t>
            </a:r>
          </a:p>
          <a:p>
            <a:pPr marL="0" indent="0">
              <a:buNone/>
            </a:pPr>
            <a:r>
              <a:rPr lang="en-US" sz="2000" dirty="0" smtClean="0">
                <a:solidFill>
                  <a:srgbClr val="800080"/>
                </a:solidFill>
                <a:latin typeface="Consolas" panose="020B0609020204030204" pitchFamily="49" charset="0"/>
                <a:cs typeface="Consolas" panose="020B0609020204030204" pitchFamily="49" charset="0"/>
              </a:rPr>
              <a:t>  return </a:t>
            </a:r>
            <a:r>
              <a:rPr lang="en-US" sz="2000" dirty="0">
                <a:solidFill>
                  <a:srgbClr val="000000"/>
                </a:solidFill>
                <a:latin typeface="Consolas" panose="020B0609020204030204" pitchFamily="49" charset="0"/>
                <a:cs typeface="Consolas" panose="020B0609020204030204" pitchFamily="49" charset="0"/>
              </a:rPr>
              <a:t>reduce(</a:t>
            </a:r>
            <a:r>
              <a:rPr lang="en-US" sz="2000" b="1" dirty="0">
                <a:solidFill>
                  <a:srgbClr val="0000FF"/>
                </a:solidFill>
                <a:latin typeface="Consolas" panose="020B0609020204030204" pitchFamily="49" charset="0"/>
                <a:cs typeface="Consolas" panose="020B0609020204030204" pitchFamily="49" charset="0"/>
              </a:rPr>
              <a:t>0</a:t>
            </a:r>
            <a:r>
              <a:rPr lang="en-US" sz="2000" dirty="0">
                <a:solidFill>
                  <a:srgbClr val="000000"/>
                </a:solidFill>
                <a:latin typeface="Consolas" panose="020B0609020204030204" pitchFamily="49" charset="0"/>
                <a:cs typeface="Consolas" panose="020B0609020204030204" pitchFamily="49" charset="0"/>
              </a:rPr>
              <a:t>, Long::sum</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endParaRPr lang="en-US" sz="800" dirty="0">
              <a:solidFill>
                <a:srgbClr val="000000"/>
              </a:solidFill>
              <a:latin typeface="Consolas" panose="020B0609020204030204" pitchFamily="49" charset="0"/>
              <a:cs typeface="Consolas" panose="020B0609020204030204" pitchFamily="49" charset="0"/>
            </a:endParaRPr>
          </a:p>
          <a:p>
            <a:pPr marL="0" indent="0">
              <a:buNone/>
            </a:pPr>
            <a:r>
              <a:rPr lang="en-US" sz="2000" i="1" dirty="0" smtClean="0">
                <a:solidFill>
                  <a:srgbClr val="3F5FBF"/>
                </a:solidFill>
                <a:latin typeface="Consolas" panose="020B0609020204030204" pitchFamily="49" charset="0"/>
                <a:cs typeface="Consolas" panose="020B0609020204030204" pitchFamily="49" charset="0"/>
              </a:rPr>
              <a:t>/** </a:t>
            </a:r>
            <a:r>
              <a:rPr lang="en-US" sz="2000" b="1" i="1" dirty="0" smtClean="0">
                <a:solidFill>
                  <a:srgbClr val="3F5FBF"/>
                </a:solidFill>
                <a:latin typeface="Consolas" panose="020B0609020204030204" pitchFamily="49" charset="0"/>
                <a:cs typeface="Consolas" panose="020B0609020204030204" pitchFamily="49" charset="0"/>
              </a:rPr>
              <a:t>@</a:t>
            </a:r>
            <a:r>
              <a:rPr lang="en-US" sz="2000" b="1" i="1" dirty="0">
                <a:solidFill>
                  <a:srgbClr val="3F5FBF"/>
                </a:solidFill>
                <a:latin typeface="Consolas" panose="020B0609020204030204" pitchFamily="49" charset="0"/>
                <a:cs typeface="Consolas" panose="020B0609020204030204" pitchFamily="49" charset="0"/>
              </a:rPr>
              <a:t>since </a:t>
            </a:r>
            <a:r>
              <a:rPr lang="en-US" sz="2000" i="1" dirty="0" smtClean="0">
                <a:solidFill>
                  <a:srgbClr val="3F5FBF"/>
                </a:solidFill>
                <a:latin typeface="Consolas" panose="020B0609020204030204" pitchFamily="49" charset="0"/>
                <a:cs typeface="Consolas" panose="020B0609020204030204" pitchFamily="49" charset="0"/>
              </a:rPr>
              <a:t>1.8 */</a:t>
            </a:r>
          </a:p>
          <a:p>
            <a:pPr marL="0" indent="0">
              <a:buNone/>
            </a:pPr>
            <a:r>
              <a:rPr lang="en-US" sz="2000" dirty="0" smtClean="0">
                <a:solidFill>
                  <a:srgbClr val="800080"/>
                </a:solidFill>
                <a:latin typeface="Consolas" panose="020B0609020204030204" pitchFamily="49" charset="0"/>
                <a:cs typeface="Consolas" panose="020B0609020204030204" pitchFamily="49" charset="0"/>
              </a:rPr>
              <a:t>public </a:t>
            </a:r>
            <a:r>
              <a:rPr lang="en-US" sz="2000" dirty="0">
                <a:solidFill>
                  <a:srgbClr val="800080"/>
                </a:solidFill>
                <a:latin typeface="Consolas" panose="020B0609020204030204" pitchFamily="49" charset="0"/>
                <a:cs typeface="Consolas" panose="020B0609020204030204" pitchFamily="49" charset="0"/>
              </a:rPr>
              <a:t>static long </a:t>
            </a:r>
            <a:r>
              <a:rPr lang="en-US" sz="2000" dirty="0">
                <a:solidFill>
                  <a:srgbClr val="000000"/>
                </a:solidFill>
                <a:latin typeface="Consolas" panose="020B0609020204030204" pitchFamily="49" charset="0"/>
                <a:cs typeface="Consolas" panose="020B0609020204030204" pitchFamily="49" charset="0"/>
              </a:rPr>
              <a:t>sum(</a:t>
            </a:r>
            <a:r>
              <a:rPr lang="en-US" sz="2000" dirty="0">
                <a:solidFill>
                  <a:srgbClr val="800080"/>
                </a:solidFill>
                <a:latin typeface="Consolas" panose="020B0609020204030204" pitchFamily="49" charset="0"/>
                <a:cs typeface="Consolas" panose="020B0609020204030204" pitchFamily="49" charset="0"/>
              </a:rPr>
              <a:t>long </a:t>
            </a:r>
            <a:r>
              <a:rPr lang="en-US" sz="2000" dirty="0">
                <a:solidFill>
                  <a:srgbClr val="000000"/>
                </a:solidFill>
                <a:latin typeface="Consolas" panose="020B0609020204030204" pitchFamily="49" charset="0"/>
                <a:cs typeface="Consolas" panose="020B0609020204030204" pitchFamily="49" charset="0"/>
              </a:rPr>
              <a:t>a, </a:t>
            </a:r>
            <a:r>
              <a:rPr lang="en-US" sz="2000" dirty="0">
                <a:solidFill>
                  <a:srgbClr val="800080"/>
                </a:solidFill>
                <a:latin typeface="Consolas" panose="020B0609020204030204" pitchFamily="49" charset="0"/>
                <a:cs typeface="Consolas" panose="020B0609020204030204" pitchFamily="49" charset="0"/>
              </a:rPr>
              <a:t>long </a:t>
            </a:r>
            <a:r>
              <a:rPr lang="en-US" sz="2000" dirty="0">
                <a:solidFill>
                  <a:srgbClr val="000000"/>
                </a:solidFill>
                <a:latin typeface="Consolas" panose="020B0609020204030204" pitchFamily="49" charset="0"/>
                <a:cs typeface="Consolas" panose="020B0609020204030204" pitchFamily="49" charset="0"/>
              </a:rPr>
              <a:t>b) { </a:t>
            </a:r>
            <a:r>
              <a:rPr lang="en-US" sz="2000" dirty="0">
                <a:solidFill>
                  <a:srgbClr val="800080"/>
                </a:solidFill>
                <a:latin typeface="Consolas" panose="020B0609020204030204" pitchFamily="49" charset="0"/>
                <a:cs typeface="Consolas" panose="020B0609020204030204" pitchFamily="49" charset="0"/>
              </a:rPr>
              <a:t>return </a:t>
            </a:r>
            <a:r>
              <a:rPr lang="en-US" sz="2000" dirty="0">
                <a:solidFill>
                  <a:srgbClr val="000000"/>
                </a:solidFill>
                <a:latin typeface="Consolas" panose="020B0609020204030204" pitchFamily="49" charset="0"/>
                <a:cs typeface="Consolas" panose="020B0609020204030204" pitchFamily="49" charset="0"/>
              </a:rPr>
              <a:t>a + b; </a:t>
            </a:r>
            <a:r>
              <a:rPr lang="en-US" sz="2000" dirty="0" smtClean="0">
                <a:solidFill>
                  <a:srgbClr val="000000"/>
                </a:solidFill>
                <a:latin typeface="Consolas" panose="020B0609020204030204" pitchFamily="49" charset="0"/>
                <a:cs typeface="Consolas" panose="020B0609020204030204" pitchFamily="49" charset="0"/>
              </a:rPr>
              <a:t>}</a:t>
            </a:r>
            <a:endParaRPr lang="en-US" sz="2000" dirty="0">
              <a:latin typeface="Consolas" panose="020B0609020204030204" pitchFamily="49" charset="0"/>
              <a:cs typeface="Consolas" panose="020B0609020204030204" pitchFamily="49"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1" y="1085850"/>
            <a:ext cx="635954"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31166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Count: Java 8 implementation</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err="1" smtClean="0">
                <a:solidFill>
                  <a:srgbClr val="800080"/>
                </a:solidFill>
                <a:latin typeface="Consolas" panose="020B0609020204030204" pitchFamily="49" charset="0"/>
                <a:cs typeface="Consolas" panose="020B0609020204030204" pitchFamily="49" charset="0"/>
              </a:rPr>
              <a:t>this</a:t>
            </a:r>
            <a:r>
              <a:rPr lang="en-US" sz="2000" dirty="0" err="1" smtClean="0">
                <a:solidFill>
                  <a:srgbClr val="000000"/>
                </a:solidFill>
                <a:latin typeface="Consolas" panose="020B0609020204030204" pitchFamily="49" charset="0"/>
                <a:cs typeface="Consolas" panose="020B0609020204030204" pitchFamily="49" charset="0"/>
              </a:rPr>
              <a:t>.</a:t>
            </a:r>
            <a:r>
              <a:rPr lang="en-US" sz="2000" dirty="0" err="1" smtClean="0">
                <a:solidFill>
                  <a:srgbClr val="5555FF"/>
                </a:solidFill>
                <a:latin typeface="Consolas" panose="020B0609020204030204" pitchFamily="49" charset="0"/>
                <a:cs typeface="Consolas" panose="020B0609020204030204" pitchFamily="49" charset="0"/>
              </a:rPr>
              <a:t>integersJDK</a:t>
            </a:r>
            <a:endParaRPr lang="en-US" sz="2000" dirty="0" smtClean="0">
              <a:solidFill>
                <a:srgbClr val="5555FF"/>
              </a:solidFill>
              <a:latin typeface="Consolas" panose="020B0609020204030204" pitchFamily="49" charset="0"/>
              <a:cs typeface="Consolas" panose="020B0609020204030204" pitchFamily="49" charset="0"/>
            </a:endParaRPr>
          </a:p>
          <a:p>
            <a:pPr marL="0" indent="0">
              <a:buNone/>
            </a:pPr>
            <a:r>
              <a:rPr lang="en-US" sz="2000" dirty="0">
                <a:solidFill>
                  <a:srgbClr val="5555FF"/>
                </a:solidFill>
                <a:latin typeface="Consolas" panose="020B0609020204030204" pitchFamily="49" charset="0"/>
                <a:cs typeface="Consolas" panose="020B0609020204030204" pitchFamily="49" charset="0"/>
              </a:rPr>
              <a:t> </a:t>
            </a:r>
            <a:r>
              <a:rPr lang="en-US" sz="2000" dirty="0" smtClean="0">
                <a:solidFill>
                  <a:srgbClr val="5555FF"/>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.stream</a:t>
            </a:r>
            <a:r>
              <a:rPr lang="en-US" sz="2000" dirty="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.filter(each -&gt; each % </a:t>
            </a:r>
            <a:r>
              <a:rPr lang="en-US" sz="2000" b="1" dirty="0">
                <a:solidFill>
                  <a:srgbClr val="0000FF"/>
                </a:solidFill>
                <a:latin typeface="Consolas" panose="020B0609020204030204" pitchFamily="49" charset="0"/>
                <a:cs typeface="Consolas" panose="020B0609020204030204" pitchFamily="49" charset="0"/>
              </a:rPr>
              <a:t>2 </a:t>
            </a:r>
            <a:r>
              <a:rPr lang="en-US" sz="2000" dirty="0">
                <a:solidFill>
                  <a:srgbClr val="000000"/>
                </a:solidFill>
                <a:latin typeface="Consolas" panose="020B0609020204030204" pitchFamily="49" charset="0"/>
                <a:cs typeface="Consolas" panose="020B0609020204030204" pitchFamily="49" charset="0"/>
              </a:rPr>
              <a:t>== </a:t>
            </a:r>
            <a:r>
              <a:rPr lang="en-US" sz="2000" b="1" dirty="0">
                <a:solidFill>
                  <a:srgbClr val="0000FF"/>
                </a:solidFill>
                <a:latin typeface="Consolas" panose="020B0609020204030204" pitchFamily="49" charset="0"/>
                <a:cs typeface="Consolas" panose="020B0609020204030204" pitchFamily="49" charset="0"/>
              </a:rPr>
              <a:t>0</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err="1">
                <a:solidFill>
                  <a:srgbClr val="000000"/>
                </a:solidFill>
                <a:latin typeface="Consolas" panose="020B0609020204030204" pitchFamily="49" charset="0"/>
                <a:cs typeface="Consolas" panose="020B0609020204030204" pitchFamily="49" charset="0"/>
              </a:rPr>
              <a:t>mapToLong</a:t>
            </a:r>
            <a:r>
              <a:rPr lang="en-US" sz="2000" dirty="0">
                <a:solidFill>
                  <a:srgbClr val="000000"/>
                </a:solidFill>
                <a:latin typeface="Consolas" panose="020B0609020204030204" pitchFamily="49" charset="0"/>
                <a:cs typeface="Consolas" panose="020B0609020204030204" pitchFamily="49" charset="0"/>
              </a:rPr>
              <a:t>(e -&gt; </a:t>
            </a:r>
            <a:r>
              <a:rPr lang="en-US" sz="2000" b="1" dirty="0">
                <a:solidFill>
                  <a:srgbClr val="0000FF"/>
                </a:solidFill>
                <a:latin typeface="Consolas" panose="020B0609020204030204" pitchFamily="49" charset="0"/>
                <a:cs typeface="Consolas" panose="020B0609020204030204" pitchFamily="49" charset="0"/>
              </a:rPr>
              <a:t>1L</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.reduce(</a:t>
            </a:r>
            <a:r>
              <a:rPr lang="en-US" sz="2000" b="1" dirty="0" smtClean="0">
                <a:solidFill>
                  <a:srgbClr val="0000FF"/>
                </a:solidFill>
                <a:latin typeface="Consolas" panose="020B0609020204030204" pitchFamily="49" charset="0"/>
                <a:cs typeface="Consolas" panose="020B0609020204030204" pitchFamily="49" charset="0"/>
              </a:rPr>
              <a:t>0</a:t>
            </a:r>
            <a:r>
              <a:rPr lang="en-US" sz="2000" dirty="0">
                <a:solidFill>
                  <a:srgbClr val="000000"/>
                </a:solidFill>
                <a:latin typeface="Consolas" panose="020B0609020204030204" pitchFamily="49" charset="0"/>
                <a:cs typeface="Consolas" panose="020B0609020204030204" pitchFamily="49" charset="0"/>
              </a:rPr>
              <a:t>, Long::sum</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endParaRPr lang="en-US" sz="2000" dirty="0">
              <a:solidFill>
                <a:srgbClr val="000000"/>
              </a:solidFill>
              <a:latin typeface="Consolas" panose="020B0609020204030204" pitchFamily="49" charset="0"/>
              <a:cs typeface="Consolas" panose="020B0609020204030204" pitchFamily="49" charset="0"/>
            </a:endParaRPr>
          </a:p>
          <a:p>
            <a:pPr marL="0" indent="0">
              <a:buNone/>
            </a:pPr>
            <a:r>
              <a:rPr lang="en-US" sz="2000" dirty="0" err="1">
                <a:solidFill>
                  <a:srgbClr val="800080"/>
                </a:solidFill>
                <a:latin typeface="Consolas" panose="020B0609020204030204" pitchFamily="49" charset="0"/>
                <a:cs typeface="Consolas" panose="020B0609020204030204" pitchFamily="49" charset="0"/>
              </a:rPr>
              <a:t>this</a:t>
            </a:r>
            <a:r>
              <a:rPr lang="en-US" sz="2000" dirty="0" err="1">
                <a:solidFill>
                  <a:srgbClr val="000000"/>
                </a:solidFill>
                <a:latin typeface="Consolas" panose="020B0609020204030204" pitchFamily="49" charset="0"/>
                <a:cs typeface="Consolas" panose="020B0609020204030204" pitchFamily="49" charset="0"/>
              </a:rPr>
              <a:t>.</a:t>
            </a:r>
            <a:r>
              <a:rPr lang="en-US" sz="2000" dirty="0" err="1">
                <a:solidFill>
                  <a:srgbClr val="5555FF"/>
                </a:solidFill>
                <a:latin typeface="Consolas" panose="020B0609020204030204" pitchFamily="49" charset="0"/>
                <a:cs typeface="Consolas" panose="020B0609020204030204" pitchFamily="49" charset="0"/>
              </a:rPr>
              <a:t>integersGSC</a:t>
            </a:r>
            <a:endParaRPr lang="en-US" sz="2000" dirty="0">
              <a:solidFill>
                <a:srgbClr val="5555FF"/>
              </a:solidFill>
              <a:latin typeface="Consolas" panose="020B0609020204030204" pitchFamily="49" charset="0"/>
              <a:cs typeface="Consolas" panose="020B0609020204030204" pitchFamily="49" charset="0"/>
            </a:endParaRPr>
          </a:p>
          <a:p>
            <a:pPr marL="0" indent="0">
              <a:buNone/>
            </a:pPr>
            <a:r>
              <a:rPr lang="en-US" sz="2000" dirty="0">
                <a:solidFill>
                  <a:srgbClr val="5555FF"/>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0000"/>
                </a:solidFill>
                <a:latin typeface="Consolas" panose="020B0609020204030204" pitchFamily="49" charset="0"/>
                <a:cs typeface="Consolas" panose="020B0609020204030204" pitchFamily="49" charset="0"/>
              </a:rPr>
              <a:t>asLazy</a:t>
            </a:r>
            <a:r>
              <a:rPr lang="en-US" sz="2000" dirty="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.count(each -&gt; each % </a:t>
            </a:r>
            <a:r>
              <a:rPr lang="en-US" sz="2000" b="1" dirty="0">
                <a:solidFill>
                  <a:srgbClr val="0000FF"/>
                </a:solidFill>
                <a:latin typeface="Consolas" panose="020B0609020204030204" pitchFamily="49" charset="0"/>
                <a:cs typeface="Consolas" panose="020B0609020204030204" pitchFamily="49" charset="0"/>
              </a:rPr>
              <a:t>2 </a:t>
            </a:r>
            <a:r>
              <a:rPr lang="en-US" sz="2000" dirty="0">
                <a:solidFill>
                  <a:srgbClr val="000000"/>
                </a:solidFill>
                <a:latin typeface="Consolas" panose="020B0609020204030204" pitchFamily="49" charset="0"/>
                <a:cs typeface="Consolas" panose="020B0609020204030204" pitchFamily="49" charset="0"/>
              </a:rPr>
              <a:t>== </a:t>
            </a:r>
            <a:r>
              <a:rPr lang="en-US" sz="2000" b="1" dirty="0">
                <a:solidFill>
                  <a:srgbClr val="0000FF"/>
                </a:solidFill>
                <a:latin typeface="Consolas" panose="020B0609020204030204" pitchFamily="49" charset="0"/>
                <a:cs typeface="Consolas" panose="020B0609020204030204" pitchFamily="49" charset="0"/>
              </a:rPr>
              <a:t>0</a:t>
            </a:r>
            <a:r>
              <a:rPr lang="en-US" sz="2000" dirty="0" smtClean="0">
                <a:solidFill>
                  <a:srgbClr val="000000"/>
                </a:solidFill>
                <a:latin typeface="Consolas" panose="020B0609020204030204" pitchFamily="49" charset="0"/>
                <a:cs typeface="Consolas" panose="020B0609020204030204" pitchFamily="49" charset="0"/>
              </a:rPr>
              <a:t>);</a:t>
            </a:r>
            <a:endParaRPr lang="en-US" sz="2000" dirty="0">
              <a:solidFill>
                <a:srgbClr val="800080"/>
              </a:solidFill>
              <a:latin typeface="Consolas" panose="020B0609020204030204" pitchFamily="49" charset="0"/>
              <a:cs typeface="Consolas" panose="020B0609020204030204" pitchFamily="49" charset="0"/>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1" y="1047750"/>
            <a:ext cx="635954"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descr="GS Collection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53400" y="348615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9687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Goals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Compare Java Streams, Scala parallel Collections, and GS Collections</a:t>
            </a:r>
          </a:p>
          <a:p>
            <a:r>
              <a:rPr lang="en-US" b="1" dirty="0"/>
              <a:t>Convince you to use GS Collections</a:t>
            </a:r>
          </a:p>
          <a:p>
            <a:r>
              <a:rPr lang="en-US" dirty="0"/>
              <a:t>Convince you to do your own performance testing</a:t>
            </a:r>
          </a:p>
          <a:p>
            <a:r>
              <a:rPr lang="en-US" dirty="0" smtClean="0"/>
              <a:t>Identify </a:t>
            </a:r>
            <a:r>
              <a:rPr lang="en-US" dirty="0"/>
              <a:t>when to avoid parallel APIs</a:t>
            </a:r>
          </a:p>
          <a:p>
            <a:r>
              <a:rPr lang="en-US" dirty="0" smtClean="0"/>
              <a:t>Identify </a:t>
            </a:r>
            <a:r>
              <a:rPr lang="en-US" dirty="0"/>
              <a:t>performance pitfalls to avoid</a:t>
            </a:r>
          </a:p>
        </p:txBody>
      </p:sp>
      <p:sp>
        <p:nvSpPr>
          <p:cNvPr id="4" name="Rounded Rectangle 3"/>
          <p:cNvSpPr/>
          <p:nvPr/>
        </p:nvSpPr>
        <p:spPr>
          <a:xfrm>
            <a:off x="6705600" y="1562100"/>
            <a:ext cx="1981200" cy="7810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Lots of claims and opinions</a:t>
            </a:r>
            <a:endParaRPr lang="en-US" sz="2400" dirty="0"/>
          </a:p>
        </p:txBody>
      </p:sp>
    </p:spTree>
    <p:extLst>
      <p:ext uri="{BB962C8B-B14F-4D97-AF65-F5344CB8AC3E}">
        <p14:creationId xmlns:p14="http://schemas.microsoft.com/office/powerpoint/2010/main" val="8057664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Count: Java 8 implementation</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err="1" smtClean="0">
                <a:solidFill>
                  <a:srgbClr val="800080"/>
                </a:solidFill>
                <a:latin typeface="Consolas" panose="020B0609020204030204" pitchFamily="49" charset="0"/>
                <a:cs typeface="Consolas" panose="020B0609020204030204" pitchFamily="49" charset="0"/>
              </a:rPr>
              <a:t>this</a:t>
            </a:r>
            <a:r>
              <a:rPr lang="en-US" sz="2000" dirty="0" err="1" smtClean="0">
                <a:solidFill>
                  <a:srgbClr val="000000"/>
                </a:solidFill>
                <a:latin typeface="Consolas" panose="020B0609020204030204" pitchFamily="49" charset="0"/>
                <a:cs typeface="Consolas" panose="020B0609020204030204" pitchFamily="49" charset="0"/>
              </a:rPr>
              <a:t>.</a:t>
            </a:r>
            <a:r>
              <a:rPr lang="en-US" sz="2000" dirty="0" err="1" smtClean="0">
                <a:solidFill>
                  <a:srgbClr val="5555FF"/>
                </a:solidFill>
                <a:latin typeface="Consolas" panose="020B0609020204030204" pitchFamily="49" charset="0"/>
                <a:cs typeface="Consolas" panose="020B0609020204030204" pitchFamily="49" charset="0"/>
              </a:rPr>
              <a:t>integersJDK</a:t>
            </a:r>
            <a:endParaRPr lang="en-US" sz="2000" dirty="0" smtClean="0">
              <a:solidFill>
                <a:srgbClr val="5555FF"/>
              </a:solidFill>
              <a:latin typeface="Consolas" panose="020B0609020204030204" pitchFamily="49" charset="0"/>
              <a:cs typeface="Consolas" panose="020B0609020204030204" pitchFamily="49" charset="0"/>
            </a:endParaRPr>
          </a:p>
          <a:p>
            <a:pPr marL="0" indent="0">
              <a:buNone/>
            </a:pPr>
            <a:r>
              <a:rPr lang="en-US" sz="2000" dirty="0">
                <a:solidFill>
                  <a:srgbClr val="5555FF"/>
                </a:solidFill>
                <a:latin typeface="Consolas" panose="020B0609020204030204" pitchFamily="49" charset="0"/>
                <a:cs typeface="Consolas" panose="020B0609020204030204" pitchFamily="49" charset="0"/>
              </a:rPr>
              <a:t> </a:t>
            </a:r>
            <a:r>
              <a:rPr lang="en-US" sz="2000" dirty="0" smtClean="0">
                <a:solidFill>
                  <a:srgbClr val="5555FF"/>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.stream</a:t>
            </a:r>
            <a:r>
              <a:rPr lang="en-US" sz="2000" dirty="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.filter(each -&gt; each % </a:t>
            </a:r>
            <a:r>
              <a:rPr lang="en-US" sz="2000" b="1" dirty="0">
                <a:solidFill>
                  <a:srgbClr val="0000FF"/>
                </a:solidFill>
                <a:latin typeface="Consolas" panose="020B0609020204030204" pitchFamily="49" charset="0"/>
                <a:cs typeface="Consolas" panose="020B0609020204030204" pitchFamily="49" charset="0"/>
              </a:rPr>
              <a:t>2 </a:t>
            </a:r>
            <a:r>
              <a:rPr lang="en-US" sz="2000" dirty="0">
                <a:solidFill>
                  <a:srgbClr val="000000"/>
                </a:solidFill>
                <a:latin typeface="Consolas" panose="020B0609020204030204" pitchFamily="49" charset="0"/>
                <a:cs typeface="Consolas" panose="020B0609020204030204" pitchFamily="49" charset="0"/>
              </a:rPr>
              <a:t>== </a:t>
            </a:r>
            <a:r>
              <a:rPr lang="en-US" sz="2000" b="1" dirty="0">
                <a:solidFill>
                  <a:srgbClr val="0000FF"/>
                </a:solidFill>
                <a:latin typeface="Consolas" panose="020B0609020204030204" pitchFamily="49" charset="0"/>
                <a:cs typeface="Consolas" panose="020B0609020204030204" pitchFamily="49" charset="0"/>
              </a:rPr>
              <a:t>0</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err="1">
                <a:solidFill>
                  <a:srgbClr val="000000"/>
                </a:solidFill>
                <a:latin typeface="Consolas" panose="020B0609020204030204" pitchFamily="49" charset="0"/>
                <a:cs typeface="Consolas" panose="020B0609020204030204" pitchFamily="49" charset="0"/>
              </a:rPr>
              <a:t>mapToLong</a:t>
            </a:r>
            <a:r>
              <a:rPr lang="en-US" sz="2000" dirty="0">
                <a:solidFill>
                  <a:srgbClr val="000000"/>
                </a:solidFill>
                <a:latin typeface="Consolas" panose="020B0609020204030204" pitchFamily="49" charset="0"/>
                <a:cs typeface="Consolas" panose="020B0609020204030204" pitchFamily="49" charset="0"/>
              </a:rPr>
              <a:t>(e -&gt; </a:t>
            </a:r>
            <a:r>
              <a:rPr lang="en-US" sz="2000" b="1" dirty="0">
                <a:solidFill>
                  <a:srgbClr val="0000FF"/>
                </a:solidFill>
                <a:latin typeface="Consolas" panose="020B0609020204030204" pitchFamily="49" charset="0"/>
                <a:cs typeface="Consolas" panose="020B0609020204030204" pitchFamily="49" charset="0"/>
              </a:rPr>
              <a:t>1L</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.reduce(</a:t>
            </a:r>
            <a:r>
              <a:rPr lang="en-US" sz="2000" b="1" dirty="0" smtClean="0">
                <a:solidFill>
                  <a:srgbClr val="0000FF"/>
                </a:solidFill>
                <a:latin typeface="Consolas" panose="020B0609020204030204" pitchFamily="49" charset="0"/>
                <a:cs typeface="Consolas" panose="020B0609020204030204" pitchFamily="49" charset="0"/>
              </a:rPr>
              <a:t>0</a:t>
            </a:r>
            <a:r>
              <a:rPr lang="en-US" sz="2000" dirty="0">
                <a:solidFill>
                  <a:srgbClr val="000000"/>
                </a:solidFill>
                <a:latin typeface="Consolas" panose="020B0609020204030204" pitchFamily="49" charset="0"/>
                <a:cs typeface="Consolas" panose="020B0609020204030204" pitchFamily="49" charset="0"/>
              </a:rPr>
              <a:t>, Long::sum</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endParaRPr lang="en-US" sz="2000" dirty="0">
              <a:solidFill>
                <a:srgbClr val="000000"/>
              </a:solidFill>
              <a:latin typeface="Consolas" panose="020B0609020204030204" pitchFamily="49" charset="0"/>
              <a:cs typeface="Consolas" panose="020B0609020204030204" pitchFamily="49" charset="0"/>
            </a:endParaRPr>
          </a:p>
          <a:p>
            <a:pPr marL="0" indent="0">
              <a:buNone/>
            </a:pPr>
            <a:r>
              <a:rPr lang="en-US" sz="2000" dirty="0" err="1">
                <a:solidFill>
                  <a:srgbClr val="800080"/>
                </a:solidFill>
                <a:latin typeface="Consolas" panose="020B0609020204030204" pitchFamily="49" charset="0"/>
                <a:cs typeface="Consolas" panose="020B0609020204030204" pitchFamily="49" charset="0"/>
              </a:rPr>
              <a:t>this</a:t>
            </a:r>
            <a:r>
              <a:rPr lang="en-US" sz="2000" dirty="0" err="1">
                <a:solidFill>
                  <a:srgbClr val="000000"/>
                </a:solidFill>
                <a:latin typeface="Consolas" panose="020B0609020204030204" pitchFamily="49" charset="0"/>
                <a:cs typeface="Consolas" panose="020B0609020204030204" pitchFamily="49" charset="0"/>
              </a:rPr>
              <a:t>.</a:t>
            </a:r>
            <a:r>
              <a:rPr lang="en-US" sz="2000" dirty="0" err="1">
                <a:solidFill>
                  <a:srgbClr val="5555FF"/>
                </a:solidFill>
                <a:latin typeface="Consolas" panose="020B0609020204030204" pitchFamily="49" charset="0"/>
                <a:cs typeface="Consolas" panose="020B0609020204030204" pitchFamily="49" charset="0"/>
              </a:rPr>
              <a:t>integersGSC</a:t>
            </a:r>
            <a:endParaRPr lang="en-US" sz="2000" dirty="0">
              <a:solidFill>
                <a:srgbClr val="5555FF"/>
              </a:solidFill>
              <a:latin typeface="Consolas" panose="020B0609020204030204" pitchFamily="49" charset="0"/>
              <a:cs typeface="Consolas" panose="020B0609020204030204" pitchFamily="49" charset="0"/>
            </a:endParaRPr>
          </a:p>
          <a:p>
            <a:pPr marL="0" indent="0">
              <a:buNone/>
            </a:pPr>
            <a:r>
              <a:rPr lang="en-US" sz="2000" dirty="0">
                <a:solidFill>
                  <a:srgbClr val="5555FF"/>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0000"/>
                </a:solidFill>
                <a:latin typeface="Consolas" panose="020B0609020204030204" pitchFamily="49" charset="0"/>
                <a:cs typeface="Consolas" panose="020B0609020204030204" pitchFamily="49" charset="0"/>
              </a:rPr>
              <a:t>asLazy</a:t>
            </a:r>
            <a:r>
              <a:rPr lang="en-US" sz="2000" dirty="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.count(each -&gt; each % </a:t>
            </a:r>
            <a:r>
              <a:rPr lang="en-US" sz="2000" b="1" dirty="0">
                <a:solidFill>
                  <a:srgbClr val="0000FF"/>
                </a:solidFill>
                <a:latin typeface="Consolas" panose="020B0609020204030204" pitchFamily="49" charset="0"/>
                <a:cs typeface="Consolas" panose="020B0609020204030204" pitchFamily="49" charset="0"/>
              </a:rPr>
              <a:t>2 </a:t>
            </a:r>
            <a:r>
              <a:rPr lang="en-US" sz="2000" dirty="0">
                <a:solidFill>
                  <a:srgbClr val="000000"/>
                </a:solidFill>
                <a:latin typeface="Consolas" panose="020B0609020204030204" pitchFamily="49" charset="0"/>
                <a:cs typeface="Consolas" panose="020B0609020204030204" pitchFamily="49" charset="0"/>
              </a:rPr>
              <a:t>== </a:t>
            </a:r>
            <a:r>
              <a:rPr lang="en-US" sz="2000" b="1" dirty="0">
                <a:solidFill>
                  <a:srgbClr val="0000FF"/>
                </a:solidFill>
                <a:latin typeface="Consolas" panose="020B0609020204030204" pitchFamily="49" charset="0"/>
                <a:cs typeface="Consolas" panose="020B0609020204030204" pitchFamily="49" charset="0"/>
              </a:rPr>
              <a:t>0</a:t>
            </a:r>
            <a:r>
              <a:rPr lang="en-US" sz="2000" dirty="0" smtClean="0">
                <a:solidFill>
                  <a:srgbClr val="000000"/>
                </a:solidFill>
                <a:latin typeface="Consolas" panose="020B0609020204030204" pitchFamily="49" charset="0"/>
                <a:cs typeface="Consolas" panose="020B0609020204030204" pitchFamily="49" charset="0"/>
              </a:rPr>
              <a:t>);</a:t>
            </a:r>
            <a:endParaRPr lang="en-US" sz="2000" dirty="0">
              <a:solidFill>
                <a:srgbClr val="800080"/>
              </a:solidFill>
              <a:latin typeface="Consolas" panose="020B0609020204030204" pitchFamily="49" charset="0"/>
              <a:cs typeface="Consolas" panose="020B0609020204030204" pitchFamily="49" charset="0"/>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1" y="1047750"/>
            <a:ext cx="635954"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descr="GS Collection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53400" y="3486150"/>
            <a:ext cx="476250" cy="476250"/>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ular Callout 7"/>
          <p:cNvSpPr/>
          <p:nvPr/>
        </p:nvSpPr>
        <p:spPr>
          <a:xfrm>
            <a:off x="5334000" y="1504950"/>
            <a:ext cx="2438400" cy="1091966"/>
          </a:xfrm>
          <a:prstGeom prst="wedgeRoundRectCallout">
            <a:avLst>
              <a:gd name="adj1" fmla="val -112518"/>
              <a:gd name="adj2" fmla="val 3754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Seems like extra work</a:t>
            </a:r>
            <a:endParaRPr lang="en-US" sz="2800" dirty="0"/>
          </a:p>
        </p:txBody>
      </p:sp>
    </p:spTree>
    <p:extLst>
      <p:ext uri="{BB962C8B-B14F-4D97-AF65-F5344CB8AC3E}">
        <p14:creationId xmlns:p14="http://schemas.microsoft.com/office/powerpoint/2010/main" val="37127903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a:t>Count: GS Collections</a:t>
            </a:r>
          </a:p>
        </p:txBody>
      </p:sp>
    </p:spTree>
    <p:extLst>
      <p:ext uri="{BB962C8B-B14F-4D97-AF65-F5344CB8AC3E}">
        <p14:creationId xmlns:p14="http://schemas.microsoft.com/office/powerpoint/2010/main" val="16502759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Count: GS Collections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800" dirty="0">
                <a:solidFill>
                  <a:srgbClr val="808080"/>
                </a:solidFill>
                <a:latin typeface="Consolas" panose="020B0609020204030204" pitchFamily="49" charset="0"/>
                <a:cs typeface="Consolas" panose="020B0609020204030204" pitchFamily="49" charset="0"/>
              </a:rPr>
              <a:t>@</a:t>
            </a:r>
            <a:r>
              <a:rPr lang="en-US" sz="2800" dirty="0" err="1" smtClean="0">
                <a:solidFill>
                  <a:srgbClr val="808080"/>
                </a:solidFill>
                <a:latin typeface="Consolas" panose="020B0609020204030204" pitchFamily="49" charset="0"/>
                <a:cs typeface="Consolas" panose="020B0609020204030204" pitchFamily="49" charset="0"/>
              </a:rPr>
              <a:t>GenerateMicroBenchmark</a:t>
            </a:r>
            <a:endParaRPr lang="en-US" sz="2800" dirty="0" smtClean="0">
              <a:solidFill>
                <a:srgbClr val="808080"/>
              </a:solidFill>
              <a:latin typeface="Consolas" panose="020B0609020204030204" pitchFamily="49" charset="0"/>
              <a:cs typeface="Consolas" panose="020B0609020204030204" pitchFamily="49" charset="0"/>
            </a:endParaRPr>
          </a:p>
          <a:p>
            <a:pPr marL="0" indent="0">
              <a:buNone/>
            </a:pPr>
            <a:r>
              <a:rPr lang="en-US" sz="2800" dirty="0" smtClean="0">
                <a:solidFill>
                  <a:srgbClr val="800080"/>
                </a:solidFill>
                <a:latin typeface="Consolas" panose="020B0609020204030204" pitchFamily="49" charset="0"/>
                <a:cs typeface="Consolas" panose="020B0609020204030204" pitchFamily="49" charset="0"/>
              </a:rPr>
              <a:t>public </a:t>
            </a:r>
            <a:r>
              <a:rPr lang="en-US" sz="2800" dirty="0">
                <a:solidFill>
                  <a:srgbClr val="800080"/>
                </a:solidFill>
                <a:latin typeface="Consolas" panose="020B0609020204030204" pitchFamily="49" charset="0"/>
                <a:cs typeface="Consolas" panose="020B0609020204030204" pitchFamily="49" charset="0"/>
              </a:rPr>
              <a:t>void </a:t>
            </a:r>
            <a:r>
              <a:rPr lang="en-US" sz="2800" dirty="0" err="1">
                <a:solidFill>
                  <a:srgbClr val="000000"/>
                </a:solidFill>
                <a:latin typeface="Consolas" panose="020B0609020204030204" pitchFamily="49" charset="0"/>
                <a:cs typeface="Consolas" panose="020B0609020204030204" pitchFamily="49" charset="0"/>
              </a:rPr>
              <a:t>serial_lazy_gsc</a:t>
            </a:r>
            <a:r>
              <a:rPr lang="en-US" sz="2800" dirty="0" smtClean="0">
                <a:solidFill>
                  <a:srgbClr val="000000"/>
                </a:solidFill>
                <a:latin typeface="Consolas" panose="020B0609020204030204" pitchFamily="49" charset="0"/>
                <a:cs typeface="Consolas" panose="020B0609020204030204" pitchFamily="49" charset="0"/>
              </a:rPr>
              <a:t>() {</a:t>
            </a:r>
          </a:p>
          <a:p>
            <a:pPr marL="0" indent="0">
              <a:buNone/>
            </a:pPr>
            <a:r>
              <a:rPr lang="en-US" sz="2800" dirty="0">
                <a:solidFill>
                  <a:srgbClr val="000000"/>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 </a:t>
            </a:r>
            <a:r>
              <a:rPr lang="en-US" sz="2800" dirty="0" err="1" smtClean="0">
                <a:solidFill>
                  <a:srgbClr val="800080"/>
                </a:solidFill>
                <a:latin typeface="Consolas" panose="020B0609020204030204" pitchFamily="49" charset="0"/>
                <a:cs typeface="Consolas" panose="020B0609020204030204" pitchFamily="49" charset="0"/>
              </a:rPr>
              <a:t>int</a:t>
            </a:r>
            <a:r>
              <a:rPr lang="en-US" sz="2800" dirty="0" smtClean="0">
                <a:solidFill>
                  <a:srgbClr val="800080"/>
                </a:solidFill>
                <a:latin typeface="Consolas" panose="020B0609020204030204" pitchFamily="49" charset="0"/>
                <a:cs typeface="Consolas" panose="020B0609020204030204" pitchFamily="49" charset="0"/>
              </a:rPr>
              <a:t> </a:t>
            </a:r>
            <a:r>
              <a:rPr lang="en-US" sz="2800" dirty="0">
                <a:solidFill>
                  <a:srgbClr val="004000"/>
                </a:solidFill>
                <a:latin typeface="Consolas" panose="020B0609020204030204" pitchFamily="49" charset="0"/>
                <a:cs typeface="Consolas" panose="020B0609020204030204" pitchFamily="49" charset="0"/>
              </a:rPr>
              <a:t>evens </a:t>
            </a:r>
            <a:r>
              <a:rPr lang="en-US" sz="2800" dirty="0">
                <a:solidFill>
                  <a:srgbClr val="000000"/>
                </a:solidFill>
                <a:latin typeface="Consolas" panose="020B0609020204030204" pitchFamily="49" charset="0"/>
                <a:cs typeface="Consolas" panose="020B0609020204030204" pitchFamily="49" charset="0"/>
              </a:rPr>
              <a:t>= </a:t>
            </a:r>
            <a:r>
              <a:rPr lang="en-US" sz="2800" dirty="0" err="1" smtClean="0">
                <a:solidFill>
                  <a:srgbClr val="800080"/>
                </a:solidFill>
                <a:latin typeface="Consolas" panose="020B0609020204030204" pitchFamily="49" charset="0"/>
                <a:cs typeface="Consolas" panose="020B0609020204030204" pitchFamily="49" charset="0"/>
              </a:rPr>
              <a:t>this</a:t>
            </a:r>
            <a:r>
              <a:rPr lang="en-US" sz="2800" dirty="0" err="1" smtClean="0">
                <a:solidFill>
                  <a:srgbClr val="000000"/>
                </a:solidFill>
                <a:latin typeface="Consolas" panose="020B0609020204030204" pitchFamily="49" charset="0"/>
                <a:cs typeface="Consolas" panose="020B0609020204030204" pitchFamily="49" charset="0"/>
              </a:rPr>
              <a:t>.</a:t>
            </a:r>
            <a:r>
              <a:rPr lang="en-US" sz="2800" dirty="0" err="1" smtClean="0">
                <a:solidFill>
                  <a:srgbClr val="5555FF"/>
                </a:solidFill>
                <a:latin typeface="Consolas" panose="020B0609020204030204" pitchFamily="49" charset="0"/>
                <a:cs typeface="Consolas" panose="020B0609020204030204" pitchFamily="49" charset="0"/>
              </a:rPr>
              <a:t>integersGSC</a:t>
            </a:r>
            <a:endParaRPr lang="en-US" sz="2800" dirty="0" smtClean="0">
              <a:solidFill>
                <a:srgbClr val="5555FF"/>
              </a:solidFill>
              <a:latin typeface="Consolas" panose="020B0609020204030204" pitchFamily="49" charset="0"/>
              <a:cs typeface="Consolas" panose="020B0609020204030204" pitchFamily="49" charset="0"/>
            </a:endParaRPr>
          </a:p>
          <a:p>
            <a:pPr marL="0" indent="0">
              <a:buNone/>
            </a:pPr>
            <a:r>
              <a:rPr lang="en-US" sz="2800" dirty="0">
                <a:solidFill>
                  <a:srgbClr val="5555FF"/>
                </a:solidFill>
                <a:latin typeface="Consolas" panose="020B0609020204030204" pitchFamily="49" charset="0"/>
                <a:cs typeface="Consolas" panose="020B0609020204030204" pitchFamily="49" charset="0"/>
              </a:rPr>
              <a:t> </a:t>
            </a:r>
            <a:r>
              <a:rPr lang="en-US" sz="2800" dirty="0" smtClean="0">
                <a:solidFill>
                  <a:srgbClr val="5555FF"/>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a:t>
            </a:r>
            <a:r>
              <a:rPr lang="en-US" sz="2800" dirty="0" err="1">
                <a:solidFill>
                  <a:srgbClr val="000000"/>
                </a:solidFill>
                <a:latin typeface="Consolas" panose="020B0609020204030204" pitchFamily="49" charset="0"/>
                <a:cs typeface="Consolas" panose="020B0609020204030204" pitchFamily="49" charset="0"/>
              </a:rPr>
              <a:t>asLazy</a:t>
            </a:r>
            <a:r>
              <a:rPr lang="en-US" sz="2800" dirty="0" smtClean="0">
                <a:solidFill>
                  <a:srgbClr val="000000"/>
                </a:solidFill>
                <a:latin typeface="Consolas" panose="020B0609020204030204" pitchFamily="49" charset="0"/>
                <a:cs typeface="Consolas" panose="020B0609020204030204" pitchFamily="49" charset="0"/>
              </a:rPr>
              <a:t>()</a:t>
            </a:r>
          </a:p>
          <a:p>
            <a:pPr marL="0" indent="0">
              <a:buNone/>
            </a:pPr>
            <a:r>
              <a:rPr lang="en-US" sz="2800" dirty="0">
                <a:solidFill>
                  <a:srgbClr val="000000"/>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   .</a:t>
            </a:r>
            <a:r>
              <a:rPr lang="en-US" sz="2800" dirty="0">
                <a:solidFill>
                  <a:srgbClr val="000000"/>
                </a:solidFill>
                <a:latin typeface="Consolas" panose="020B0609020204030204" pitchFamily="49" charset="0"/>
                <a:cs typeface="Consolas" panose="020B0609020204030204" pitchFamily="49" charset="0"/>
              </a:rPr>
              <a:t>count(each -&gt; each % </a:t>
            </a:r>
            <a:r>
              <a:rPr lang="en-US" sz="2800" b="1" dirty="0">
                <a:solidFill>
                  <a:srgbClr val="0000FF"/>
                </a:solidFill>
                <a:latin typeface="Consolas" panose="020B0609020204030204" pitchFamily="49" charset="0"/>
                <a:cs typeface="Consolas" panose="020B0609020204030204" pitchFamily="49" charset="0"/>
              </a:rPr>
              <a:t>2 </a:t>
            </a:r>
            <a:r>
              <a:rPr lang="en-US" sz="2800" dirty="0">
                <a:solidFill>
                  <a:srgbClr val="000000"/>
                </a:solidFill>
                <a:latin typeface="Consolas" panose="020B0609020204030204" pitchFamily="49" charset="0"/>
                <a:cs typeface="Consolas" panose="020B0609020204030204" pitchFamily="49" charset="0"/>
              </a:rPr>
              <a:t>== </a:t>
            </a:r>
            <a:r>
              <a:rPr lang="en-US" sz="2800" b="1" dirty="0">
                <a:solidFill>
                  <a:srgbClr val="0000FF"/>
                </a:solidFill>
                <a:latin typeface="Consolas" panose="020B0609020204030204" pitchFamily="49" charset="0"/>
                <a:cs typeface="Consolas" panose="020B0609020204030204" pitchFamily="49" charset="0"/>
              </a:rPr>
              <a:t>0</a:t>
            </a:r>
            <a:r>
              <a:rPr lang="en-US" sz="2800" dirty="0" smtClean="0">
                <a:solidFill>
                  <a:srgbClr val="000000"/>
                </a:solidFill>
                <a:latin typeface="Consolas" panose="020B0609020204030204" pitchFamily="49" charset="0"/>
                <a:cs typeface="Consolas" panose="020B0609020204030204" pitchFamily="49" charset="0"/>
              </a:rPr>
              <a:t>);</a:t>
            </a:r>
          </a:p>
          <a:p>
            <a:pPr marL="0" indent="0">
              <a:buNone/>
            </a:pPr>
            <a:r>
              <a:rPr lang="en-US" sz="2800" dirty="0" smtClean="0">
                <a:solidFill>
                  <a:srgbClr val="800000"/>
                </a:solidFill>
                <a:latin typeface="Consolas" panose="020B0609020204030204" pitchFamily="49" charset="0"/>
                <a:cs typeface="Consolas" panose="020B0609020204030204" pitchFamily="49" charset="0"/>
              </a:rPr>
              <a:t>  </a:t>
            </a:r>
            <a:r>
              <a:rPr lang="en-US" sz="2800" dirty="0" err="1" smtClean="0">
                <a:solidFill>
                  <a:srgbClr val="800000"/>
                </a:solidFill>
                <a:latin typeface="Consolas" panose="020B0609020204030204" pitchFamily="49" charset="0"/>
                <a:cs typeface="Consolas" panose="020B0609020204030204" pitchFamily="49" charset="0"/>
              </a:rPr>
              <a:t>Assert</a:t>
            </a:r>
            <a:r>
              <a:rPr lang="en-US" sz="2800" dirty="0" err="1" smtClean="0">
                <a:solidFill>
                  <a:srgbClr val="000000"/>
                </a:solidFill>
                <a:latin typeface="Consolas" panose="020B0609020204030204" pitchFamily="49" charset="0"/>
                <a:cs typeface="Consolas" panose="020B0609020204030204" pitchFamily="49" charset="0"/>
              </a:rPr>
              <a:t>.</a:t>
            </a:r>
            <a:r>
              <a:rPr lang="en-US" sz="2800" i="1" dirty="0" err="1" smtClean="0">
                <a:solidFill>
                  <a:srgbClr val="000000"/>
                </a:solidFill>
                <a:latin typeface="Consolas" panose="020B0609020204030204" pitchFamily="49" charset="0"/>
                <a:cs typeface="Consolas" panose="020B0609020204030204" pitchFamily="49" charset="0"/>
              </a:rPr>
              <a:t>assertEquals</a:t>
            </a:r>
            <a:r>
              <a:rPr lang="en-US" sz="2800" dirty="0" smtClean="0">
                <a:solidFill>
                  <a:srgbClr val="000000"/>
                </a:solidFill>
                <a:latin typeface="Consolas" panose="020B0609020204030204" pitchFamily="49" charset="0"/>
                <a:cs typeface="Consolas" panose="020B0609020204030204" pitchFamily="49" charset="0"/>
              </a:rPr>
              <a:t>(</a:t>
            </a:r>
            <a:r>
              <a:rPr lang="en-US" sz="2800" i="1" dirty="0" smtClean="0">
                <a:solidFill>
                  <a:srgbClr val="000080"/>
                </a:solidFill>
                <a:latin typeface="Consolas" panose="020B0609020204030204" pitchFamily="49" charset="0"/>
                <a:cs typeface="Consolas" panose="020B0609020204030204" pitchFamily="49" charset="0"/>
              </a:rPr>
              <a:t>SIZE </a:t>
            </a:r>
            <a:r>
              <a:rPr lang="en-US" sz="2800" dirty="0">
                <a:solidFill>
                  <a:srgbClr val="000000"/>
                </a:solidFill>
                <a:latin typeface="Consolas" panose="020B0609020204030204" pitchFamily="49" charset="0"/>
                <a:cs typeface="Consolas" panose="020B0609020204030204" pitchFamily="49" charset="0"/>
              </a:rPr>
              <a:t>/ </a:t>
            </a:r>
            <a:r>
              <a:rPr lang="en-US" sz="2800" b="1" dirty="0">
                <a:solidFill>
                  <a:srgbClr val="0000FF"/>
                </a:solidFill>
                <a:latin typeface="Consolas" panose="020B0609020204030204" pitchFamily="49" charset="0"/>
                <a:cs typeface="Consolas" panose="020B0609020204030204" pitchFamily="49" charset="0"/>
              </a:rPr>
              <a:t>2</a:t>
            </a:r>
            <a:r>
              <a:rPr lang="en-US" sz="2800" dirty="0">
                <a:solidFill>
                  <a:srgbClr val="000000"/>
                </a:solidFill>
                <a:latin typeface="Consolas" panose="020B0609020204030204" pitchFamily="49" charset="0"/>
                <a:cs typeface="Consolas" panose="020B0609020204030204" pitchFamily="49" charset="0"/>
              </a:rPr>
              <a:t>, </a:t>
            </a:r>
            <a:r>
              <a:rPr lang="en-US" sz="2800" dirty="0">
                <a:solidFill>
                  <a:srgbClr val="004000"/>
                </a:solidFill>
                <a:latin typeface="Consolas" panose="020B0609020204030204" pitchFamily="49" charset="0"/>
                <a:cs typeface="Consolas" panose="020B0609020204030204" pitchFamily="49" charset="0"/>
              </a:rPr>
              <a:t>evens</a:t>
            </a:r>
            <a:r>
              <a:rPr lang="en-US" sz="2800" dirty="0" smtClean="0">
                <a:solidFill>
                  <a:srgbClr val="000000"/>
                </a:solidFill>
                <a:latin typeface="Consolas" panose="020B0609020204030204" pitchFamily="49" charset="0"/>
                <a:cs typeface="Consolas" panose="020B0609020204030204" pitchFamily="49" charset="0"/>
              </a:rPr>
              <a:t>);</a:t>
            </a:r>
          </a:p>
          <a:p>
            <a:pPr marL="0" indent="0">
              <a:buNone/>
            </a:pPr>
            <a:r>
              <a:rPr lang="en-US" sz="2800" dirty="0" smtClean="0">
                <a:solidFill>
                  <a:srgbClr val="000000"/>
                </a:solidFill>
                <a:latin typeface="Consolas" panose="020B0609020204030204" pitchFamily="49" charset="0"/>
                <a:cs typeface="Consolas" panose="020B0609020204030204" pitchFamily="49" charset="0"/>
              </a:rPr>
              <a:t>} </a:t>
            </a:r>
            <a:endParaRPr lang="en-US" sz="2800" dirty="0">
              <a:effectLst/>
              <a:latin typeface="Consolas" panose="020B0609020204030204" pitchFamily="49" charset="0"/>
              <a:cs typeface="Consolas" panose="020B0609020204030204" pitchFamily="49" charset="0"/>
            </a:endParaRPr>
          </a:p>
        </p:txBody>
      </p:sp>
      <p:pic>
        <p:nvPicPr>
          <p:cNvPr id="6" name="Picture 5" descr="GS Collec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3400" y="114300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52864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Count: GS </a:t>
            </a:r>
            <a:r>
              <a:rPr lang="en-US" dirty="0" smtClean="0"/>
              <a:t>Collections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mj-lt"/>
                <a:ea typeface="+mj-ea"/>
                <a:cs typeface="+mj-cs"/>
              </a:rPr>
              <a:t>AbstractLazyIterable.java</a:t>
            </a:r>
          </a:p>
          <a:p>
            <a:pPr marL="0" indent="0">
              <a:buNone/>
            </a:pPr>
            <a:endParaRPr lang="en-US" sz="1050" dirty="0">
              <a:latin typeface="+mj-lt"/>
              <a:ea typeface="+mj-ea"/>
              <a:cs typeface="+mj-cs"/>
            </a:endParaRPr>
          </a:p>
          <a:p>
            <a:pPr marL="0" indent="0">
              <a:buNone/>
            </a:pPr>
            <a:r>
              <a:rPr lang="en-US" sz="2300" dirty="0" smtClean="0">
                <a:solidFill>
                  <a:srgbClr val="800080"/>
                </a:solidFill>
                <a:latin typeface="Consolas" panose="020B0609020204030204" pitchFamily="49" charset="0"/>
                <a:cs typeface="Consolas" panose="020B0609020204030204" pitchFamily="49" charset="0"/>
              </a:rPr>
              <a:t>public </a:t>
            </a:r>
            <a:r>
              <a:rPr lang="en-US" sz="2300" dirty="0" err="1">
                <a:solidFill>
                  <a:srgbClr val="800080"/>
                </a:solidFill>
                <a:latin typeface="Consolas" panose="020B0609020204030204" pitchFamily="49" charset="0"/>
                <a:cs typeface="Consolas" panose="020B0609020204030204" pitchFamily="49" charset="0"/>
              </a:rPr>
              <a:t>int</a:t>
            </a:r>
            <a:r>
              <a:rPr lang="en-US" sz="2300" dirty="0">
                <a:solidFill>
                  <a:srgbClr val="800080"/>
                </a:solidFill>
                <a:latin typeface="Consolas" panose="020B0609020204030204" pitchFamily="49" charset="0"/>
                <a:cs typeface="Consolas" panose="020B0609020204030204" pitchFamily="49" charset="0"/>
              </a:rPr>
              <a:t> </a:t>
            </a:r>
            <a:r>
              <a:rPr lang="en-US" sz="2300" dirty="0">
                <a:solidFill>
                  <a:srgbClr val="000000"/>
                </a:solidFill>
                <a:latin typeface="Consolas" panose="020B0609020204030204" pitchFamily="49" charset="0"/>
                <a:cs typeface="Consolas" panose="020B0609020204030204" pitchFamily="49" charset="0"/>
              </a:rPr>
              <a:t>count(</a:t>
            </a:r>
            <a:r>
              <a:rPr lang="en-US" sz="2300" dirty="0">
                <a:solidFill>
                  <a:srgbClr val="0080C0"/>
                </a:solidFill>
                <a:latin typeface="Consolas" panose="020B0609020204030204" pitchFamily="49" charset="0"/>
                <a:cs typeface="Consolas" panose="020B0609020204030204" pitchFamily="49" charset="0"/>
              </a:rPr>
              <a:t>Predicate</a:t>
            </a:r>
            <a:r>
              <a:rPr lang="en-US" sz="2300" dirty="0">
                <a:solidFill>
                  <a:srgbClr val="000000"/>
                </a:solidFill>
                <a:latin typeface="Consolas" panose="020B0609020204030204" pitchFamily="49" charset="0"/>
                <a:cs typeface="Consolas" panose="020B0609020204030204" pitchFamily="49" charset="0"/>
              </a:rPr>
              <a:t>&lt;? </a:t>
            </a:r>
            <a:r>
              <a:rPr lang="en-US" sz="2300" dirty="0">
                <a:solidFill>
                  <a:srgbClr val="800080"/>
                </a:solidFill>
                <a:latin typeface="Consolas" panose="020B0609020204030204" pitchFamily="49" charset="0"/>
                <a:cs typeface="Consolas" panose="020B0609020204030204" pitchFamily="49" charset="0"/>
              </a:rPr>
              <a:t>super </a:t>
            </a:r>
            <a:r>
              <a:rPr lang="en-US" sz="2300" dirty="0">
                <a:solidFill>
                  <a:srgbClr val="808000"/>
                </a:solidFill>
                <a:latin typeface="Consolas" panose="020B0609020204030204" pitchFamily="49" charset="0"/>
                <a:cs typeface="Consolas" panose="020B0609020204030204" pitchFamily="49" charset="0"/>
              </a:rPr>
              <a:t>T</a:t>
            </a:r>
            <a:r>
              <a:rPr lang="en-US" sz="2300" dirty="0">
                <a:solidFill>
                  <a:srgbClr val="000000"/>
                </a:solidFill>
                <a:latin typeface="Consolas" panose="020B0609020204030204" pitchFamily="49" charset="0"/>
                <a:cs typeface="Consolas" panose="020B0609020204030204" pitchFamily="49" charset="0"/>
              </a:rPr>
              <a:t>&gt; predicate</a:t>
            </a:r>
            <a:r>
              <a:rPr lang="en-US" sz="23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err="1">
                <a:solidFill>
                  <a:srgbClr val="800000"/>
                </a:solidFill>
                <a:latin typeface="Consolas" panose="020B0609020204030204" pitchFamily="49" charset="0"/>
                <a:cs typeface="Consolas" panose="020B0609020204030204" pitchFamily="49" charset="0"/>
              </a:rPr>
              <a:t>CountProcedure</a:t>
            </a:r>
            <a:r>
              <a:rPr lang="en-US" sz="2400" dirty="0">
                <a:solidFill>
                  <a:srgbClr val="000000"/>
                </a:solidFill>
                <a:latin typeface="Consolas" panose="020B0609020204030204" pitchFamily="49" charset="0"/>
                <a:cs typeface="Consolas" panose="020B0609020204030204" pitchFamily="49" charset="0"/>
              </a:rPr>
              <a:t>&lt;</a:t>
            </a:r>
            <a:r>
              <a:rPr lang="en-US" sz="2400" dirty="0">
                <a:solidFill>
                  <a:srgbClr val="808000"/>
                </a:solidFill>
                <a:latin typeface="Consolas" panose="020B0609020204030204" pitchFamily="49" charset="0"/>
                <a:cs typeface="Consolas" panose="020B0609020204030204" pitchFamily="49" charset="0"/>
              </a:rPr>
              <a:t>T</a:t>
            </a:r>
            <a:r>
              <a:rPr lang="en-US" sz="2400" dirty="0">
                <a:solidFill>
                  <a:srgbClr val="000000"/>
                </a:solidFill>
                <a:latin typeface="Consolas" panose="020B0609020204030204" pitchFamily="49" charset="0"/>
                <a:cs typeface="Consolas" panose="020B0609020204030204" pitchFamily="49" charset="0"/>
              </a:rPr>
              <a:t>&gt; </a:t>
            </a:r>
            <a:r>
              <a:rPr lang="en-US" sz="2400" dirty="0">
                <a:solidFill>
                  <a:srgbClr val="004000"/>
                </a:solidFill>
                <a:latin typeface="Consolas" panose="020B0609020204030204" pitchFamily="49" charset="0"/>
                <a:cs typeface="Consolas" panose="020B0609020204030204" pitchFamily="49" charset="0"/>
              </a:rPr>
              <a:t>procedure </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800080"/>
                </a:solidFill>
                <a:latin typeface="Consolas" panose="020B0609020204030204" pitchFamily="49" charset="0"/>
                <a:cs typeface="Consolas" panose="020B0609020204030204" pitchFamily="49" charset="0"/>
              </a:rPr>
              <a:t>new </a:t>
            </a:r>
            <a:r>
              <a:rPr lang="en-US" sz="2400" dirty="0" err="1" smtClean="0">
                <a:solidFill>
                  <a:srgbClr val="000000"/>
                </a:solidFill>
                <a:latin typeface="Consolas" panose="020B0609020204030204" pitchFamily="49" charset="0"/>
                <a:cs typeface="Consolas" panose="020B0609020204030204" pitchFamily="49" charset="0"/>
              </a:rPr>
              <a:t>CountProcedure</a:t>
            </a:r>
            <a:r>
              <a:rPr lang="en-US" sz="2400" dirty="0" smtClean="0">
                <a:solidFill>
                  <a:srgbClr val="000000"/>
                </a:solidFill>
                <a:latin typeface="Consolas" panose="020B0609020204030204" pitchFamily="49" charset="0"/>
                <a:cs typeface="Consolas" panose="020B0609020204030204" pitchFamily="49" charset="0"/>
              </a:rPr>
              <a:t>&lt;</a:t>
            </a:r>
            <a:r>
              <a:rPr lang="en-US" sz="2400" dirty="0" smtClean="0">
                <a:solidFill>
                  <a:srgbClr val="808000"/>
                </a:solidFill>
                <a:latin typeface="Consolas" panose="020B0609020204030204" pitchFamily="49" charset="0"/>
                <a:cs typeface="Consolas" panose="020B0609020204030204" pitchFamily="49" charset="0"/>
              </a:rPr>
              <a:t>T</a:t>
            </a:r>
            <a:r>
              <a:rPr lang="en-US" sz="2400" dirty="0">
                <a:solidFill>
                  <a:srgbClr val="000000"/>
                </a:solidFill>
                <a:latin typeface="Consolas" panose="020B0609020204030204" pitchFamily="49" charset="0"/>
                <a:cs typeface="Consolas" panose="020B0609020204030204" pitchFamily="49" charset="0"/>
              </a:rPr>
              <a:t>&gt;(predicate</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800080"/>
                </a:solidFill>
                <a:latin typeface="Consolas" panose="020B0609020204030204" pitchFamily="49" charset="0"/>
                <a:cs typeface="Consolas" panose="020B0609020204030204" pitchFamily="49" charset="0"/>
              </a:rPr>
              <a:t>  </a:t>
            </a:r>
            <a:r>
              <a:rPr lang="en-US" sz="2400" dirty="0" err="1" smtClean="0">
                <a:solidFill>
                  <a:srgbClr val="800080"/>
                </a:solidFill>
                <a:latin typeface="Consolas" panose="020B0609020204030204" pitchFamily="49" charset="0"/>
                <a:cs typeface="Consolas" panose="020B0609020204030204" pitchFamily="49" charset="0"/>
              </a:rPr>
              <a:t>this</a:t>
            </a:r>
            <a:r>
              <a:rPr lang="en-US" sz="2400" dirty="0" err="1" smtClean="0">
                <a:solidFill>
                  <a:srgbClr val="000000"/>
                </a:solidFill>
                <a:latin typeface="Consolas" panose="020B0609020204030204" pitchFamily="49" charset="0"/>
                <a:cs typeface="Consolas" panose="020B0609020204030204" pitchFamily="49" charset="0"/>
              </a:rPr>
              <a:t>.forEach</a:t>
            </a:r>
            <a:r>
              <a:rPr lang="en-US" sz="2400" dirty="0" smtClean="0">
                <a:solidFill>
                  <a:srgbClr val="000000"/>
                </a:solidFill>
                <a:latin typeface="Consolas" panose="020B0609020204030204" pitchFamily="49" charset="0"/>
                <a:cs typeface="Consolas" panose="020B0609020204030204" pitchFamily="49" charset="0"/>
              </a:rPr>
              <a:t>(</a:t>
            </a:r>
            <a:r>
              <a:rPr lang="en-US" sz="2400" dirty="0" smtClean="0">
                <a:solidFill>
                  <a:srgbClr val="004000"/>
                </a:solidFill>
                <a:latin typeface="Consolas" panose="020B0609020204030204" pitchFamily="49" charset="0"/>
                <a:cs typeface="Consolas" panose="020B0609020204030204" pitchFamily="49" charset="0"/>
              </a:rPr>
              <a:t>procedure</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smtClean="0">
                <a:solidFill>
                  <a:srgbClr val="800080"/>
                </a:solidFill>
                <a:latin typeface="Consolas" panose="020B0609020204030204" pitchFamily="49" charset="0"/>
                <a:cs typeface="Consolas" panose="020B0609020204030204" pitchFamily="49" charset="0"/>
              </a:rPr>
              <a:t>return </a:t>
            </a:r>
            <a:r>
              <a:rPr lang="en-US" sz="2400" dirty="0" err="1">
                <a:solidFill>
                  <a:srgbClr val="004000"/>
                </a:solidFill>
                <a:latin typeface="Consolas" panose="020B0609020204030204" pitchFamily="49" charset="0"/>
                <a:cs typeface="Consolas" panose="020B0609020204030204" pitchFamily="49" charset="0"/>
              </a:rPr>
              <a:t>procedure</a:t>
            </a:r>
            <a:r>
              <a:rPr lang="en-US" sz="2400" dirty="0" err="1">
                <a:solidFill>
                  <a:srgbClr val="000000"/>
                </a:solidFill>
                <a:latin typeface="Consolas" panose="020B0609020204030204" pitchFamily="49" charset="0"/>
                <a:cs typeface="Consolas" panose="020B0609020204030204" pitchFamily="49" charset="0"/>
              </a:rPr>
              <a:t>.getCount</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a:t>
            </a:r>
          </a:p>
        </p:txBody>
      </p:sp>
      <p:pic>
        <p:nvPicPr>
          <p:cNvPr id="4" name="Picture 3" descr="GS Collec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114300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61647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Count: </a:t>
            </a:r>
            <a:r>
              <a:rPr lang="en-US" dirty="0" smtClean="0"/>
              <a:t>GS Collections</a:t>
            </a:r>
            <a:endParaRPr lang="en-US" dirty="0"/>
          </a:p>
        </p:txBody>
      </p:sp>
      <p:sp>
        <p:nvSpPr>
          <p:cNvPr id="8" name="Content Placeholder 7"/>
          <p:cNvSpPr>
            <a:spLocks noGrp="1"/>
          </p:cNvSpPr>
          <p:nvPr>
            <p:ph idx="1"/>
          </p:nvPr>
        </p:nvSpPr>
        <p:spPr/>
        <p:txBody>
          <a:bodyPr>
            <a:normAutofit lnSpcReduction="10000"/>
          </a:bodyPr>
          <a:lstStyle/>
          <a:p>
            <a:pPr marL="0" indent="0">
              <a:buNone/>
            </a:pPr>
            <a:r>
              <a:rPr lang="en-US" dirty="0" smtClean="0">
                <a:latin typeface="+mj-lt"/>
              </a:rPr>
              <a:t>FastList.java</a:t>
            </a:r>
            <a:endParaRPr lang="en-US" dirty="0">
              <a:latin typeface="+mj-lt"/>
            </a:endParaRPr>
          </a:p>
          <a:p>
            <a:pPr marL="0" indent="0">
              <a:buNone/>
            </a:pPr>
            <a:endParaRPr lang="en-US" sz="1000" dirty="0" smtClean="0">
              <a:latin typeface="Consolas" panose="020B0609020204030204" pitchFamily="49" charset="0"/>
              <a:cs typeface="Consolas" panose="020B0609020204030204" pitchFamily="49" charset="0"/>
            </a:endParaRPr>
          </a:p>
          <a:p>
            <a:pPr marL="0" indent="0">
              <a:buNone/>
            </a:pPr>
            <a:r>
              <a:rPr lang="en-US" sz="2200" dirty="0" smtClean="0">
                <a:solidFill>
                  <a:srgbClr val="800080"/>
                </a:solidFill>
                <a:latin typeface="Consolas" panose="020B0609020204030204" pitchFamily="49" charset="0"/>
                <a:cs typeface="Consolas" panose="020B0609020204030204" pitchFamily="49" charset="0"/>
              </a:rPr>
              <a:t>public </a:t>
            </a:r>
            <a:r>
              <a:rPr lang="en-US" sz="2200" dirty="0">
                <a:solidFill>
                  <a:srgbClr val="800080"/>
                </a:solidFill>
                <a:latin typeface="Consolas" panose="020B0609020204030204" pitchFamily="49" charset="0"/>
                <a:cs typeface="Consolas" panose="020B0609020204030204" pitchFamily="49" charset="0"/>
              </a:rPr>
              <a:t>void </a:t>
            </a:r>
            <a:r>
              <a:rPr lang="en-US" sz="2200" dirty="0" err="1">
                <a:solidFill>
                  <a:srgbClr val="000000"/>
                </a:solidFill>
                <a:latin typeface="Consolas" panose="020B0609020204030204" pitchFamily="49" charset="0"/>
                <a:cs typeface="Consolas" panose="020B0609020204030204" pitchFamily="49" charset="0"/>
              </a:rPr>
              <a:t>forEach</a:t>
            </a:r>
            <a:r>
              <a:rPr lang="en-US" sz="2200" dirty="0">
                <a:solidFill>
                  <a:srgbClr val="000000"/>
                </a:solidFill>
                <a:latin typeface="Consolas" panose="020B0609020204030204" pitchFamily="49" charset="0"/>
                <a:cs typeface="Consolas" panose="020B0609020204030204" pitchFamily="49" charset="0"/>
              </a:rPr>
              <a:t>(</a:t>
            </a:r>
            <a:r>
              <a:rPr lang="en-US" sz="2200" dirty="0">
                <a:solidFill>
                  <a:srgbClr val="0080C0"/>
                </a:solidFill>
                <a:latin typeface="Consolas" panose="020B0609020204030204" pitchFamily="49" charset="0"/>
                <a:cs typeface="Consolas" panose="020B0609020204030204" pitchFamily="49" charset="0"/>
              </a:rPr>
              <a:t>Procedure</a:t>
            </a:r>
            <a:r>
              <a:rPr lang="en-US" sz="2200" dirty="0">
                <a:solidFill>
                  <a:srgbClr val="000000"/>
                </a:solidFill>
                <a:latin typeface="Consolas" panose="020B0609020204030204" pitchFamily="49" charset="0"/>
                <a:cs typeface="Consolas" panose="020B0609020204030204" pitchFamily="49" charset="0"/>
              </a:rPr>
              <a:t>&lt;? </a:t>
            </a:r>
            <a:r>
              <a:rPr lang="en-US" sz="2200" dirty="0">
                <a:solidFill>
                  <a:srgbClr val="800080"/>
                </a:solidFill>
                <a:latin typeface="Consolas" panose="020B0609020204030204" pitchFamily="49" charset="0"/>
                <a:cs typeface="Consolas" panose="020B0609020204030204" pitchFamily="49" charset="0"/>
              </a:rPr>
              <a:t>super </a:t>
            </a:r>
            <a:r>
              <a:rPr lang="en-US" sz="2200" dirty="0">
                <a:solidFill>
                  <a:srgbClr val="808000"/>
                </a:solidFill>
                <a:latin typeface="Consolas" panose="020B0609020204030204" pitchFamily="49" charset="0"/>
                <a:cs typeface="Consolas" panose="020B0609020204030204" pitchFamily="49" charset="0"/>
              </a:rPr>
              <a:t>T</a:t>
            </a:r>
            <a:r>
              <a:rPr lang="en-US" sz="2200" dirty="0">
                <a:solidFill>
                  <a:srgbClr val="000000"/>
                </a:solidFill>
                <a:latin typeface="Consolas" panose="020B0609020204030204" pitchFamily="49" charset="0"/>
                <a:cs typeface="Consolas" panose="020B0609020204030204" pitchFamily="49" charset="0"/>
              </a:rPr>
              <a:t>&gt; procedure</a:t>
            </a:r>
            <a:r>
              <a:rPr lang="en-US" sz="22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smtClean="0">
                <a:solidFill>
                  <a:srgbClr val="800080"/>
                </a:solidFill>
                <a:latin typeface="Consolas" panose="020B0609020204030204" pitchFamily="49" charset="0"/>
                <a:cs typeface="Consolas" panose="020B0609020204030204" pitchFamily="49" charset="0"/>
              </a:rPr>
              <a:t>for </a:t>
            </a:r>
            <a:r>
              <a:rPr lang="en-US" sz="2400" dirty="0">
                <a:solidFill>
                  <a:srgbClr val="000000"/>
                </a:solidFill>
                <a:latin typeface="Consolas" panose="020B0609020204030204" pitchFamily="49" charset="0"/>
                <a:cs typeface="Consolas" panose="020B0609020204030204" pitchFamily="49" charset="0"/>
              </a:rPr>
              <a:t>(</a:t>
            </a:r>
            <a:r>
              <a:rPr lang="en-US" sz="2400" dirty="0" err="1">
                <a:solidFill>
                  <a:srgbClr val="800080"/>
                </a:solidFill>
                <a:latin typeface="Consolas" panose="020B0609020204030204" pitchFamily="49" charset="0"/>
                <a:cs typeface="Consolas" panose="020B0609020204030204" pitchFamily="49" charset="0"/>
              </a:rPr>
              <a:t>int</a:t>
            </a:r>
            <a:r>
              <a:rPr lang="en-US" sz="2400" dirty="0">
                <a:solidFill>
                  <a:srgbClr val="800080"/>
                </a:solidFill>
                <a:latin typeface="Consolas" panose="020B0609020204030204" pitchFamily="49" charset="0"/>
                <a:cs typeface="Consolas" panose="020B0609020204030204" pitchFamily="49" charset="0"/>
              </a:rPr>
              <a:t> </a:t>
            </a:r>
            <a:r>
              <a:rPr lang="en-US" sz="2400" b="1" dirty="0" err="1">
                <a:solidFill>
                  <a:srgbClr val="000000"/>
                </a:solidFill>
                <a:latin typeface="Consolas" panose="020B0609020204030204" pitchFamily="49" charset="0"/>
                <a:cs typeface="Consolas" panose="020B0609020204030204" pitchFamily="49" charset="0"/>
              </a:rPr>
              <a:t>i</a:t>
            </a:r>
            <a:r>
              <a:rPr lang="en-US" sz="2400" b="1" dirty="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 </a:t>
            </a:r>
            <a:r>
              <a:rPr lang="en-US" sz="2400" b="1" dirty="0">
                <a:solidFill>
                  <a:srgbClr val="0000FF"/>
                </a:solidFill>
                <a:latin typeface="Consolas" panose="020B0609020204030204" pitchFamily="49" charset="0"/>
                <a:cs typeface="Consolas" panose="020B0609020204030204" pitchFamily="49" charset="0"/>
              </a:rPr>
              <a:t>0</a:t>
            </a:r>
            <a:r>
              <a:rPr lang="en-US" sz="2400" dirty="0">
                <a:solidFill>
                  <a:srgbClr val="000000"/>
                </a:solidFill>
                <a:latin typeface="Consolas" panose="020B0609020204030204" pitchFamily="49" charset="0"/>
                <a:cs typeface="Consolas" panose="020B0609020204030204" pitchFamily="49" charset="0"/>
              </a:rPr>
              <a:t>; </a:t>
            </a:r>
            <a:r>
              <a:rPr lang="en-US" sz="2400" b="1" dirty="0" err="1">
                <a:solidFill>
                  <a:srgbClr val="000000"/>
                </a:solidFill>
                <a:latin typeface="Consolas" panose="020B0609020204030204" pitchFamily="49" charset="0"/>
                <a:cs typeface="Consolas" panose="020B0609020204030204" pitchFamily="49" charset="0"/>
              </a:rPr>
              <a:t>i</a:t>
            </a:r>
            <a:r>
              <a:rPr lang="en-US" sz="2400" b="1" dirty="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&lt; </a:t>
            </a:r>
            <a:r>
              <a:rPr lang="en-US" sz="2400" dirty="0" err="1">
                <a:solidFill>
                  <a:srgbClr val="800080"/>
                </a:solidFill>
                <a:latin typeface="Consolas" panose="020B0609020204030204" pitchFamily="49" charset="0"/>
                <a:cs typeface="Consolas" panose="020B0609020204030204" pitchFamily="49" charset="0"/>
              </a:rPr>
              <a:t>this</a:t>
            </a:r>
            <a:r>
              <a:rPr lang="en-US" sz="2400" dirty="0" err="1">
                <a:solidFill>
                  <a:srgbClr val="000000"/>
                </a:solidFill>
                <a:latin typeface="Consolas" panose="020B0609020204030204" pitchFamily="49" charset="0"/>
                <a:cs typeface="Consolas" panose="020B0609020204030204" pitchFamily="49" charset="0"/>
              </a:rPr>
              <a:t>.</a:t>
            </a:r>
            <a:r>
              <a:rPr lang="en-US" sz="2400" dirty="0" err="1">
                <a:solidFill>
                  <a:srgbClr val="5555FF"/>
                </a:solidFill>
                <a:latin typeface="Consolas" panose="020B0609020204030204" pitchFamily="49" charset="0"/>
                <a:cs typeface="Consolas" panose="020B0609020204030204" pitchFamily="49" charset="0"/>
              </a:rPr>
              <a:t>size</a:t>
            </a:r>
            <a:r>
              <a:rPr lang="en-US" sz="2400" dirty="0">
                <a:solidFill>
                  <a:srgbClr val="000000"/>
                </a:solidFill>
                <a:latin typeface="Consolas" panose="020B0609020204030204" pitchFamily="49" charset="0"/>
                <a:cs typeface="Consolas" panose="020B0609020204030204" pitchFamily="49" charset="0"/>
              </a:rPr>
              <a:t>; </a:t>
            </a:r>
            <a:r>
              <a:rPr lang="en-US" sz="2400" b="1" dirty="0" err="1">
                <a:solidFill>
                  <a:srgbClr val="000000"/>
                </a:solidFill>
                <a:latin typeface="Consolas" panose="020B0609020204030204" pitchFamily="49" charset="0"/>
                <a:cs typeface="Consolas" panose="020B0609020204030204" pitchFamily="49" charset="0"/>
              </a:rPr>
              <a:t>i</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err="1" smtClean="0">
                <a:solidFill>
                  <a:srgbClr val="000000"/>
                </a:solidFill>
                <a:latin typeface="Consolas" panose="020B0609020204030204" pitchFamily="49" charset="0"/>
                <a:cs typeface="Consolas" panose="020B0609020204030204" pitchFamily="49" charset="0"/>
              </a:rPr>
              <a:t>procedure.</a:t>
            </a:r>
            <a:r>
              <a:rPr lang="en-US" sz="2400" dirty="0" err="1">
                <a:solidFill>
                  <a:srgbClr val="000000"/>
                </a:solidFill>
                <a:latin typeface="Consolas" panose="020B0609020204030204" pitchFamily="49" charset="0"/>
                <a:cs typeface="Consolas" panose="020B0609020204030204" pitchFamily="49" charset="0"/>
              </a:rPr>
              <a:t>value</a:t>
            </a:r>
            <a:r>
              <a:rPr lang="en-US" sz="2400" dirty="0" smtClean="0">
                <a:solidFill>
                  <a:srgbClr val="000000"/>
                </a:solidFill>
                <a:latin typeface="Consolas" panose="020B0609020204030204" pitchFamily="49" charset="0"/>
                <a:cs typeface="Consolas" panose="020B0609020204030204" pitchFamily="49" charset="0"/>
              </a:rPr>
              <a:t>(</a:t>
            </a:r>
            <a:r>
              <a:rPr lang="en-US" sz="2400" dirty="0" err="1" smtClean="0">
                <a:solidFill>
                  <a:srgbClr val="800080"/>
                </a:solidFill>
                <a:latin typeface="Consolas" panose="020B0609020204030204" pitchFamily="49" charset="0"/>
                <a:cs typeface="Consolas" panose="020B0609020204030204" pitchFamily="49" charset="0"/>
              </a:rPr>
              <a:t>this</a:t>
            </a:r>
            <a:r>
              <a:rPr lang="en-US" sz="2400" dirty="0" err="1" smtClean="0">
                <a:solidFill>
                  <a:srgbClr val="000000"/>
                </a:solidFill>
                <a:latin typeface="Consolas" panose="020B0609020204030204" pitchFamily="49" charset="0"/>
                <a:cs typeface="Consolas" panose="020B0609020204030204" pitchFamily="49" charset="0"/>
              </a:rPr>
              <a:t>.</a:t>
            </a:r>
            <a:r>
              <a:rPr lang="en-US" sz="2400" dirty="0" err="1" smtClean="0">
                <a:solidFill>
                  <a:srgbClr val="5555FF"/>
                </a:solidFill>
                <a:latin typeface="Consolas" panose="020B0609020204030204" pitchFamily="49" charset="0"/>
                <a:cs typeface="Consolas" panose="020B0609020204030204" pitchFamily="49" charset="0"/>
              </a:rPr>
              <a:t>items</a:t>
            </a:r>
            <a:r>
              <a:rPr lang="en-US" sz="2400" dirty="0" smtClean="0">
                <a:solidFill>
                  <a:srgbClr val="000000"/>
                </a:solidFill>
                <a:latin typeface="Consolas" panose="020B0609020204030204" pitchFamily="49" charset="0"/>
                <a:cs typeface="Consolas" panose="020B0609020204030204" pitchFamily="49" charset="0"/>
              </a:rPr>
              <a:t>[</a:t>
            </a:r>
            <a:r>
              <a:rPr lang="en-US" sz="2400" b="1" dirty="0" err="1" smtClean="0">
                <a:solidFill>
                  <a:srgbClr val="000000"/>
                </a:solidFill>
                <a:latin typeface="Consolas" panose="020B0609020204030204" pitchFamily="49" charset="0"/>
                <a:cs typeface="Consolas" panose="020B0609020204030204" pitchFamily="49" charset="0"/>
              </a:rPr>
              <a:t>i</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p>
          <a:p>
            <a:pPr marL="0" indent="0">
              <a:buNone/>
            </a:pPr>
            <a:r>
              <a:rPr lang="en-US" sz="2400" dirty="0" smtClean="0">
                <a:solidFill>
                  <a:srgbClr val="000000"/>
                </a:solidFill>
                <a:latin typeface="Consolas" panose="020B0609020204030204" pitchFamily="49" charset="0"/>
                <a:cs typeface="Consolas" panose="020B0609020204030204" pitchFamily="49" charset="0"/>
              </a:rPr>
              <a:t>}</a:t>
            </a:r>
            <a:endParaRPr lang="en-US" sz="2400" dirty="0">
              <a:latin typeface="Consolas" panose="020B0609020204030204" pitchFamily="49" charset="0"/>
              <a:cs typeface="Consolas" panose="020B0609020204030204" pitchFamily="49" charset="0"/>
            </a:endParaRPr>
          </a:p>
        </p:txBody>
      </p:sp>
      <p:pic>
        <p:nvPicPr>
          <p:cNvPr id="5" name="Picture 4" descr="GS Collec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114300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47923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Count: GS </a:t>
            </a:r>
            <a:r>
              <a:rPr lang="en-US" dirty="0" smtClean="0"/>
              <a:t>Collections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2400" dirty="0" smtClean="0">
                <a:solidFill>
                  <a:srgbClr val="800080"/>
                </a:solidFill>
                <a:latin typeface="Consolas" panose="020B0609020204030204" pitchFamily="49" charset="0"/>
                <a:cs typeface="Consolas" panose="020B0609020204030204" pitchFamily="49" charset="0"/>
              </a:rPr>
              <a:t>public </a:t>
            </a:r>
            <a:r>
              <a:rPr lang="en-US" sz="2400" dirty="0">
                <a:solidFill>
                  <a:srgbClr val="800080"/>
                </a:solidFill>
                <a:latin typeface="Consolas" panose="020B0609020204030204" pitchFamily="49" charset="0"/>
                <a:cs typeface="Consolas" panose="020B0609020204030204" pitchFamily="49" charset="0"/>
              </a:rPr>
              <a:t>class </a:t>
            </a:r>
            <a:r>
              <a:rPr lang="en-US" sz="2400" dirty="0" err="1">
                <a:solidFill>
                  <a:srgbClr val="800000"/>
                </a:solidFill>
                <a:latin typeface="Consolas" panose="020B0609020204030204" pitchFamily="49" charset="0"/>
                <a:cs typeface="Consolas" panose="020B0609020204030204" pitchFamily="49" charset="0"/>
              </a:rPr>
              <a:t>CountProcedure</a:t>
            </a:r>
            <a:r>
              <a:rPr lang="en-US" sz="2400" dirty="0">
                <a:solidFill>
                  <a:srgbClr val="000000"/>
                </a:solidFill>
                <a:latin typeface="Consolas" panose="020B0609020204030204" pitchFamily="49" charset="0"/>
                <a:cs typeface="Consolas" panose="020B0609020204030204" pitchFamily="49" charset="0"/>
              </a:rPr>
              <a:t>&lt;</a:t>
            </a:r>
            <a:r>
              <a:rPr lang="en-US" sz="2400" dirty="0">
                <a:solidFill>
                  <a:srgbClr val="808000"/>
                </a:solidFill>
                <a:latin typeface="Consolas" panose="020B0609020204030204" pitchFamily="49" charset="0"/>
                <a:cs typeface="Consolas" panose="020B0609020204030204" pitchFamily="49" charset="0"/>
              </a:rPr>
              <a:t>T</a:t>
            </a:r>
            <a:r>
              <a:rPr lang="en-US" sz="2400" dirty="0" smtClean="0">
                <a:solidFill>
                  <a:srgbClr val="000000"/>
                </a:solidFill>
                <a:latin typeface="Consolas" panose="020B0609020204030204" pitchFamily="49" charset="0"/>
                <a:cs typeface="Consolas" panose="020B0609020204030204" pitchFamily="49" charset="0"/>
              </a:rPr>
              <a:t>&gt; </a:t>
            </a:r>
            <a:r>
              <a:rPr lang="en-US" sz="2400" dirty="0" smtClean="0">
                <a:solidFill>
                  <a:srgbClr val="800080"/>
                </a:solidFill>
                <a:latin typeface="Consolas" panose="020B0609020204030204" pitchFamily="49" charset="0"/>
                <a:cs typeface="Consolas" panose="020B0609020204030204" pitchFamily="49" charset="0"/>
              </a:rPr>
              <a:t>implements </a:t>
            </a:r>
            <a:r>
              <a:rPr lang="en-US" sz="2400" dirty="0">
                <a:solidFill>
                  <a:srgbClr val="0080C0"/>
                </a:solidFill>
                <a:latin typeface="Consolas" panose="020B0609020204030204" pitchFamily="49" charset="0"/>
                <a:cs typeface="Consolas" panose="020B0609020204030204" pitchFamily="49" charset="0"/>
              </a:rPr>
              <a:t>Procedure</a:t>
            </a:r>
            <a:r>
              <a:rPr lang="en-US" sz="2400" dirty="0">
                <a:solidFill>
                  <a:srgbClr val="000000"/>
                </a:solidFill>
                <a:latin typeface="Consolas" panose="020B0609020204030204" pitchFamily="49" charset="0"/>
                <a:cs typeface="Consolas" panose="020B0609020204030204" pitchFamily="49" charset="0"/>
              </a:rPr>
              <a:t>&lt;</a:t>
            </a:r>
            <a:r>
              <a:rPr lang="en-US" sz="2400" dirty="0">
                <a:solidFill>
                  <a:srgbClr val="808000"/>
                </a:solidFill>
                <a:latin typeface="Consolas" panose="020B0609020204030204" pitchFamily="49" charset="0"/>
                <a:cs typeface="Consolas" panose="020B0609020204030204" pitchFamily="49" charset="0"/>
              </a:rPr>
              <a:t>T</a:t>
            </a:r>
            <a:r>
              <a:rPr lang="en-US" sz="2400" dirty="0" smtClean="0">
                <a:solidFill>
                  <a:srgbClr val="000000"/>
                </a:solidFill>
                <a:latin typeface="Consolas" panose="020B0609020204030204" pitchFamily="49" charset="0"/>
                <a:cs typeface="Consolas" panose="020B0609020204030204" pitchFamily="49" charset="0"/>
              </a:rPr>
              <a:t>&gt; </a:t>
            </a:r>
          </a:p>
          <a:p>
            <a:pPr marL="0" indent="0">
              <a:buNone/>
            </a:pP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smtClean="0">
                <a:solidFill>
                  <a:srgbClr val="800080"/>
                </a:solidFill>
                <a:latin typeface="Consolas" panose="020B0609020204030204" pitchFamily="49" charset="0"/>
                <a:cs typeface="Consolas" panose="020B0609020204030204" pitchFamily="49" charset="0"/>
              </a:rPr>
              <a:t>private </a:t>
            </a:r>
            <a:r>
              <a:rPr lang="en-US" sz="2400" dirty="0">
                <a:solidFill>
                  <a:srgbClr val="800080"/>
                </a:solidFill>
                <a:latin typeface="Consolas" panose="020B0609020204030204" pitchFamily="49" charset="0"/>
                <a:cs typeface="Consolas" panose="020B0609020204030204" pitchFamily="49" charset="0"/>
              </a:rPr>
              <a:t>final </a:t>
            </a:r>
            <a:r>
              <a:rPr lang="en-US" sz="2400" dirty="0">
                <a:solidFill>
                  <a:srgbClr val="0080C0"/>
                </a:solidFill>
                <a:latin typeface="Consolas" panose="020B0609020204030204" pitchFamily="49" charset="0"/>
                <a:cs typeface="Consolas" panose="020B0609020204030204" pitchFamily="49" charset="0"/>
              </a:rPr>
              <a:t>Predicate</a:t>
            </a:r>
            <a:r>
              <a:rPr lang="en-US" sz="2400" dirty="0">
                <a:solidFill>
                  <a:srgbClr val="000000"/>
                </a:solidFill>
                <a:latin typeface="Consolas" panose="020B0609020204030204" pitchFamily="49" charset="0"/>
                <a:cs typeface="Consolas" panose="020B0609020204030204" pitchFamily="49" charset="0"/>
              </a:rPr>
              <a:t>&lt;? </a:t>
            </a:r>
            <a:r>
              <a:rPr lang="en-US" sz="2400" dirty="0">
                <a:solidFill>
                  <a:srgbClr val="800080"/>
                </a:solidFill>
                <a:latin typeface="Consolas" panose="020B0609020204030204" pitchFamily="49" charset="0"/>
                <a:cs typeface="Consolas" panose="020B0609020204030204" pitchFamily="49" charset="0"/>
              </a:rPr>
              <a:t>super </a:t>
            </a:r>
            <a:r>
              <a:rPr lang="en-US" sz="2400" dirty="0">
                <a:solidFill>
                  <a:srgbClr val="808000"/>
                </a:solidFill>
                <a:latin typeface="Consolas" panose="020B0609020204030204" pitchFamily="49" charset="0"/>
                <a:cs typeface="Consolas" panose="020B0609020204030204" pitchFamily="49" charset="0"/>
              </a:rPr>
              <a:t>T</a:t>
            </a:r>
            <a:r>
              <a:rPr lang="en-US" sz="2400" dirty="0">
                <a:solidFill>
                  <a:srgbClr val="000000"/>
                </a:solidFill>
                <a:latin typeface="Consolas" panose="020B0609020204030204" pitchFamily="49" charset="0"/>
                <a:cs typeface="Consolas" panose="020B0609020204030204" pitchFamily="49" charset="0"/>
              </a:rPr>
              <a:t>&gt; </a:t>
            </a:r>
            <a:r>
              <a:rPr lang="en-US" sz="2400" dirty="0">
                <a:solidFill>
                  <a:srgbClr val="5555FF"/>
                </a:solidFill>
                <a:latin typeface="Consolas" panose="020B0609020204030204" pitchFamily="49" charset="0"/>
                <a:cs typeface="Consolas" panose="020B0609020204030204" pitchFamily="49" charset="0"/>
              </a:rPr>
              <a:t>predicate</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800080"/>
                </a:solidFill>
                <a:latin typeface="Consolas" panose="020B0609020204030204" pitchFamily="49" charset="0"/>
                <a:cs typeface="Consolas" panose="020B0609020204030204" pitchFamily="49" charset="0"/>
              </a:rPr>
              <a:t>private </a:t>
            </a:r>
            <a:r>
              <a:rPr lang="en-US" sz="2400" dirty="0" err="1">
                <a:solidFill>
                  <a:srgbClr val="800080"/>
                </a:solidFill>
                <a:latin typeface="Consolas" panose="020B0609020204030204" pitchFamily="49" charset="0"/>
                <a:cs typeface="Consolas" panose="020B0609020204030204" pitchFamily="49" charset="0"/>
              </a:rPr>
              <a:t>int</a:t>
            </a:r>
            <a:r>
              <a:rPr lang="en-US" sz="2400" dirty="0">
                <a:solidFill>
                  <a:srgbClr val="800080"/>
                </a:solidFill>
                <a:latin typeface="Consolas" panose="020B0609020204030204" pitchFamily="49" charset="0"/>
                <a:cs typeface="Consolas" panose="020B0609020204030204" pitchFamily="49" charset="0"/>
              </a:rPr>
              <a:t> </a:t>
            </a:r>
            <a:r>
              <a:rPr lang="en-US" sz="2400" dirty="0">
                <a:solidFill>
                  <a:srgbClr val="5555FF"/>
                </a:solidFill>
                <a:latin typeface="Consolas" panose="020B0609020204030204" pitchFamily="49" charset="0"/>
                <a:cs typeface="Consolas" panose="020B0609020204030204" pitchFamily="49" charset="0"/>
              </a:rPr>
              <a:t>count</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p>
          <a:p>
            <a:pPr marL="0" indent="0">
              <a:buNone/>
            </a:pPr>
            <a:r>
              <a:rPr lang="en-US" sz="2400" dirty="0" smtClean="0">
                <a:solidFill>
                  <a:srgbClr val="800080"/>
                </a:solidFill>
                <a:latin typeface="Consolas" panose="020B0609020204030204" pitchFamily="49" charset="0"/>
                <a:cs typeface="Consolas" panose="020B0609020204030204" pitchFamily="49" charset="0"/>
              </a:rPr>
              <a:t>  public </a:t>
            </a:r>
            <a:r>
              <a:rPr lang="en-US" sz="2400" dirty="0">
                <a:solidFill>
                  <a:srgbClr val="800080"/>
                </a:solidFill>
                <a:latin typeface="Consolas" panose="020B0609020204030204" pitchFamily="49" charset="0"/>
                <a:cs typeface="Consolas" panose="020B0609020204030204" pitchFamily="49" charset="0"/>
              </a:rPr>
              <a:t>void </a:t>
            </a:r>
            <a:r>
              <a:rPr lang="en-US" sz="2400" dirty="0">
                <a:solidFill>
                  <a:srgbClr val="000000"/>
                </a:solidFill>
                <a:latin typeface="Consolas" panose="020B0609020204030204" pitchFamily="49" charset="0"/>
                <a:cs typeface="Consolas" panose="020B0609020204030204" pitchFamily="49" charset="0"/>
              </a:rPr>
              <a:t>value(</a:t>
            </a:r>
            <a:r>
              <a:rPr lang="en-US" sz="2400" dirty="0">
                <a:solidFill>
                  <a:srgbClr val="808000"/>
                </a:solidFill>
                <a:latin typeface="Consolas" panose="020B0609020204030204" pitchFamily="49" charset="0"/>
                <a:cs typeface="Consolas" panose="020B0609020204030204" pitchFamily="49" charset="0"/>
              </a:rPr>
              <a:t>T </a:t>
            </a:r>
            <a:r>
              <a:rPr lang="en-US" sz="2400" dirty="0">
                <a:solidFill>
                  <a:srgbClr val="000000"/>
                </a:solidFill>
                <a:latin typeface="Consolas" panose="020B0609020204030204" pitchFamily="49" charset="0"/>
                <a:cs typeface="Consolas" panose="020B0609020204030204" pitchFamily="49" charset="0"/>
              </a:rPr>
              <a:t>object</a:t>
            </a:r>
            <a:r>
              <a:rPr lang="en-US" sz="2400" dirty="0" smtClean="0">
                <a:solidFill>
                  <a:srgbClr val="000000"/>
                </a:solidFill>
                <a:latin typeface="Consolas" panose="020B0609020204030204" pitchFamily="49" charset="0"/>
                <a:cs typeface="Consolas" panose="020B0609020204030204" pitchFamily="49" charset="0"/>
              </a:rPr>
              <a:t>) {</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800080"/>
                </a:solidFill>
                <a:latin typeface="Consolas" panose="020B0609020204030204" pitchFamily="49" charset="0"/>
                <a:cs typeface="Consolas" panose="020B0609020204030204" pitchFamily="49" charset="0"/>
              </a:rPr>
              <a:t>if </a:t>
            </a:r>
            <a:r>
              <a:rPr lang="en-US" sz="2400" dirty="0">
                <a:solidFill>
                  <a:srgbClr val="000000"/>
                </a:solidFill>
                <a:latin typeface="Consolas" panose="020B0609020204030204" pitchFamily="49" charset="0"/>
                <a:cs typeface="Consolas" panose="020B0609020204030204" pitchFamily="49" charset="0"/>
              </a:rPr>
              <a:t>(</a:t>
            </a:r>
            <a:r>
              <a:rPr lang="en-US" sz="2400" dirty="0" err="1">
                <a:solidFill>
                  <a:srgbClr val="800080"/>
                </a:solidFill>
                <a:latin typeface="Consolas" panose="020B0609020204030204" pitchFamily="49" charset="0"/>
                <a:cs typeface="Consolas" panose="020B0609020204030204" pitchFamily="49" charset="0"/>
              </a:rPr>
              <a:t>this</a:t>
            </a:r>
            <a:r>
              <a:rPr lang="en-US" sz="2400" dirty="0" err="1">
                <a:solidFill>
                  <a:srgbClr val="000000"/>
                </a:solidFill>
                <a:latin typeface="Consolas" panose="020B0609020204030204" pitchFamily="49" charset="0"/>
                <a:cs typeface="Consolas" panose="020B0609020204030204" pitchFamily="49" charset="0"/>
              </a:rPr>
              <a:t>.</a:t>
            </a:r>
            <a:r>
              <a:rPr lang="en-US" sz="2400" dirty="0" err="1">
                <a:solidFill>
                  <a:srgbClr val="5555FF"/>
                </a:solidFill>
                <a:latin typeface="Consolas" panose="020B0609020204030204" pitchFamily="49" charset="0"/>
                <a:cs typeface="Consolas" panose="020B0609020204030204" pitchFamily="49" charset="0"/>
              </a:rPr>
              <a:t>predicate</a:t>
            </a:r>
            <a:r>
              <a:rPr lang="en-US" sz="2400" dirty="0" err="1">
                <a:solidFill>
                  <a:srgbClr val="000000"/>
                </a:solidFill>
                <a:latin typeface="Consolas" panose="020B0609020204030204" pitchFamily="49" charset="0"/>
                <a:cs typeface="Consolas" panose="020B0609020204030204" pitchFamily="49" charset="0"/>
              </a:rPr>
              <a:t>.accept</a:t>
            </a:r>
            <a:r>
              <a:rPr lang="en-US" sz="2400" dirty="0">
                <a:solidFill>
                  <a:srgbClr val="000000"/>
                </a:solidFill>
                <a:latin typeface="Consolas" panose="020B0609020204030204" pitchFamily="49" charset="0"/>
                <a:cs typeface="Consolas" panose="020B0609020204030204" pitchFamily="49" charset="0"/>
              </a:rPr>
              <a:t>(object</a:t>
            </a:r>
            <a:r>
              <a:rPr lang="en-US" sz="2400" dirty="0" smtClean="0">
                <a:solidFill>
                  <a:srgbClr val="000000"/>
                </a:solidFill>
                <a:latin typeface="Consolas" panose="020B0609020204030204" pitchFamily="49" charset="0"/>
                <a:cs typeface="Consolas" panose="020B0609020204030204" pitchFamily="49" charset="0"/>
              </a:rPr>
              <a:t>)) {</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err="1">
                <a:solidFill>
                  <a:srgbClr val="800080"/>
                </a:solidFill>
                <a:latin typeface="Consolas" panose="020B0609020204030204" pitchFamily="49" charset="0"/>
                <a:cs typeface="Consolas" panose="020B0609020204030204" pitchFamily="49" charset="0"/>
              </a:rPr>
              <a:t>this</a:t>
            </a:r>
            <a:r>
              <a:rPr lang="en-US" sz="2400" dirty="0" err="1">
                <a:solidFill>
                  <a:srgbClr val="000000"/>
                </a:solidFill>
                <a:latin typeface="Consolas" panose="020B0609020204030204" pitchFamily="49" charset="0"/>
                <a:cs typeface="Consolas" panose="020B0609020204030204" pitchFamily="49" charset="0"/>
              </a:rPr>
              <a:t>.</a:t>
            </a:r>
            <a:r>
              <a:rPr lang="en-US" sz="2400" dirty="0" err="1">
                <a:solidFill>
                  <a:srgbClr val="5555FF"/>
                </a:solidFill>
                <a:latin typeface="Consolas" panose="020B0609020204030204" pitchFamily="49" charset="0"/>
                <a:cs typeface="Consolas" panose="020B0609020204030204" pitchFamily="49" charset="0"/>
              </a:rPr>
              <a:t>count</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smtClean="0">
                <a:solidFill>
                  <a:srgbClr val="800080"/>
                </a:solidFill>
                <a:latin typeface="Consolas" panose="020B0609020204030204" pitchFamily="49" charset="0"/>
                <a:cs typeface="Consolas" panose="020B0609020204030204" pitchFamily="49" charset="0"/>
              </a:rPr>
              <a:t>public </a:t>
            </a:r>
            <a:r>
              <a:rPr lang="en-US" sz="2400" dirty="0" err="1">
                <a:solidFill>
                  <a:srgbClr val="800080"/>
                </a:solidFill>
                <a:latin typeface="Consolas" panose="020B0609020204030204" pitchFamily="49" charset="0"/>
                <a:cs typeface="Consolas" panose="020B0609020204030204" pitchFamily="49" charset="0"/>
              </a:rPr>
              <a:t>int</a:t>
            </a:r>
            <a:r>
              <a:rPr lang="en-US" sz="2400" dirty="0">
                <a:solidFill>
                  <a:srgbClr val="800080"/>
                </a:solidFill>
                <a:latin typeface="Consolas" panose="020B0609020204030204" pitchFamily="49" charset="0"/>
                <a:cs typeface="Consolas" panose="020B0609020204030204" pitchFamily="49" charset="0"/>
              </a:rPr>
              <a:t> </a:t>
            </a:r>
            <a:r>
              <a:rPr lang="en-US" sz="2400" dirty="0" err="1">
                <a:solidFill>
                  <a:srgbClr val="000000"/>
                </a:solidFill>
                <a:latin typeface="Consolas" panose="020B0609020204030204" pitchFamily="49" charset="0"/>
                <a:cs typeface="Consolas" panose="020B0609020204030204" pitchFamily="49" charset="0"/>
              </a:rPr>
              <a:t>getCount</a:t>
            </a:r>
            <a:r>
              <a:rPr lang="en-US" sz="2400" dirty="0">
                <a:solidFill>
                  <a:srgbClr val="000000"/>
                </a:solidFill>
                <a:latin typeface="Consolas" panose="020B0609020204030204" pitchFamily="49" charset="0"/>
                <a:cs typeface="Consolas" panose="020B0609020204030204" pitchFamily="49" charset="0"/>
              </a:rPr>
              <a:t>() { </a:t>
            </a:r>
            <a:r>
              <a:rPr lang="en-US" sz="2400" dirty="0">
                <a:solidFill>
                  <a:srgbClr val="800080"/>
                </a:solidFill>
                <a:latin typeface="Consolas" panose="020B0609020204030204" pitchFamily="49" charset="0"/>
                <a:cs typeface="Consolas" panose="020B0609020204030204" pitchFamily="49" charset="0"/>
              </a:rPr>
              <a:t>return </a:t>
            </a:r>
            <a:r>
              <a:rPr lang="en-US" sz="2400" dirty="0" err="1">
                <a:solidFill>
                  <a:srgbClr val="800080"/>
                </a:solidFill>
                <a:latin typeface="Consolas" panose="020B0609020204030204" pitchFamily="49" charset="0"/>
                <a:cs typeface="Consolas" panose="020B0609020204030204" pitchFamily="49" charset="0"/>
              </a:rPr>
              <a:t>this</a:t>
            </a:r>
            <a:r>
              <a:rPr lang="en-US" sz="2400" dirty="0" err="1">
                <a:solidFill>
                  <a:srgbClr val="000000"/>
                </a:solidFill>
                <a:latin typeface="Consolas" panose="020B0609020204030204" pitchFamily="49" charset="0"/>
                <a:cs typeface="Consolas" panose="020B0609020204030204" pitchFamily="49" charset="0"/>
              </a:rPr>
              <a:t>.</a:t>
            </a:r>
            <a:r>
              <a:rPr lang="en-US" sz="2400" dirty="0" err="1">
                <a:solidFill>
                  <a:srgbClr val="5555FF"/>
                </a:solidFill>
                <a:latin typeface="Consolas" panose="020B0609020204030204" pitchFamily="49" charset="0"/>
                <a:cs typeface="Consolas" panose="020B0609020204030204" pitchFamily="49" charset="0"/>
              </a:rPr>
              <a:t>count</a:t>
            </a:r>
            <a:r>
              <a:rPr lang="en-US" sz="2400" dirty="0">
                <a:solidFill>
                  <a:srgbClr val="000000"/>
                </a:solidFill>
                <a:latin typeface="Consolas" panose="020B0609020204030204" pitchFamily="49" charset="0"/>
                <a:cs typeface="Consolas" panose="020B0609020204030204" pitchFamily="49" charset="0"/>
              </a:rPr>
              <a:t>; }</a:t>
            </a:r>
            <a:endParaRPr lang="en-US" sz="2400" dirty="0">
              <a:latin typeface="Consolas" panose="020B0609020204030204" pitchFamily="49" charset="0"/>
              <a:cs typeface="Consolas" panose="020B0609020204030204" pitchFamily="49" charset="0"/>
            </a:endParaRPr>
          </a:p>
          <a:p>
            <a:pPr marL="0" indent="0">
              <a:buNone/>
            </a:pPr>
            <a:r>
              <a:rPr lang="en-US" sz="2400" dirty="0" smtClean="0">
                <a:solidFill>
                  <a:srgbClr val="000000"/>
                </a:solidFill>
                <a:latin typeface="Consolas" panose="020B0609020204030204" pitchFamily="49" charset="0"/>
                <a:cs typeface="Consolas" panose="020B0609020204030204" pitchFamily="49" charset="0"/>
              </a:rPr>
              <a:t>}</a:t>
            </a:r>
            <a:endParaRPr lang="en-US" sz="1600" dirty="0">
              <a:latin typeface="Consolas" panose="020B0609020204030204" pitchFamily="49" charset="0"/>
              <a:cs typeface="Consolas" panose="020B0609020204030204" pitchFamily="49" charset="0"/>
            </a:endParaRPr>
          </a:p>
        </p:txBody>
      </p:sp>
      <p:pic>
        <p:nvPicPr>
          <p:cNvPr id="4" name="Picture 3" descr="GS Collec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114300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089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Count: GS </a:t>
            </a:r>
            <a:r>
              <a:rPr lang="en-US" dirty="0" smtClean="0"/>
              <a:t>Collections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2400" dirty="0" smtClean="0">
                <a:solidFill>
                  <a:srgbClr val="800080"/>
                </a:solidFill>
                <a:latin typeface="Consolas" panose="020B0609020204030204" pitchFamily="49" charset="0"/>
                <a:cs typeface="Consolas" panose="020B0609020204030204" pitchFamily="49" charset="0"/>
              </a:rPr>
              <a:t>public </a:t>
            </a:r>
            <a:r>
              <a:rPr lang="en-US" sz="2400" dirty="0">
                <a:solidFill>
                  <a:srgbClr val="800080"/>
                </a:solidFill>
                <a:latin typeface="Consolas" panose="020B0609020204030204" pitchFamily="49" charset="0"/>
                <a:cs typeface="Consolas" panose="020B0609020204030204" pitchFamily="49" charset="0"/>
              </a:rPr>
              <a:t>class </a:t>
            </a:r>
            <a:r>
              <a:rPr lang="en-US" sz="2400" dirty="0" err="1">
                <a:solidFill>
                  <a:srgbClr val="800000"/>
                </a:solidFill>
                <a:latin typeface="Consolas" panose="020B0609020204030204" pitchFamily="49" charset="0"/>
                <a:cs typeface="Consolas" panose="020B0609020204030204" pitchFamily="49" charset="0"/>
              </a:rPr>
              <a:t>CountProcedure</a:t>
            </a:r>
            <a:r>
              <a:rPr lang="en-US" sz="2400" dirty="0">
                <a:solidFill>
                  <a:srgbClr val="000000"/>
                </a:solidFill>
                <a:latin typeface="Consolas" panose="020B0609020204030204" pitchFamily="49" charset="0"/>
                <a:cs typeface="Consolas" panose="020B0609020204030204" pitchFamily="49" charset="0"/>
              </a:rPr>
              <a:t>&lt;</a:t>
            </a:r>
            <a:r>
              <a:rPr lang="en-US" sz="2400" dirty="0">
                <a:solidFill>
                  <a:srgbClr val="808000"/>
                </a:solidFill>
                <a:latin typeface="Consolas" panose="020B0609020204030204" pitchFamily="49" charset="0"/>
                <a:cs typeface="Consolas" panose="020B0609020204030204" pitchFamily="49" charset="0"/>
              </a:rPr>
              <a:t>T</a:t>
            </a:r>
            <a:r>
              <a:rPr lang="en-US" sz="2400" dirty="0" smtClean="0">
                <a:solidFill>
                  <a:srgbClr val="000000"/>
                </a:solidFill>
                <a:latin typeface="Consolas" panose="020B0609020204030204" pitchFamily="49" charset="0"/>
                <a:cs typeface="Consolas" panose="020B0609020204030204" pitchFamily="49" charset="0"/>
              </a:rPr>
              <a:t>&gt; </a:t>
            </a:r>
            <a:r>
              <a:rPr lang="en-US" sz="2400" dirty="0" smtClean="0">
                <a:solidFill>
                  <a:srgbClr val="800080"/>
                </a:solidFill>
                <a:latin typeface="Consolas" panose="020B0609020204030204" pitchFamily="49" charset="0"/>
                <a:cs typeface="Consolas" panose="020B0609020204030204" pitchFamily="49" charset="0"/>
              </a:rPr>
              <a:t>implements </a:t>
            </a:r>
            <a:r>
              <a:rPr lang="en-US" sz="2400" dirty="0">
                <a:solidFill>
                  <a:srgbClr val="0080C0"/>
                </a:solidFill>
                <a:latin typeface="Consolas" panose="020B0609020204030204" pitchFamily="49" charset="0"/>
                <a:cs typeface="Consolas" panose="020B0609020204030204" pitchFamily="49" charset="0"/>
              </a:rPr>
              <a:t>Procedure</a:t>
            </a:r>
            <a:r>
              <a:rPr lang="en-US" sz="2400" dirty="0">
                <a:solidFill>
                  <a:srgbClr val="000000"/>
                </a:solidFill>
                <a:latin typeface="Consolas" panose="020B0609020204030204" pitchFamily="49" charset="0"/>
                <a:cs typeface="Consolas" panose="020B0609020204030204" pitchFamily="49" charset="0"/>
              </a:rPr>
              <a:t>&lt;</a:t>
            </a:r>
            <a:r>
              <a:rPr lang="en-US" sz="2400" dirty="0">
                <a:solidFill>
                  <a:srgbClr val="808000"/>
                </a:solidFill>
                <a:latin typeface="Consolas" panose="020B0609020204030204" pitchFamily="49" charset="0"/>
                <a:cs typeface="Consolas" panose="020B0609020204030204" pitchFamily="49" charset="0"/>
              </a:rPr>
              <a:t>T</a:t>
            </a:r>
            <a:r>
              <a:rPr lang="en-US" sz="2400" dirty="0" smtClean="0">
                <a:solidFill>
                  <a:srgbClr val="000000"/>
                </a:solidFill>
                <a:latin typeface="Consolas" panose="020B0609020204030204" pitchFamily="49" charset="0"/>
                <a:cs typeface="Consolas" panose="020B0609020204030204" pitchFamily="49" charset="0"/>
              </a:rPr>
              <a:t>&gt;</a:t>
            </a:r>
          </a:p>
          <a:p>
            <a:pPr marL="0" indent="0">
              <a:buNone/>
            </a:pP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smtClean="0">
                <a:solidFill>
                  <a:srgbClr val="800080"/>
                </a:solidFill>
                <a:latin typeface="Consolas" panose="020B0609020204030204" pitchFamily="49" charset="0"/>
                <a:cs typeface="Consolas" panose="020B0609020204030204" pitchFamily="49" charset="0"/>
              </a:rPr>
              <a:t>private </a:t>
            </a:r>
            <a:r>
              <a:rPr lang="en-US" sz="2400" dirty="0">
                <a:solidFill>
                  <a:srgbClr val="800080"/>
                </a:solidFill>
                <a:latin typeface="Consolas" panose="020B0609020204030204" pitchFamily="49" charset="0"/>
                <a:cs typeface="Consolas" panose="020B0609020204030204" pitchFamily="49" charset="0"/>
              </a:rPr>
              <a:t>final </a:t>
            </a:r>
            <a:r>
              <a:rPr lang="en-US" sz="2400" dirty="0">
                <a:solidFill>
                  <a:srgbClr val="0080C0"/>
                </a:solidFill>
                <a:latin typeface="Consolas" panose="020B0609020204030204" pitchFamily="49" charset="0"/>
                <a:cs typeface="Consolas" panose="020B0609020204030204" pitchFamily="49" charset="0"/>
              </a:rPr>
              <a:t>Predicate</a:t>
            </a:r>
            <a:r>
              <a:rPr lang="en-US" sz="2400" dirty="0">
                <a:solidFill>
                  <a:srgbClr val="000000"/>
                </a:solidFill>
                <a:latin typeface="Consolas" panose="020B0609020204030204" pitchFamily="49" charset="0"/>
                <a:cs typeface="Consolas" panose="020B0609020204030204" pitchFamily="49" charset="0"/>
              </a:rPr>
              <a:t>&lt;? </a:t>
            </a:r>
            <a:r>
              <a:rPr lang="en-US" sz="2400" dirty="0">
                <a:solidFill>
                  <a:srgbClr val="800080"/>
                </a:solidFill>
                <a:latin typeface="Consolas" panose="020B0609020204030204" pitchFamily="49" charset="0"/>
                <a:cs typeface="Consolas" panose="020B0609020204030204" pitchFamily="49" charset="0"/>
              </a:rPr>
              <a:t>super </a:t>
            </a:r>
            <a:r>
              <a:rPr lang="en-US" sz="2400" dirty="0">
                <a:solidFill>
                  <a:srgbClr val="808000"/>
                </a:solidFill>
                <a:latin typeface="Consolas" panose="020B0609020204030204" pitchFamily="49" charset="0"/>
                <a:cs typeface="Consolas" panose="020B0609020204030204" pitchFamily="49" charset="0"/>
              </a:rPr>
              <a:t>T</a:t>
            </a:r>
            <a:r>
              <a:rPr lang="en-US" sz="2400" dirty="0">
                <a:solidFill>
                  <a:srgbClr val="000000"/>
                </a:solidFill>
                <a:latin typeface="Consolas" panose="020B0609020204030204" pitchFamily="49" charset="0"/>
                <a:cs typeface="Consolas" panose="020B0609020204030204" pitchFamily="49" charset="0"/>
              </a:rPr>
              <a:t>&gt; </a:t>
            </a:r>
            <a:r>
              <a:rPr lang="en-US" sz="2400" dirty="0">
                <a:solidFill>
                  <a:srgbClr val="5555FF"/>
                </a:solidFill>
                <a:latin typeface="Consolas" panose="020B0609020204030204" pitchFamily="49" charset="0"/>
                <a:cs typeface="Consolas" panose="020B0609020204030204" pitchFamily="49" charset="0"/>
              </a:rPr>
              <a:t>predicate</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800080"/>
                </a:solidFill>
                <a:latin typeface="Consolas" panose="020B0609020204030204" pitchFamily="49" charset="0"/>
                <a:cs typeface="Consolas" panose="020B0609020204030204" pitchFamily="49" charset="0"/>
              </a:rPr>
              <a:t>private </a:t>
            </a:r>
            <a:r>
              <a:rPr lang="en-US" sz="2400" dirty="0" err="1">
                <a:solidFill>
                  <a:srgbClr val="800080"/>
                </a:solidFill>
                <a:latin typeface="Consolas" panose="020B0609020204030204" pitchFamily="49" charset="0"/>
                <a:cs typeface="Consolas" panose="020B0609020204030204" pitchFamily="49" charset="0"/>
              </a:rPr>
              <a:t>int</a:t>
            </a:r>
            <a:r>
              <a:rPr lang="en-US" sz="2400" dirty="0">
                <a:solidFill>
                  <a:srgbClr val="800080"/>
                </a:solidFill>
                <a:latin typeface="Consolas" panose="020B0609020204030204" pitchFamily="49" charset="0"/>
                <a:cs typeface="Consolas" panose="020B0609020204030204" pitchFamily="49" charset="0"/>
              </a:rPr>
              <a:t> </a:t>
            </a:r>
            <a:r>
              <a:rPr lang="en-US" sz="2400" dirty="0">
                <a:solidFill>
                  <a:srgbClr val="5555FF"/>
                </a:solidFill>
                <a:latin typeface="Consolas" panose="020B0609020204030204" pitchFamily="49" charset="0"/>
                <a:cs typeface="Consolas" panose="020B0609020204030204" pitchFamily="49" charset="0"/>
              </a:rPr>
              <a:t>count</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p>
          <a:p>
            <a:pPr marL="0" indent="0">
              <a:buNone/>
            </a:pPr>
            <a:r>
              <a:rPr lang="en-US" sz="2400" dirty="0" smtClean="0">
                <a:solidFill>
                  <a:srgbClr val="800080"/>
                </a:solidFill>
                <a:latin typeface="Consolas" panose="020B0609020204030204" pitchFamily="49" charset="0"/>
                <a:cs typeface="Consolas" panose="020B0609020204030204" pitchFamily="49" charset="0"/>
              </a:rPr>
              <a:t>  public </a:t>
            </a:r>
            <a:r>
              <a:rPr lang="en-US" sz="2400" dirty="0">
                <a:solidFill>
                  <a:srgbClr val="800080"/>
                </a:solidFill>
                <a:latin typeface="Consolas" panose="020B0609020204030204" pitchFamily="49" charset="0"/>
                <a:cs typeface="Consolas" panose="020B0609020204030204" pitchFamily="49" charset="0"/>
              </a:rPr>
              <a:t>void </a:t>
            </a:r>
            <a:r>
              <a:rPr lang="en-US" sz="2400" dirty="0">
                <a:solidFill>
                  <a:srgbClr val="000000"/>
                </a:solidFill>
                <a:latin typeface="Consolas" panose="020B0609020204030204" pitchFamily="49" charset="0"/>
                <a:cs typeface="Consolas" panose="020B0609020204030204" pitchFamily="49" charset="0"/>
              </a:rPr>
              <a:t>value(</a:t>
            </a:r>
            <a:r>
              <a:rPr lang="en-US" sz="2400" dirty="0">
                <a:solidFill>
                  <a:srgbClr val="808000"/>
                </a:solidFill>
                <a:latin typeface="Consolas" panose="020B0609020204030204" pitchFamily="49" charset="0"/>
                <a:cs typeface="Consolas" panose="020B0609020204030204" pitchFamily="49" charset="0"/>
              </a:rPr>
              <a:t>T </a:t>
            </a:r>
            <a:r>
              <a:rPr lang="en-US" sz="2400" dirty="0">
                <a:solidFill>
                  <a:srgbClr val="000000"/>
                </a:solidFill>
                <a:latin typeface="Consolas" panose="020B0609020204030204" pitchFamily="49" charset="0"/>
                <a:cs typeface="Consolas" panose="020B0609020204030204" pitchFamily="49" charset="0"/>
              </a:rPr>
              <a:t>object</a:t>
            </a:r>
            <a:r>
              <a:rPr lang="en-US" sz="2400" dirty="0" smtClean="0">
                <a:solidFill>
                  <a:srgbClr val="000000"/>
                </a:solidFill>
                <a:latin typeface="Consolas" panose="020B0609020204030204" pitchFamily="49" charset="0"/>
                <a:cs typeface="Consolas" panose="020B0609020204030204" pitchFamily="49" charset="0"/>
              </a:rPr>
              <a:t>) {</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800080"/>
                </a:solidFill>
                <a:latin typeface="Consolas" panose="020B0609020204030204" pitchFamily="49" charset="0"/>
                <a:cs typeface="Consolas" panose="020B0609020204030204" pitchFamily="49" charset="0"/>
              </a:rPr>
              <a:t>if </a:t>
            </a:r>
            <a:r>
              <a:rPr lang="en-US" sz="2400" dirty="0">
                <a:solidFill>
                  <a:srgbClr val="000000"/>
                </a:solidFill>
                <a:latin typeface="Consolas" panose="020B0609020204030204" pitchFamily="49" charset="0"/>
                <a:cs typeface="Consolas" panose="020B0609020204030204" pitchFamily="49" charset="0"/>
              </a:rPr>
              <a:t>(</a:t>
            </a:r>
            <a:r>
              <a:rPr lang="en-US" sz="2400" dirty="0" err="1">
                <a:solidFill>
                  <a:srgbClr val="800080"/>
                </a:solidFill>
                <a:latin typeface="Consolas" panose="020B0609020204030204" pitchFamily="49" charset="0"/>
                <a:cs typeface="Consolas" panose="020B0609020204030204" pitchFamily="49" charset="0"/>
              </a:rPr>
              <a:t>this</a:t>
            </a:r>
            <a:r>
              <a:rPr lang="en-US" sz="2400" dirty="0" err="1">
                <a:solidFill>
                  <a:srgbClr val="000000"/>
                </a:solidFill>
                <a:latin typeface="Consolas" panose="020B0609020204030204" pitchFamily="49" charset="0"/>
                <a:cs typeface="Consolas" panose="020B0609020204030204" pitchFamily="49" charset="0"/>
              </a:rPr>
              <a:t>.</a:t>
            </a:r>
            <a:r>
              <a:rPr lang="en-US" sz="2400" dirty="0" err="1">
                <a:solidFill>
                  <a:srgbClr val="5555FF"/>
                </a:solidFill>
                <a:latin typeface="Consolas" panose="020B0609020204030204" pitchFamily="49" charset="0"/>
                <a:cs typeface="Consolas" panose="020B0609020204030204" pitchFamily="49" charset="0"/>
              </a:rPr>
              <a:t>predicate</a:t>
            </a:r>
            <a:r>
              <a:rPr lang="en-US" sz="2400" dirty="0" err="1">
                <a:solidFill>
                  <a:srgbClr val="000000"/>
                </a:solidFill>
                <a:latin typeface="Consolas" panose="020B0609020204030204" pitchFamily="49" charset="0"/>
                <a:cs typeface="Consolas" panose="020B0609020204030204" pitchFamily="49" charset="0"/>
              </a:rPr>
              <a:t>.accept</a:t>
            </a:r>
            <a:r>
              <a:rPr lang="en-US" sz="2400" dirty="0">
                <a:solidFill>
                  <a:srgbClr val="000000"/>
                </a:solidFill>
                <a:latin typeface="Consolas" panose="020B0609020204030204" pitchFamily="49" charset="0"/>
                <a:cs typeface="Consolas" panose="020B0609020204030204" pitchFamily="49" charset="0"/>
              </a:rPr>
              <a:t>(object</a:t>
            </a:r>
            <a:r>
              <a:rPr lang="en-US" sz="2400" dirty="0" smtClean="0">
                <a:solidFill>
                  <a:srgbClr val="000000"/>
                </a:solidFill>
                <a:latin typeface="Consolas" panose="020B0609020204030204" pitchFamily="49" charset="0"/>
                <a:cs typeface="Consolas" panose="020B0609020204030204" pitchFamily="49" charset="0"/>
              </a:rPr>
              <a:t>)) {</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err="1">
                <a:solidFill>
                  <a:srgbClr val="800080"/>
                </a:solidFill>
                <a:latin typeface="Consolas" panose="020B0609020204030204" pitchFamily="49" charset="0"/>
                <a:cs typeface="Consolas" panose="020B0609020204030204" pitchFamily="49" charset="0"/>
              </a:rPr>
              <a:t>this</a:t>
            </a:r>
            <a:r>
              <a:rPr lang="en-US" sz="2400" dirty="0" err="1">
                <a:solidFill>
                  <a:srgbClr val="000000"/>
                </a:solidFill>
                <a:latin typeface="Consolas" panose="020B0609020204030204" pitchFamily="49" charset="0"/>
                <a:cs typeface="Consolas" panose="020B0609020204030204" pitchFamily="49" charset="0"/>
              </a:rPr>
              <a:t>.</a:t>
            </a:r>
            <a:r>
              <a:rPr lang="en-US" sz="2400" dirty="0" err="1">
                <a:solidFill>
                  <a:srgbClr val="5555FF"/>
                </a:solidFill>
                <a:latin typeface="Consolas" panose="020B0609020204030204" pitchFamily="49" charset="0"/>
                <a:cs typeface="Consolas" panose="020B0609020204030204" pitchFamily="49" charset="0"/>
              </a:rPr>
              <a:t>count</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smtClean="0">
                <a:solidFill>
                  <a:srgbClr val="800080"/>
                </a:solidFill>
                <a:latin typeface="Consolas" panose="020B0609020204030204" pitchFamily="49" charset="0"/>
                <a:cs typeface="Consolas" panose="020B0609020204030204" pitchFamily="49" charset="0"/>
              </a:rPr>
              <a:t>public </a:t>
            </a:r>
            <a:r>
              <a:rPr lang="en-US" sz="2400" dirty="0" err="1">
                <a:solidFill>
                  <a:srgbClr val="800080"/>
                </a:solidFill>
                <a:latin typeface="Consolas" panose="020B0609020204030204" pitchFamily="49" charset="0"/>
                <a:cs typeface="Consolas" panose="020B0609020204030204" pitchFamily="49" charset="0"/>
              </a:rPr>
              <a:t>int</a:t>
            </a:r>
            <a:r>
              <a:rPr lang="en-US" sz="2400" dirty="0">
                <a:solidFill>
                  <a:srgbClr val="800080"/>
                </a:solidFill>
                <a:latin typeface="Consolas" panose="020B0609020204030204" pitchFamily="49" charset="0"/>
                <a:cs typeface="Consolas" panose="020B0609020204030204" pitchFamily="49" charset="0"/>
              </a:rPr>
              <a:t> </a:t>
            </a:r>
            <a:r>
              <a:rPr lang="en-US" sz="2400" dirty="0" err="1">
                <a:solidFill>
                  <a:srgbClr val="000000"/>
                </a:solidFill>
                <a:latin typeface="Consolas" panose="020B0609020204030204" pitchFamily="49" charset="0"/>
                <a:cs typeface="Consolas" panose="020B0609020204030204" pitchFamily="49" charset="0"/>
              </a:rPr>
              <a:t>getCount</a:t>
            </a:r>
            <a:r>
              <a:rPr lang="en-US" sz="2400" dirty="0">
                <a:solidFill>
                  <a:srgbClr val="000000"/>
                </a:solidFill>
                <a:latin typeface="Consolas" panose="020B0609020204030204" pitchFamily="49" charset="0"/>
                <a:cs typeface="Consolas" panose="020B0609020204030204" pitchFamily="49" charset="0"/>
              </a:rPr>
              <a:t>() { </a:t>
            </a:r>
            <a:r>
              <a:rPr lang="en-US" sz="2400" dirty="0">
                <a:solidFill>
                  <a:srgbClr val="800080"/>
                </a:solidFill>
                <a:latin typeface="Consolas" panose="020B0609020204030204" pitchFamily="49" charset="0"/>
                <a:cs typeface="Consolas" panose="020B0609020204030204" pitchFamily="49" charset="0"/>
              </a:rPr>
              <a:t>return </a:t>
            </a:r>
            <a:r>
              <a:rPr lang="en-US" sz="2400" dirty="0" err="1">
                <a:solidFill>
                  <a:srgbClr val="800080"/>
                </a:solidFill>
                <a:latin typeface="Consolas" panose="020B0609020204030204" pitchFamily="49" charset="0"/>
                <a:cs typeface="Consolas" panose="020B0609020204030204" pitchFamily="49" charset="0"/>
              </a:rPr>
              <a:t>this</a:t>
            </a:r>
            <a:r>
              <a:rPr lang="en-US" sz="2400" dirty="0" err="1">
                <a:solidFill>
                  <a:srgbClr val="000000"/>
                </a:solidFill>
                <a:latin typeface="Consolas" panose="020B0609020204030204" pitchFamily="49" charset="0"/>
                <a:cs typeface="Consolas" panose="020B0609020204030204" pitchFamily="49" charset="0"/>
              </a:rPr>
              <a:t>.</a:t>
            </a:r>
            <a:r>
              <a:rPr lang="en-US" sz="2400" dirty="0" err="1">
                <a:solidFill>
                  <a:srgbClr val="5555FF"/>
                </a:solidFill>
                <a:latin typeface="Consolas" panose="020B0609020204030204" pitchFamily="49" charset="0"/>
                <a:cs typeface="Consolas" panose="020B0609020204030204" pitchFamily="49" charset="0"/>
              </a:rPr>
              <a:t>count</a:t>
            </a:r>
            <a:r>
              <a:rPr lang="en-US" sz="2400" dirty="0">
                <a:solidFill>
                  <a:srgbClr val="000000"/>
                </a:solidFill>
                <a:latin typeface="Consolas" panose="020B0609020204030204" pitchFamily="49" charset="0"/>
                <a:cs typeface="Consolas" panose="020B0609020204030204" pitchFamily="49" charset="0"/>
              </a:rPr>
              <a:t>; }</a:t>
            </a:r>
            <a:endParaRPr lang="en-US" sz="2400" dirty="0">
              <a:latin typeface="Consolas" panose="020B0609020204030204" pitchFamily="49" charset="0"/>
              <a:cs typeface="Consolas" panose="020B0609020204030204" pitchFamily="49" charset="0"/>
            </a:endParaRPr>
          </a:p>
          <a:p>
            <a:pPr marL="0" indent="0">
              <a:buNone/>
            </a:pPr>
            <a:r>
              <a:rPr lang="en-US" sz="2400" dirty="0" smtClean="0">
                <a:solidFill>
                  <a:srgbClr val="000000"/>
                </a:solidFill>
                <a:latin typeface="Consolas" panose="020B0609020204030204" pitchFamily="49" charset="0"/>
                <a:cs typeface="Consolas" panose="020B0609020204030204" pitchFamily="49" charset="0"/>
              </a:rPr>
              <a:t>}</a:t>
            </a:r>
            <a:endParaRPr lang="en-US" sz="1600" dirty="0">
              <a:latin typeface="Consolas" panose="020B0609020204030204" pitchFamily="49" charset="0"/>
              <a:cs typeface="Consolas" panose="020B0609020204030204" pitchFamily="49" charset="0"/>
            </a:endParaRPr>
          </a:p>
        </p:txBody>
      </p:sp>
      <p:sp>
        <p:nvSpPr>
          <p:cNvPr id="4" name="Rounded Rectangular Callout 3"/>
          <p:cNvSpPr/>
          <p:nvPr/>
        </p:nvSpPr>
        <p:spPr>
          <a:xfrm>
            <a:off x="4724400" y="2038350"/>
            <a:ext cx="3886200" cy="685800"/>
          </a:xfrm>
          <a:prstGeom prst="wedgeRoundRectCallout">
            <a:avLst>
              <a:gd name="adj1" fmla="val -84752"/>
              <a:gd name="adj2" fmla="val 74488"/>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2400" dirty="0"/>
              <a:t>Predicate from the </a:t>
            </a:r>
            <a:r>
              <a:rPr lang="en-US" sz="2400" dirty="0" smtClean="0"/>
              <a:t>test:</a:t>
            </a:r>
            <a:endParaRPr lang="en-US" sz="2400" dirty="0"/>
          </a:p>
          <a:p>
            <a:r>
              <a:rPr lang="en-US" sz="2400" dirty="0" smtClean="0">
                <a:latin typeface="Consolas" panose="020B0609020204030204" pitchFamily="49" charset="0"/>
                <a:cs typeface="Consolas" panose="020B0609020204030204" pitchFamily="49" charset="0"/>
              </a:rPr>
              <a:t>each </a:t>
            </a:r>
            <a:r>
              <a:rPr lang="en-US" sz="2400" dirty="0">
                <a:latin typeface="Consolas" panose="020B0609020204030204" pitchFamily="49" charset="0"/>
                <a:cs typeface="Consolas" panose="020B0609020204030204" pitchFamily="49" charset="0"/>
              </a:rPr>
              <a:t>-&gt; each % </a:t>
            </a:r>
            <a:r>
              <a:rPr lang="en-US" sz="2400" b="1" dirty="0">
                <a:solidFill>
                  <a:srgbClr val="0000FF"/>
                </a:solidFill>
                <a:latin typeface="Consolas" panose="020B0609020204030204" pitchFamily="49" charset="0"/>
                <a:cs typeface="Consolas" panose="020B0609020204030204" pitchFamily="49" charset="0"/>
              </a:rPr>
              <a:t>2 </a:t>
            </a:r>
            <a:r>
              <a:rPr lang="en-US" sz="2400" dirty="0">
                <a:solidFill>
                  <a:srgbClr val="000000"/>
                </a:solidFill>
                <a:latin typeface="Consolas" panose="020B0609020204030204" pitchFamily="49" charset="0"/>
                <a:cs typeface="Consolas" panose="020B0609020204030204" pitchFamily="49" charset="0"/>
              </a:rPr>
              <a:t>== </a:t>
            </a:r>
            <a:r>
              <a:rPr lang="en-US" sz="2400" b="1" dirty="0" smtClean="0">
                <a:solidFill>
                  <a:srgbClr val="0000FF"/>
                </a:solidFill>
                <a:latin typeface="Consolas" panose="020B0609020204030204" pitchFamily="49" charset="0"/>
                <a:cs typeface="Consolas" panose="020B0609020204030204" pitchFamily="49" charset="0"/>
              </a:rPr>
              <a:t>0</a:t>
            </a:r>
          </a:p>
        </p:txBody>
      </p:sp>
      <p:pic>
        <p:nvPicPr>
          <p:cNvPr id="5" name="Picture 4" descr="GS Collec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114300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48499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a:t>Count: </a:t>
            </a:r>
            <a:r>
              <a:rPr lang="en-US" dirty="0" smtClean="0"/>
              <a:t>Scala</a:t>
            </a:r>
            <a:endParaRPr lang="en-US" dirty="0"/>
          </a:p>
        </p:txBody>
      </p:sp>
    </p:spTree>
    <p:extLst>
      <p:ext uri="{BB962C8B-B14F-4D97-AF65-F5344CB8AC3E}">
        <p14:creationId xmlns:p14="http://schemas.microsoft.com/office/powerpoint/2010/main" val="14068571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Count: Scala implementation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3800" dirty="0" err="1" smtClean="0">
                <a:latin typeface="+mj-lt"/>
              </a:rPr>
              <a:t>TraversibleOnce.scala</a:t>
            </a:r>
            <a:endParaRPr lang="en-US" sz="3800" dirty="0" smtClean="0">
              <a:latin typeface="+mj-lt"/>
            </a:endParaRPr>
          </a:p>
          <a:p>
            <a:pPr marL="0" indent="0">
              <a:buNone/>
            </a:pPr>
            <a:endParaRPr lang="en-US" sz="1200" dirty="0" smtClean="0">
              <a:solidFill>
                <a:srgbClr val="800080"/>
              </a:solidFill>
              <a:effectLst/>
              <a:latin typeface="Consolas" panose="020B0609020204030204" pitchFamily="49" charset="0"/>
              <a:cs typeface="Consolas" panose="020B0609020204030204" pitchFamily="49" charset="0"/>
            </a:endParaRPr>
          </a:p>
          <a:p>
            <a:pPr marL="0" indent="0">
              <a:buNone/>
            </a:pPr>
            <a:r>
              <a:rPr lang="en-US" dirty="0" err="1" smtClean="0">
                <a:solidFill>
                  <a:srgbClr val="800080"/>
                </a:solidFill>
                <a:effectLst/>
                <a:latin typeface="Consolas" panose="020B0609020204030204" pitchFamily="49" charset="0"/>
                <a:cs typeface="Consolas" panose="020B0609020204030204" pitchFamily="49" charset="0"/>
              </a:rPr>
              <a:t>def</a:t>
            </a:r>
            <a:r>
              <a:rPr lang="en-US" dirty="0" smtClean="0">
                <a:solidFill>
                  <a:srgbClr val="800080"/>
                </a:solidFill>
                <a:effectLst/>
                <a:latin typeface="Consolas" panose="020B0609020204030204" pitchFamily="49" charset="0"/>
                <a:cs typeface="Consolas" panose="020B0609020204030204" pitchFamily="49" charset="0"/>
              </a:rPr>
              <a:t> </a:t>
            </a:r>
            <a:r>
              <a:rPr lang="en-US" dirty="0" smtClean="0">
                <a:solidFill>
                  <a:srgbClr val="000000"/>
                </a:solidFill>
                <a:effectLst/>
                <a:latin typeface="Consolas" panose="020B0609020204030204" pitchFamily="49" charset="0"/>
                <a:cs typeface="Consolas" panose="020B0609020204030204" pitchFamily="49" charset="0"/>
              </a:rPr>
              <a:t>count(p: </a:t>
            </a:r>
            <a:r>
              <a:rPr lang="en-US" dirty="0" smtClean="0">
                <a:solidFill>
                  <a:srgbClr val="808000"/>
                </a:solidFill>
                <a:effectLst/>
                <a:latin typeface="Consolas" panose="020B0609020204030204" pitchFamily="49" charset="0"/>
                <a:cs typeface="Consolas" panose="020B0609020204030204" pitchFamily="49" charset="0"/>
              </a:rPr>
              <a:t>A </a:t>
            </a:r>
            <a:r>
              <a:rPr lang="en-US" dirty="0" smtClean="0">
                <a:solidFill>
                  <a:srgbClr val="000000"/>
                </a:solidFill>
                <a:effectLst/>
                <a:latin typeface="Consolas" panose="020B0609020204030204" pitchFamily="49" charset="0"/>
                <a:cs typeface="Consolas" panose="020B0609020204030204" pitchFamily="49" charset="0"/>
              </a:rPr>
              <a:t>=&gt; </a:t>
            </a:r>
            <a:r>
              <a:rPr lang="en-US" dirty="0" smtClean="0">
                <a:solidFill>
                  <a:srgbClr val="800000"/>
                </a:solidFill>
                <a:effectLst/>
                <a:latin typeface="Consolas" panose="020B0609020204030204" pitchFamily="49" charset="0"/>
                <a:cs typeface="Consolas" panose="020B0609020204030204" pitchFamily="49" charset="0"/>
              </a:rPr>
              <a:t>Boolean</a:t>
            </a:r>
            <a:r>
              <a:rPr lang="en-US" dirty="0" smtClean="0">
                <a:solidFill>
                  <a:srgbClr val="000000"/>
                </a:solidFill>
                <a:effectLst/>
                <a:latin typeface="Consolas" panose="020B0609020204030204" pitchFamily="49" charset="0"/>
                <a:cs typeface="Consolas" panose="020B0609020204030204" pitchFamily="49" charset="0"/>
              </a:rPr>
              <a:t>): </a:t>
            </a:r>
            <a:r>
              <a:rPr lang="en-US" dirty="0" err="1" smtClean="0">
                <a:solidFill>
                  <a:srgbClr val="800000"/>
                </a:solidFill>
                <a:effectLst/>
                <a:latin typeface="Consolas" panose="020B0609020204030204" pitchFamily="49" charset="0"/>
                <a:cs typeface="Consolas" panose="020B0609020204030204" pitchFamily="49" charset="0"/>
              </a:rPr>
              <a:t>Int</a:t>
            </a:r>
            <a:r>
              <a:rPr lang="en-US" dirty="0" smtClean="0">
                <a:solidFill>
                  <a:srgbClr val="800000"/>
                </a:solidFill>
                <a:effectLst/>
                <a:latin typeface="Consolas" panose="020B0609020204030204" pitchFamily="49" charset="0"/>
                <a:cs typeface="Consolas" panose="020B0609020204030204" pitchFamily="49" charset="0"/>
              </a:rPr>
              <a:t> </a:t>
            </a:r>
            <a:r>
              <a:rPr lang="en-US" dirty="0" smtClean="0">
                <a:solidFill>
                  <a:srgbClr val="000000"/>
                </a:solidFill>
                <a:effectLst/>
                <a:latin typeface="Consolas" panose="020B0609020204030204" pitchFamily="49" charset="0"/>
                <a:cs typeface="Consolas" panose="020B0609020204030204" pitchFamily="49" charset="0"/>
              </a:rPr>
              <a:t>=</a:t>
            </a:r>
          </a:p>
          <a:p>
            <a:pPr marL="0" indent="0">
              <a:buNone/>
            </a:pPr>
            <a:r>
              <a:rPr lang="en-US" dirty="0" smtClean="0">
                <a:solidFill>
                  <a:srgbClr val="000000"/>
                </a:solidFill>
                <a:effectLst/>
                <a:latin typeface="Consolas" panose="020B0609020204030204" pitchFamily="49" charset="0"/>
                <a:cs typeface="Consolas" panose="020B0609020204030204" pitchFamily="49" charset="0"/>
              </a:rPr>
              <a:t>{</a:t>
            </a:r>
          </a:p>
          <a:p>
            <a:pPr marL="0" indent="0">
              <a:buNone/>
            </a:pPr>
            <a:r>
              <a:rPr lang="en-US" dirty="0">
                <a:solidFill>
                  <a:srgbClr val="000000"/>
                </a:solidFill>
                <a:latin typeface="Consolas" panose="020B0609020204030204" pitchFamily="49" charset="0"/>
                <a:cs typeface="Consolas" panose="020B0609020204030204" pitchFamily="49" charset="0"/>
              </a:rPr>
              <a:t> </a:t>
            </a:r>
            <a:r>
              <a:rPr lang="en-US" dirty="0" smtClean="0">
                <a:solidFill>
                  <a:srgbClr val="000000"/>
                </a:solidFill>
                <a:effectLst/>
                <a:latin typeface="Consolas" panose="020B0609020204030204" pitchFamily="49" charset="0"/>
                <a:cs typeface="Consolas" panose="020B0609020204030204" pitchFamily="49" charset="0"/>
              </a:rPr>
              <a:t> </a:t>
            </a:r>
            <a:r>
              <a:rPr lang="en-US" dirty="0" err="1" smtClean="0">
                <a:solidFill>
                  <a:srgbClr val="800080"/>
                </a:solidFill>
                <a:effectLst/>
                <a:latin typeface="Consolas" panose="020B0609020204030204" pitchFamily="49" charset="0"/>
                <a:cs typeface="Consolas" panose="020B0609020204030204" pitchFamily="49" charset="0"/>
              </a:rPr>
              <a:t>var</a:t>
            </a:r>
            <a:r>
              <a:rPr lang="en-US" dirty="0" smtClean="0">
                <a:solidFill>
                  <a:srgbClr val="800080"/>
                </a:solidFill>
                <a:effectLst/>
                <a:latin typeface="Consolas" panose="020B0609020204030204" pitchFamily="49" charset="0"/>
                <a:cs typeface="Consolas" panose="020B0609020204030204" pitchFamily="49" charset="0"/>
              </a:rPr>
              <a:t> </a:t>
            </a:r>
            <a:r>
              <a:rPr lang="en-US" b="1" dirty="0" err="1" smtClean="0">
                <a:solidFill>
                  <a:srgbClr val="004000"/>
                </a:solidFill>
                <a:effectLst/>
                <a:latin typeface="Consolas" panose="020B0609020204030204" pitchFamily="49" charset="0"/>
                <a:cs typeface="Consolas" panose="020B0609020204030204" pitchFamily="49" charset="0"/>
              </a:rPr>
              <a:t>cnt</a:t>
            </a:r>
            <a:r>
              <a:rPr lang="en-US" b="1" dirty="0" smtClean="0">
                <a:solidFill>
                  <a:srgbClr val="004000"/>
                </a:solidFill>
                <a:effectLst/>
                <a:latin typeface="Consolas" panose="020B0609020204030204" pitchFamily="49" charset="0"/>
                <a:cs typeface="Consolas" panose="020B0609020204030204" pitchFamily="49" charset="0"/>
              </a:rPr>
              <a:t> </a:t>
            </a:r>
            <a:r>
              <a:rPr lang="en-US" dirty="0" smtClean="0">
                <a:solidFill>
                  <a:srgbClr val="000000"/>
                </a:solidFill>
                <a:effectLst/>
                <a:latin typeface="Consolas" panose="020B0609020204030204" pitchFamily="49" charset="0"/>
                <a:cs typeface="Consolas" panose="020B0609020204030204" pitchFamily="49" charset="0"/>
              </a:rPr>
              <a:t>= </a:t>
            </a:r>
            <a:r>
              <a:rPr lang="en-US" dirty="0" smtClean="0">
                <a:solidFill>
                  <a:srgbClr val="0000FF"/>
                </a:solidFill>
                <a:effectLst/>
                <a:latin typeface="Consolas" panose="020B0609020204030204" pitchFamily="49" charset="0"/>
                <a:cs typeface="Consolas" panose="020B0609020204030204" pitchFamily="49" charset="0"/>
              </a:rPr>
              <a:t>0</a:t>
            </a:r>
          </a:p>
          <a:p>
            <a:pPr marL="0" indent="0">
              <a:buNone/>
            </a:pPr>
            <a:r>
              <a:rPr lang="en-US" dirty="0">
                <a:solidFill>
                  <a:srgbClr val="0000FF"/>
                </a:solidFill>
                <a:latin typeface="Consolas" panose="020B0609020204030204" pitchFamily="49" charset="0"/>
                <a:cs typeface="Consolas" panose="020B0609020204030204" pitchFamily="49" charset="0"/>
              </a:rPr>
              <a:t> </a:t>
            </a:r>
            <a:r>
              <a:rPr lang="en-US" dirty="0" smtClean="0">
                <a:solidFill>
                  <a:srgbClr val="0000FF"/>
                </a:solidFill>
                <a:effectLst/>
                <a:latin typeface="Consolas" panose="020B0609020204030204" pitchFamily="49" charset="0"/>
                <a:cs typeface="Consolas" panose="020B0609020204030204" pitchFamily="49" charset="0"/>
              </a:rPr>
              <a:t> </a:t>
            </a:r>
            <a:r>
              <a:rPr lang="en-US" dirty="0" smtClean="0">
                <a:solidFill>
                  <a:srgbClr val="800080"/>
                </a:solidFill>
                <a:effectLst/>
                <a:latin typeface="Consolas" panose="020B0609020204030204" pitchFamily="49" charset="0"/>
                <a:cs typeface="Consolas" panose="020B0609020204030204" pitchFamily="49" charset="0"/>
              </a:rPr>
              <a:t>for </a:t>
            </a:r>
            <a:r>
              <a:rPr lang="en-US" dirty="0" smtClean="0">
                <a:solidFill>
                  <a:srgbClr val="000000"/>
                </a:solidFill>
                <a:effectLst/>
                <a:latin typeface="Consolas" panose="020B0609020204030204" pitchFamily="49" charset="0"/>
                <a:cs typeface="Consolas" panose="020B0609020204030204" pitchFamily="49" charset="0"/>
              </a:rPr>
              <a:t>(x &lt;- </a:t>
            </a:r>
            <a:r>
              <a:rPr lang="en-US" dirty="0" smtClean="0">
                <a:solidFill>
                  <a:srgbClr val="800080"/>
                </a:solidFill>
                <a:effectLst/>
                <a:latin typeface="Consolas" panose="020B0609020204030204" pitchFamily="49" charset="0"/>
                <a:cs typeface="Consolas" panose="020B0609020204030204" pitchFamily="49" charset="0"/>
              </a:rPr>
              <a:t>this</a:t>
            </a:r>
            <a:r>
              <a:rPr lang="en-US" dirty="0" smtClean="0">
                <a:solidFill>
                  <a:srgbClr val="000000"/>
                </a:solidFill>
                <a:effectLst/>
                <a:latin typeface="Consolas" panose="020B0609020204030204" pitchFamily="49" charset="0"/>
                <a:cs typeface="Consolas" panose="020B0609020204030204" pitchFamily="49" charset="0"/>
              </a:rPr>
              <a:t>)</a:t>
            </a:r>
          </a:p>
          <a:p>
            <a:pPr marL="0" indent="0">
              <a:buNone/>
            </a:pPr>
            <a:r>
              <a:rPr lang="en-US" dirty="0">
                <a:solidFill>
                  <a:srgbClr val="000000"/>
                </a:solidFill>
                <a:latin typeface="Consolas" panose="020B0609020204030204" pitchFamily="49" charset="0"/>
                <a:cs typeface="Consolas" panose="020B0609020204030204" pitchFamily="49" charset="0"/>
              </a:rPr>
              <a:t> </a:t>
            </a:r>
            <a:r>
              <a:rPr lang="en-US" dirty="0" smtClean="0">
                <a:solidFill>
                  <a:srgbClr val="000000"/>
                </a:solidFill>
                <a:latin typeface="Consolas" panose="020B0609020204030204" pitchFamily="49" charset="0"/>
                <a:cs typeface="Consolas" panose="020B0609020204030204" pitchFamily="49" charset="0"/>
              </a:rPr>
              <a:t>  </a:t>
            </a:r>
            <a:r>
              <a:rPr lang="en-US" dirty="0" smtClean="0">
                <a:solidFill>
                  <a:srgbClr val="000000"/>
                </a:solidFill>
                <a:effectLst/>
                <a:latin typeface="Consolas" panose="020B0609020204030204" pitchFamily="49" charset="0"/>
                <a:cs typeface="Consolas" panose="020B0609020204030204" pitchFamily="49" charset="0"/>
              </a:rPr>
              <a:t> </a:t>
            </a:r>
            <a:r>
              <a:rPr lang="en-US" dirty="0" smtClean="0">
                <a:solidFill>
                  <a:srgbClr val="800080"/>
                </a:solidFill>
                <a:effectLst/>
                <a:latin typeface="Consolas" panose="020B0609020204030204" pitchFamily="49" charset="0"/>
                <a:cs typeface="Consolas" panose="020B0609020204030204" pitchFamily="49" charset="0"/>
              </a:rPr>
              <a:t>if </a:t>
            </a:r>
            <a:r>
              <a:rPr lang="en-US" dirty="0" smtClean="0">
                <a:solidFill>
                  <a:srgbClr val="000000"/>
                </a:solidFill>
                <a:effectLst/>
                <a:latin typeface="Consolas" panose="020B0609020204030204" pitchFamily="49" charset="0"/>
                <a:cs typeface="Consolas" panose="020B0609020204030204" pitchFamily="49" charset="0"/>
              </a:rPr>
              <a:t>(p(x)) </a:t>
            </a:r>
            <a:r>
              <a:rPr lang="en-US" b="1" dirty="0" err="1" smtClean="0">
                <a:solidFill>
                  <a:srgbClr val="004000"/>
                </a:solidFill>
                <a:effectLst/>
                <a:latin typeface="Consolas" panose="020B0609020204030204" pitchFamily="49" charset="0"/>
                <a:cs typeface="Consolas" panose="020B0609020204030204" pitchFamily="49" charset="0"/>
              </a:rPr>
              <a:t>cnt</a:t>
            </a:r>
            <a:r>
              <a:rPr lang="en-US" b="1" dirty="0" smtClean="0">
                <a:solidFill>
                  <a:srgbClr val="004000"/>
                </a:solidFill>
                <a:effectLst/>
                <a:latin typeface="Consolas" panose="020B0609020204030204" pitchFamily="49" charset="0"/>
                <a:cs typeface="Consolas" panose="020B0609020204030204" pitchFamily="49" charset="0"/>
              </a:rPr>
              <a:t> </a:t>
            </a:r>
            <a:r>
              <a:rPr lang="en-US" dirty="0" smtClean="0">
                <a:solidFill>
                  <a:srgbClr val="000000"/>
                </a:solidFill>
                <a:effectLst/>
                <a:latin typeface="Consolas" panose="020B0609020204030204" pitchFamily="49" charset="0"/>
                <a:cs typeface="Consolas" panose="020B0609020204030204" pitchFamily="49" charset="0"/>
              </a:rPr>
              <a:t>+= </a:t>
            </a:r>
            <a:r>
              <a:rPr lang="en-US" dirty="0" smtClean="0">
                <a:solidFill>
                  <a:srgbClr val="0000FF"/>
                </a:solidFill>
                <a:effectLst/>
                <a:latin typeface="Consolas" panose="020B0609020204030204" pitchFamily="49" charset="0"/>
                <a:cs typeface="Consolas" panose="020B0609020204030204" pitchFamily="49" charset="0"/>
              </a:rPr>
              <a:t>1</a:t>
            </a:r>
          </a:p>
          <a:p>
            <a:pPr marL="0" indent="0">
              <a:buNone/>
            </a:pPr>
            <a:r>
              <a:rPr lang="en-US" dirty="0">
                <a:solidFill>
                  <a:srgbClr val="0000FF"/>
                </a:solidFill>
                <a:latin typeface="Consolas" panose="020B0609020204030204" pitchFamily="49" charset="0"/>
                <a:cs typeface="Consolas" panose="020B0609020204030204" pitchFamily="49" charset="0"/>
              </a:rPr>
              <a:t> </a:t>
            </a:r>
            <a:r>
              <a:rPr lang="en-US" dirty="0" smtClean="0">
                <a:solidFill>
                  <a:srgbClr val="0000FF"/>
                </a:solidFill>
                <a:effectLst/>
                <a:latin typeface="Consolas" panose="020B0609020204030204" pitchFamily="49" charset="0"/>
                <a:cs typeface="Consolas" panose="020B0609020204030204" pitchFamily="49" charset="0"/>
              </a:rPr>
              <a:t> </a:t>
            </a:r>
            <a:r>
              <a:rPr lang="en-US" b="1" dirty="0" err="1" smtClean="0">
                <a:solidFill>
                  <a:srgbClr val="004000"/>
                </a:solidFill>
                <a:effectLst/>
                <a:latin typeface="Consolas" panose="020B0609020204030204" pitchFamily="49" charset="0"/>
                <a:cs typeface="Consolas" panose="020B0609020204030204" pitchFamily="49" charset="0"/>
              </a:rPr>
              <a:t>cnt</a:t>
            </a:r>
            <a:endParaRPr lang="en-US" b="1" dirty="0" smtClean="0">
              <a:solidFill>
                <a:srgbClr val="004000"/>
              </a:solidFill>
              <a:effectLst/>
              <a:latin typeface="Consolas" panose="020B0609020204030204" pitchFamily="49" charset="0"/>
              <a:cs typeface="Consolas" panose="020B0609020204030204" pitchFamily="49" charset="0"/>
            </a:endParaRPr>
          </a:p>
          <a:p>
            <a:pPr marL="0" indent="0">
              <a:buNone/>
            </a:pPr>
            <a:r>
              <a:rPr lang="en-US" dirty="0" smtClean="0">
                <a:solidFill>
                  <a:srgbClr val="000000"/>
                </a:solidFill>
                <a:effectLst/>
                <a:latin typeface="Consolas" panose="020B0609020204030204" pitchFamily="49" charset="0"/>
                <a:cs typeface="Consolas" panose="020B0609020204030204" pitchFamily="49" charset="0"/>
              </a:rPr>
              <a:t>}</a:t>
            </a:r>
            <a:endParaRPr lang="en-US" dirty="0" smtClean="0">
              <a:effectLst/>
              <a:latin typeface="Consolas" panose="020B0609020204030204" pitchFamily="49" charset="0"/>
              <a:cs typeface="Consolas" panose="020B0609020204030204" pitchFamily="49" charset="0"/>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3327" y="1143000"/>
            <a:ext cx="562356" cy="913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42501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Count: Scala implementation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3800" dirty="0" err="1"/>
              <a:t>TraversibleOnce.scala</a:t>
            </a:r>
            <a:endParaRPr lang="en-US" sz="3800" dirty="0"/>
          </a:p>
          <a:p>
            <a:pPr marL="0" indent="0">
              <a:buNone/>
            </a:pPr>
            <a:endParaRPr lang="en-US" sz="1200" dirty="0">
              <a:solidFill>
                <a:srgbClr val="800080"/>
              </a:solidFill>
              <a:latin typeface="Consolas" panose="020B0609020204030204" pitchFamily="49" charset="0"/>
              <a:cs typeface="Consolas" panose="020B0609020204030204" pitchFamily="49" charset="0"/>
            </a:endParaRPr>
          </a:p>
          <a:p>
            <a:pPr marL="0" indent="0">
              <a:buNone/>
            </a:pPr>
            <a:r>
              <a:rPr lang="en-US" dirty="0" err="1">
                <a:solidFill>
                  <a:srgbClr val="800080"/>
                </a:solidFill>
                <a:latin typeface="Consolas" panose="020B0609020204030204" pitchFamily="49" charset="0"/>
                <a:cs typeface="Consolas" panose="020B0609020204030204" pitchFamily="49" charset="0"/>
              </a:rPr>
              <a:t>def</a:t>
            </a:r>
            <a:r>
              <a:rPr lang="en-US" dirty="0">
                <a:solidFill>
                  <a:srgbClr val="800080"/>
                </a:solidFill>
                <a:latin typeface="Consolas" panose="020B0609020204030204" pitchFamily="49" charset="0"/>
                <a:cs typeface="Consolas" panose="020B0609020204030204" pitchFamily="49" charset="0"/>
              </a:rPr>
              <a:t> </a:t>
            </a:r>
            <a:r>
              <a:rPr lang="en-US" dirty="0">
                <a:solidFill>
                  <a:srgbClr val="000000"/>
                </a:solidFill>
                <a:latin typeface="Consolas" panose="020B0609020204030204" pitchFamily="49" charset="0"/>
                <a:cs typeface="Consolas" panose="020B0609020204030204" pitchFamily="49" charset="0"/>
              </a:rPr>
              <a:t>count(p: </a:t>
            </a:r>
            <a:r>
              <a:rPr lang="en-US" dirty="0">
                <a:solidFill>
                  <a:srgbClr val="808000"/>
                </a:solidFill>
                <a:latin typeface="Consolas" panose="020B0609020204030204" pitchFamily="49" charset="0"/>
                <a:cs typeface="Consolas" panose="020B0609020204030204" pitchFamily="49" charset="0"/>
              </a:rPr>
              <a:t>A </a:t>
            </a:r>
            <a:r>
              <a:rPr lang="en-US" dirty="0">
                <a:solidFill>
                  <a:srgbClr val="000000"/>
                </a:solidFill>
                <a:latin typeface="Consolas" panose="020B0609020204030204" pitchFamily="49" charset="0"/>
                <a:cs typeface="Consolas" panose="020B0609020204030204" pitchFamily="49" charset="0"/>
              </a:rPr>
              <a:t>=&gt; </a:t>
            </a:r>
            <a:r>
              <a:rPr lang="en-US" dirty="0">
                <a:solidFill>
                  <a:srgbClr val="800000"/>
                </a:solidFill>
                <a:latin typeface="Consolas" panose="020B0609020204030204" pitchFamily="49" charset="0"/>
                <a:cs typeface="Consolas" panose="020B0609020204030204" pitchFamily="49" charset="0"/>
              </a:rPr>
              <a:t>Boolean</a:t>
            </a:r>
            <a:r>
              <a:rPr lang="en-US" dirty="0">
                <a:solidFill>
                  <a:srgbClr val="000000"/>
                </a:solidFill>
                <a:latin typeface="Consolas" panose="020B0609020204030204" pitchFamily="49" charset="0"/>
                <a:cs typeface="Consolas" panose="020B0609020204030204" pitchFamily="49" charset="0"/>
              </a:rPr>
              <a:t>): </a:t>
            </a:r>
            <a:r>
              <a:rPr lang="en-US" dirty="0" err="1">
                <a:solidFill>
                  <a:srgbClr val="800000"/>
                </a:solidFill>
                <a:latin typeface="Consolas" panose="020B0609020204030204" pitchFamily="49" charset="0"/>
                <a:cs typeface="Consolas" panose="020B0609020204030204" pitchFamily="49" charset="0"/>
              </a:rPr>
              <a:t>Int</a:t>
            </a:r>
            <a:r>
              <a:rPr lang="en-US" dirty="0">
                <a:solidFill>
                  <a:srgbClr val="800000"/>
                </a:solidFill>
                <a:latin typeface="Consolas" panose="020B0609020204030204" pitchFamily="49" charset="0"/>
                <a:cs typeface="Consolas" panose="020B0609020204030204" pitchFamily="49" charset="0"/>
              </a:rPr>
              <a:t> </a:t>
            </a:r>
            <a:r>
              <a:rPr lang="en-US" dirty="0">
                <a:solidFill>
                  <a:srgbClr val="000000"/>
                </a:solidFill>
                <a:latin typeface="Consolas" panose="020B0609020204030204" pitchFamily="49" charset="0"/>
                <a:cs typeface="Consolas" panose="020B0609020204030204" pitchFamily="49" charset="0"/>
              </a:rPr>
              <a:t>=</a:t>
            </a:r>
          </a:p>
          <a:p>
            <a:pPr marL="0" indent="0">
              <a:buNone/>
            </a:pPr>
            <a:r>
              <a:rPr lang="en-US" dirty="0">
                <a:solidFill>
                  <a:srgbClr val="000000"/>
                </a:solidFill>
                <a:latin typeface="Consolas" panose="020B0609020204030204" pitchFamily="49" charset="0"/>
                <a:cs typeface="Consolas" panose="020B0609020204030204" pitchFamily="49" charset="0"/>
              </a:rPr>
              <a:t>{</a:t>
            </a:r>
          </a:p>
          <a:p>
            <a:pPr marL="0" indent="0">
              <a:buNone/>
            </a:pPr>
            <a:r>
              <a:rPr lang="en-US" dirty="0">
                <a:solidFill>
                  <a:srgbClr val="000000"/>
                </a:solidFill>
                <a:latin typeface="Consolas" panose="020B0609020204030204" pitchFamily="49" charset="0"/>
                <a:cs typeface="Consolas" panose="020B0609020204030204" pitchFamily="49" charset="0"/>
              </a:rPr>
              <a:t>  </a:t>
            </a:r>
            <a:r>
              <a:rPr lang="en-US" dirty="0" err="1">
                <a:solidFill>
                  <a:srgbClr val="800080"/>
                </a:solidFill>
                <a:latin typeface="Consolas" panose="020B0609020204030204" pitchFamily="49" charset="0"/>
                <a:cs typeface="Consolas" panose="020B0609020204030204" pitchFamily="49" charset="0"/>
              </a:rPr>
              <a:t>var</a:t>
            </a:r>
            <a:r>
              <a:rPr lang="en-US" dirty="0">
                <a:solidFill>
                  <a:srgbClr val="800080"/>
                </a:solidFill>
                <a:latin typeface="Consolas" panose="020B0609020204030204" pitchFamily="49" charset="0"/>
                <a:cs typeface="Consolas" panose="020B0609020204030204" pitchFamily="49" charset="0"/>
              </a:rPr>
              <a:t> </a:t>
            </a:r>
            <a:r>
              <a:rPr lang="en-US" b="1" dirty="0" err="1">
                <a:solidFill>
                  <a:srgbClr val="004000"/>
                </a:solidFill>
                <a:latin typeface="Consolas" panose="020B0609020204030204" pitchFamily="49" charset="0"/>
                <a:cs typeface="Consolas" panose="020B0609020204030204" pitchFamily="49" charset="0"/>
              </a:rPr>
              <a:t>cnt</a:t>
            </a:r>
            <a:r>
              <a:rPr lang="en-US" b="1" dirty="0">
                <a:solidFill>
                  <a:srgbClr val="004000"/>
                </a:solidFill>
                <a:latin typeface="Consolas" panose="020B0609020204030204" pitchFamily="49" charset="0"/>
                <a:cs typeface="Consolas" panose="020B0609020204030204" pitchFamily="49" charset="0"/>
              </a:rPr>
              <a:t> </a:t>
            </a:r>
            <a:r>
              <a:rPr lang="en-US" dirty="0">
                <a:solidFill>
                  <a:srgbClr val="000000"/>
                </a:solidFill>
                <a:latin typeface="Consolas" panose="020B0609020204030204" pitchFamily="49" charset="0"/>
                <a:cs typeface="Consolas" panose="020B0609020204030204" pitchFamily="49" charset="0"/>
              </a:rPr>
              <a:t>= </a:t>
            </a:r>
            <a:r>
              <a:rPr lang="en-US" dirty="0">
                <a:solidFill>
                  <a:srgbClr val="0000FF"/>
                </a:solidFill>
                <a:latin typeface="Consolas" panose="020B0609020204030204" pitchFamily="49" charset="0"/>
                <a:cs typeface="Consolas" panose="020B0609020204030204" pitchFamily="49" charset="0"/>
              </a:rPr>
              <a:t>0</a:t>
            </a:r>
          </a:p>
          <a:p>
            <a:pPr marL="0" indent="0">
              <a:buNone/>
            </a:pPr>
            <a:r>
              <a:rPr lang="en-US" dirty="0">
                <a:solidFill>
                  <a:srgbClr val="0000FF"/>
                </a:solidFill>
                <a:latin typeface="Consolas" panose="020B0609020204030204" pitchFamily="49" charset="0"/>
                <a:cs typeface="Consolas" panose="020B0609020204030204" pitchFamily="49" charset="0"/>
              </a:rPr>
              <a:t>  </a:t>
            </a:r>
            <a:r>
              <a:rPr lang="en-US" dirty="0">
                <a:solidFill>
                  <a:srgbClr val="800080"/>
                </a:solidFill>
                <a:latin typeface="Consolas" panose="020B0609020204030204" pitchFamily="49" charset="0"/>
                <a:cs typeface="Consolas" panose="020B0609020204030204" pitchFamily="49" charset="0"/>
              </a:rPr>
              <a:t>for </a:t>
            </a:r>
            <a:r>
              <a:rPr lang="en-US" dirty="0">
                <a:solidFill>
                  <a:srgbClr val="000000"/>
                </a:solidFill>
                <a:latin typeface="Consolas" panose="020B0609020204030204" pitchFamily="49" charset="0"/>
                <a:cs typeface="Consolas" panose="020B0609020204030204" pitchFamily="49" charset="0"/>
              </a:rPr>
              <a:t>(x &lt;- </a:t>
            </a:r>
            <a:r>
              <a:rPr lang="en-US" dirty="0">
                <a:solidFill>
                  <a:srgbClr val="800080"/>
                </a:solidFill>
                <a:latin typeface="Consolas" panose="020B0609020204030204" pitchFamily="49" charset="0"/>
                <a:cs typeface="Consolas" panose="020B0609020204030204" pitchFamily="49" charset="0"/>
              </a:rPr>
              <a:t>this</a:t>
            </a:r>
            <a:r>
              <a:rPr lang="en-US" dirty="0">
                <a:solidFill>
                  <a:srgbClr val="000000"/>
                </a:solidFill>
                <a:latin typeface="Consolas" panose="020B0609020204030204" pitchFamily="49" charset="0"/>
                <a:cs typeface="Consolas" panose="020B0609020204030204" pitchFamily="49" charset="0"/>
              </a:rPr>
              <a:t>)</a:t>
            </a:r>
          </a:p>
          <a:p>
            <a:pPr marL="0" indent="0">
              <a:buNone/>
            </a:pPr>
            <a:r>
              <a:rPr lang="en-US" dirty="0">
                <a:solidFill>
                  <a:srgbClr val="000000"/>
                </a:solidFill>
                <a:latin typeface="Consolas" panose="020B0609020204030204" pitchFamily="49" charset="0"/>
                <a:cs typeface="Consolas" panose="020B0609020204030204" pitchFamily="49" charset="0"/>
              </a:rPr>
              <a:t>    </a:t>
            </a:r>
            <a:r>
              <a:rPr lang="en-US" dirty="0">
                <a:solidFill>
                  <a:srgbClr val="800080"/>
                </a:solidFill>
                <a:latin typeface="Consolas" panose="020B0609020204030204" pitchFamily="49" charset="0"/>
                <a:cs typeface="Consolas" panose="020B0609020204030204" pitchFamily="49" charset="0"/>
              </a:rPr>
              <a:t>if </a:t>
            </a:r>
            <a:r>
              <a:rPr lang="en-US" dirty="0">
                <a:solidFill>
                  <a:srgbClr val="000000"/>
                </a:solidFill>
                <a:latin typeface="Consolas" panose="020B0609020204030204" pitchFamily="49" charset="0"/>
                <a:cs typeface="Consolas" panose="020B0609020204030204" pitchFamily="49" charset="0"/>
              </a:rPr>
              <a:t>(p(x)) </a:t>
            </a:r>
            <a:r>
              <a:rPr lang="en-US" b="1" dirty="0" err="1">
                <a:solidFill>
                  <a:srgbClr val="004000"/>
                </a:solidFill>
                <a:latin typeface="Consolas" panose="020B0609020204030204" pitchFamily="49" charset="0"/>
                <a:cs typeface="Consolas" panose="020B0609020204030204" pitchFamily="49" charset="0"/>
              </a:rPr>
              <a:t>cnt</a:t>
            </a:r>
            <a:r>
              <a:rPr lang="en-US" b="1" dirty="0">
                <a:solidFill>
                  <a:srgbClr val="004000"/>
                </a:solidFill>
                <a:latin typeface="Consolas" panose="020B0609020204030204" pitchFamily="49" charset="0"/>
                <a:cs typeface="Consolas" panose="020B0609020204030204" pitchFamily="49" charset="0"/>
              </a:rPr>
              <a:t> </a:t>
            </a:r>
            <a:r>
              <a:rPr lang="en-US" dirty="0">
                <a:solidFill>
                  <a:srgbClr val="000000"/>
                </a:solidFill>
                <a:latin typeface="Consolas" panose="020B0609020204030204" pitchFamily="49" charset="0"/>
                <a:cs typeface="Consolas" panose="020B0609020204030204" pitchFamily="49" charset="0"/>
              </a:rPr>
              <a:t>+= </a:t>
            </a:r>
            <a:r>
              <a:rPr lang="en-US" dirty="0">
                <a:solidFill>
                  <a:srgbClr val="0000FF"/>
                </a:solidFill>
                <a:latin typeface="Consolas" panose="020B0609020204030204" pitchFamily="49" charset="0"/>
                <a:cs typeface="Consolas" panose="020B0609020204030204" pitchFamily="49" charset="0"/>
              </a:rPr>
              <a:t>1</a:t>
            </a:r>
          </a:p>
          <a:p>
            <a:pPr marL="0" indent="0">
              <a:buNone/>
            </a:pPr>
            <a:r>
              <a:rPr lang="en-US" dirty="0">
                <a:solidFill>
                  <a:srgbClr val="0000FF"/>
                </a:solidFill>
                <a:latin typeface="Consolas" panose="020B0609020204030204" pitchFamily="49" charset="0"/>
                <a:cs typeface="Consolas" panose="020B0609020204030204" pitchFamily="49" charset="0"/>
              </a:rPr>
              <a:t>  </a:t>
            </a:r>
            <a:r>
              <a:rPr lang="en-US" b="1" dirty="0" err="1">
                <a:solidFill>
                  <a:srgbClr val="004000"/>
                </a:solidFill>
                <a:latin typeface="Consolas" panose="020B0609020204030204" pitchFamily="49" charset="0"/>
                <a:cs typeface="Consolas" panose="020B0609020204030204" pitchFamily="49" charset="0"/>
              </a:rPr>
              <a:t>cnt</a:t>
            </a:r>
            <a:endParaRPr lang="en-US" b="1" dirty="0">
              <a:solidFill>
                <a:srgbClr val="004000"/>
              </a:solidFill>
              <a:latin typeface="Consolas" panose="020B0609020204030204" pitchFamily="49" charset="0"/>
              <a:cs typeface="Consolas" panose="020B0609020204030204" pitchFamily="49" charset="0"/>
            </a:endParaRPr>
          </a:p>
          <a:p>
            <a:pPr marL="0" indent="0">
              <a:buNone/>
            </a:pPr>
            <a:r>
              <a:rPr lang="en-US" dirty="0">
                <a:solidFill>
                  <a:srgbClr val="000000"/>
                </a:solidFill>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3327" y="1143000"/>
            <a:ext cx="562356" cy="913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ular Callout 4"/>
          <p:cNvSpPr/>
          <p:nvPr/>
        </p:nvSpPr>
        <p:spPr>
          <a:xfrm>
            <a:off x="5181600" y="2457450"/>
            <a:ext cx="2836985" cy="571500"/>
          </a:xfrm>
          <a:prstGeom prst="wedgeRoundRectCallout">
            <a:avLst>
              <a:gd name="adj1" fmla="val -105211"/>
              <a:gd name="adj2" fmla="val 3844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mj-lt"/>
                <a:cs typeface="Consolas" panose="020B0609020204030204" pitchFamily="49" charset="0"/>
              </a:rPr>
              <a:t>for-comprehension becomes call to </a:t>
            </a:r>
            <a:r>
              <a:rPr lang="en-US" dirty="0" err="1" smtClean="0">
                <a:latin typeface="+mj-lt"/>
                <a:cs typeface="Consolas" panose="020B0609020204030204" pitchFamily="49" charset="0"/>
              </a:rPr>
              <a:t>foreach</a:t>
            </a:r>
            <a:r>
              <a:rPr lang="en-US" dirty="0" smtClean="0">
                <a:latin typeface="+mj-lt"/>
                <a:cs typeface="Consolas" panose="020B0609020204030204" pitchFamily="49" charset="0"/>
              </a:rPr>
              <a:t>()</a:t>
            </a:r>
            <a:endParaRPr lang="en-US" dirty="0">
              <a:latin typeface="Consolas" panose="020B0609020204030204" pitchFamily="49" charset="0"/>
              <a:cs typeface="Consolas" panose="020B0609020204030204" pitchFamily="49" charset="0"/>
            </a:endParaRPr>
          </a:p>
        </p:txBody>
      </p:sp>
      <p:sp>
        <p:nvSpPr>
          <p:cNvPr id="6" name="Rounded Rectangular Callout 5"/>
          <p:cNvSpPr/>
          <p:nvPr/>
        </p:nvSpPr>
        <p:spPr>
          <a:xfrm>
            <a:off x="5087815" y="3619500"/>
            <a:ext cx="2836985" cy="1162050"/>
          </a:xfrm>
          <a:prstGeom prst="wedgeRoundRectCallout">
            <a:avLst>
              <a:gd name="adj1" fmla="val -68708"/>
              <a:gd name="adj2" fmla="val -7044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mj-lt"/>
                <a:cs typeface="Consolas" panose="020B0609020204030204" pitchFamily="49" charset="0"/>
              </a:rPr>
              <a:t>lambda closes over </a:t>
            </a:r>
            <a:r>
              <a:rPr lang="en-US" dirty="0" err="1" smtClean="0">
                <a:latin typeface="+mj-lt"/>
                <a:cs typeface="Consolas" panose="020B0609020204030204" pitchFamily="49" charset="0"/>
              </a:rPr>
              <a:t>cnt</a:t>
            </a:r>
            <a:r>
              <a:rPr lang="en-US" dirty="0" smtClean="0">
                <a:latin typeface="+mj-lt"/>
                <a:cs typeface="Consolas" panose="020B0609020204030204" pitchFamily="49" charset="0"/>
              </a:rPr>
              <a:t>. Executes predicate and increments </a:t>
            </a:r>
            <a:r>
              <a:rPr lang="en-US" dirty="0" err="1" smtClean="0">
                <a:latin typeface="+mj-lt"/>
                <a:cs typeface="Consolas" panose="020B0609020204030204" pitchFamily="49" charset="0"/>
              </a:rPr>
              <a:t>cnt</a:t>
            </a:r>
            <a:r>
              <a:rPr lang="en-US" dirty="0" smtClean="0">
                <a:latin typeface="+mj-lt"/>
                <a:cs typeface="Consolas" panose="020B0609020204030204" pitchFamily="49" charset="0"/>
              </a:rPr>
              <a:t>, just like </a:t>
            </a:r>
            <a:r>
              <a:rPr lang="en-US" dirty="0" err="1" smtClean="0">
                <a:latin typeface="+mj-lt"/>
                <a:cs typeface="Consolas" panose="020B0609020204030204" pitchFamily="49" charset="0"/>
              </a:rPr>
              <a:t>CountProcedure</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6918920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Goals</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Compare Java Streams, Scala </a:t>
            </a:r>
            <a:r>
              <a:rPr lang="en-US" dirty="0" smtClean="0"/>
              <a:t>parallel   </a:t>
            </a:r>
            <a:r>
              <a:rPr lang="en-US" dirty="0"/>
              <a:t>Collections, and GS Collections</a:t>
            </a:r>
          </a:p>
          <a:p>
            <a:r>
              <a:rPr lang="en-US" dirty="0"/>
              <a:t>Convince you to use GS Collections</a:t>
            </a:r>
          </a:p>
          <a:p>
            <a:r>
              <a:rPr lang="en-US" b="1" dirty="0"/>
              <a:t>Convince you to do your own performance testing</a:t>
            </a:r>
          </a:p>
          <a:p>
            <a:r>
              <a:rPr lang="en-US" b="1" dirty="0" smtClean="0"/>
              <a:t>Identify </a:t>
            </a:r>
            <a:r>
              <a:rPr lang="en-US" b="1" dirty="0"/>
              <a:t>when to avoid parallel APIs</a:t>
            </a:r>
          </a:p>
          <a:p>
            <a:r>
              <a:rPr lang="en-US" b="1" dirty="0" smtClean="0"/>
              <a:t>Identify </a:t>
            </a:r>
            <a:r>
              <a:rPr lang="en-US" b="1" dirty="0"/>
              <a:t>performance pitfalls to avoid</a:t>
            </a:r>
          </a:p>
        </p:txBody>
      </p:sp>
      <p:sp>
        <p:nvSpPr>
          <p:cNvPr id="5" name="Rounded Rectangle 4"/>
          <p:cNvSpPr/>
          <p:nvPr/>
        </p:nvSpPr>
        <p:spPr>
          <a:xfrm>
            <a:off x="6248400" y="2914650"/>
            <a:ext cx="2438400"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Lots of evidence</a:t>
            </a:r>
            <a:endParaRPr lang="en-US" sz="2400" dirty="0"/>
          </a:p>
        </p:txBody>
      </p:sp>
    </p:spTree>
    <p:extLst>
      <p:ext uri="{BB962C8B-B14F-4D97-AF65-F5344CB8AC3E}">
        <p14:creationId xmlns:p14="http://schemas.microsoft.com/office/powerpoint/2010/main" val="86873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Count: Scala implementation</a:t>
            </a:r>
            <a:endParaRPr lang="en-US" dirty="0"/>
          </a:p>
        </p:txBody>
      </p:sp>
      <p:sp>
        <p:nvSpPr>
          <p:cNvPr id="3" name="Content Placeholder 2"/>
          <p:cNvSpPr>
            <a:spLocks noGrp="1"/>
          </p:cNvSpPr>
          <p:nvPr>
            <p:ph idx="1"/>
          </p:nvPr>
        </p:nvSpPr>
        <p:spPr>
          <a:xfrm>
            <a:off x="457200" y="1085850"/>
            <a:ext cx="8229600" cy="3508772"/>
          </a:xfrm>
        </p:spPr>
        <p:txBody>
          <a:bodyPr>
            <a:noAutofit/>
          </a:bodyPr>
          <a:lstStyle/>
          <a:p>
            <a:pPr marL="0" indent="0">
              <a:buNone/>
            </a:pPr>
            <a:r>
              <a:rPr lang="en-US" sz="1400" dirty="0" smtClean="0">
                <a:latin typeface="Consolas" panose="020B0609020204030204" pitchFamily="49" charset="0"/>
                <a:cs typeface="Consolas" panose="020B0609020204030204" pitchFamily="49" charset="0"/>
              </a:rPr>
              <a:t>public final </a:t>
            </a:r>
            <a:r>
              <a:rPr lang="en-US" sz="1400" dirty="0" err="1" smtClean="0">
                <a:latin typeface="Consolas" panose="020B0609020204030204" pitchFamily="49" charset="0"/>
                <a:cs typeface="Consolas" panose="020B0609020204030204" pitchFamily="49" charset="0"/>
              </a:rPr>
              <a:t>java.lang.Object</a:t>
            </a:r>
            <a:r>
              <a:rPr lang="en-US" sz="1400" dirty="0" smtClean="0">
                <a:latin typeface="Consolas" panose="020B0609020204030204" pitchFamily="49" charset="0"/>
                <a:cs typeface="Consolas" panose="020B0609020204030204" pitchFamily="49" charset="0"/>
              </a:rPr>
              <a:t> apply(</a:t>
            </a:r>
            <a:r>
              <a:rPr lang="en-US" sz="1400" dirty="0" err="1" smtClean="0">
                <a:latin typeface="Consolas" panose="020B0609020204030204" pitchFamily="49" charset="0"/>
                <a:cs typeface="Consolas" panose="020B0609020204030204" pitchFamily="49" charset="0"/>
              </a:rPr>
              <a:t>java.lang.Object</a:t>
            </a:r>
            <a:r>
              <a:rPr lang="en-US" sz="1400" dirty="0" smtClean="0">
                <a:latin typeface="Consolas" panose="020B0609020204030204" pitchFamily="49" charset="0"/>
                <a:cs typeface="Consolas" panose="020B0609020204030204" pitchFamily="49" charset="0"/>
              </a:rPr>
              <a:t>);</a:t>
            </a:r>
          </a:p>
          <a:p>
            <a:pPr marL="0" indent="0">
              <a:buNone/>
            </a:pPr>
            <a:r>
              <a:rPr lang="en-US" sz="1400" dirty="0" smtClean="0">
                <a:latin typeface="Consolas" panose="020B0609020204030204" pitchFamily="49" charset="0"/>
                <a:cs typeface="Consolas" panose="020B0609020204030204" pitchFamily="49" charset="0"/>
              </a:rPr>
              <a:t> 0: aload_0       </a:t>
            </a:r>
          </a:p>
          <a:p>
            <a:pPr marL="0" indent="0">
              <a:buNone/>
            </a:pPr>
            <a:r>
              <a:rPr lang="en-US" sz="1400" dirty="0" smtClean="0">
                <a:latin typeface="Consolas" panose="020B0609020204030204" pitchFamily="49" charset="0"/>
                <a:cs typeface="Consolas" panose="020B0609020204030204" pitchFamily="49" charset="0"/>
              </a:rPr>
              <a:t> 1: aload_1       </a:t>
            </a:r>
          </a:p>
          <a:p>
            <a:pPr marL="0" indent="0">
              <a:buNone/>
            </a:pPr>
            <a:r>
              <a:rPr lang="en-US" sz="1400" b="1" dirty="0">
                <a:latin typeface="Consolas" panose="020B0609020204030204" pitchFamily="49" charset="0"/>
                <a:cs typeface="Consolas" panose="020B0609020204030204" pitchFamily="49" charset="0"/>
              </a:rPr>
              <a:t> // Method </a:t>
            </a:r>
            <a:r>
              <a:rPr lang="en-US" sz="1400" b="1" dirty="0" err="1">
                <a:latin typeface="Consolas" panose="020B0609020204030204" pitchFamily="49" charset="0"/>
                <a:cs typeface="Consolas" panose="020B0609020204030204" pitchFamily="49" charset="0"/>
              </a:rPr>
              <a:t>scala</a:t>
            </a:r>
            <a:r>
              <a:rPr lang="en-US" sz="1400" b="1" dirty="0">
                <a:latin typeface="Consolas" panose="020B0609020204030204" pitchFamily="49" charset="0"/>
                <a:cs typeface="Consolas" panose="020B0609020204030204" pitchFamily="49" charset="0"/>
              </a:rPr>
              <a:t>/runtime/</a:t>
            </a:r>
            <a:r>
              <a:rPr lang="en-US" sz="1400" b="1" dirty="0" err="1">
                <a:latin typeface="Consolas" panose="020B0609020204030204" pitchFamily="49" charset="0"/>
                <a:cs typeface="Consolas" panose="020B0609020204030204" pitchFamily="49" charset="0"/>
              </a:rPr>
              <a:t>BoxesRunTime.unboxToInt</a:t>
            </a:r>
            <a:r>
              <a:rPr lang="en-US" sz="1400" b="1" dirty="0">
                <a:latin typeface="Consolas" panose="020B0609020204030204" pitchFamily="49" charset="0"/>
                <a:cs typeface="Consolas" panose="020B0609020204030204" pitchFamily="49" charset="0"/>
              </a:rPr>
              <a:t>:(</a:t>
            </a:r>
            <a:r>
              <a:rPr lang="en-US" sz="1400" b="1" dirty="0" err="1">
                <a:latin typeface="Consolas" panose="020B0609020204030204" pitchFamily="49" charset="0"/>
                <a:cs typeface="Consolas" panose="020B0609020204030204" pitchFamily="49" charset="0"/>
              </a:rPr>
              <a:t>Ljava</a:t>
            </a:r>
            <a:r>
              <a:rPr lang="en-US" sz="1400" b="1" dirty="0">
                <a:latin typeface="Consolas" panose="020B0609020204030204" pitchFamily="49" charset="0"/>
                <a:cs typeface="Consolas" panose="020B0609020204030204" pitchFamily="49" charset="0"/>
              </a:rPr>
              <a:t>/</a:t>
            </a:r>
            <a:r>
              <a:rPr lang="en-US" sz="1400" b="1" dirty="0" err="1">
                <a:latin typeface="Consolas" panose="020B0609020204030204" pitchFamily="49" charset="0"/>
                <a:cs typeface="Consolas" panose="020B0609020204030204" pitchFamily="49" charset="0"/>
              </a:rPr>
              <a:t>lang</a:t>
            </a:r>
            <a:r>
              <a:rPr lang="en-US" sz="1400" b="1" dirty="0">
                <a:latin typeface="Consolas" panose="020B0609020204030204" pitchFamily="49" charset="0"/>
                <a:cs typeface="Consolas" panose="020B0609020204030204" pitchFamily="49" charset="0"/>
              </a:rPr>
              <a:t>/Object;)I</a:t>
            </a:r>
            <a:endParaRPr lang="en-US" sz="1400" dirty="0" smtClean="0">
              <a:latin typeface="Consolas" panose="020B0609020204030204" pitchFamily="49" charset="0"/>
              <a:cs typeface="Consolas" panose="020B0609020204030204" pitchFamily="49" charset="0"/>
            </a:endParaRPr>
          </a:p>
          <a:p>
            <a:pPr marL="0" indent="0">
              <a:buNone/>
            </a:pPr>
            <a:r>
              <a:rPr lang="en-US" sz="1400" b="1" dirty="0" smtClean="0">
                <a:latin typeface="Consolas" panose="020B0609020204030204" pitchFamily="49" charset="0"/>
                <a:cs typeface="Consolas" panose="020B0609020204030204" pitchFamily="49" charset="0"/>
              </a:rPr>
              <a:t> 2: </a:t>
            </a:r>
            <a:r>
              <a:rPr lang="en-US" sz="1400" b="1" dirty="0" err="1" smtClean="0">
                <a:latin typeface="Consolas" panose="020B0609020204030204" pitchFamily="49" charset="0"/>
                <a:cs typeface="Consolas" panose="020B0609020204030204" pitchFamily="49" charset="0"/>
              </a:rPr>
              <a:t>invokestatic</a:t>
            </a:r>
            <a:r>
              <a:rPr lang="en-US" sz="1400" b="1" dirty="0" smtClean="0">
                <a:latin typeface="Consolas" panose="020B0609020204030204" pitchFamily="49" charset="0"/>
                <a:cs typeface="Consolas" panose="020B0609020204030204" pitchFamily="49" charset="0"/>
              </a:rPr>
              <a:t>  #32</a:t>
            </a:r>
          </a:p>
          <a:p>
            <a:pPr marL="0" indent="0">
              <a:buNone/>
            </a:pPr>
            <a:r>
              <a:rPr lang="en-US" sz="1400" b="1" dirty="0" smtClean="0">
                <a:latin typeface="Consolas" panose="020B0609020204030204" pitchFamily="49" charset="0"/>
                <a:cs typeface="Consolas" panose="020B0609020204030204" pitchFamily="49" charset="0"/>
              </a:rPr>
              <a:t> // </a:t>
            </a:r>
            <a:r>
              <a:rPr lang="en-US" sz="1400" b="1" dirty="0">
                <a:latin typeface="Consolas" panose="020B0609020204030204" pitchFamily="49" charset="0"/>
                <a:cs typeface="Consolas" panose="020B0609020204030204" pitchFamily="49" charset="0"/>
              </a:rPr>
              <a:t>Method apply:(I)Z</a:t>
            </a:r>
            <a:endParaRPr lang="en-US" sz="1400" b="1" dirty="0" smtClean="0">
              <a:latin typeface="Consolas" panose="020B0609020204030204" pitchFamily="49" charset="0"/>
              <a:cs typeface="Consolas" panose="020B0609020204030204" pitchFamily="49" charset="0"/>
            </a:endParaRPr>
          </a:p>
          <a:p>
            <a:pPr marL="0" indent="0">
              <a:buNone/>
            </a:pPr>
            <a:r>
              <a:rPr lang="en-US" sz="1400" b="1" dirty="0" smtClean="0">
                <a:latin typeface="Consolas" panose="020B0609020204030204" pitchFamily="49" charset="0"/>
                <a:cs typeface="Consolas" panose="020B0609020204030204" pitchFamily="49" charset="0"/>
              </a:rPr>
              <a:t> 5: </a:t>
            </a:r>
            <a:r>
              <a:rPr lang="en-US" sz="1400" b="1" dirty="0" err="1" smtClean="0">
                <a:latin typeface="Consolas" panose="020B0609020204030204" pitchFamily="49" charset="0"/>
                <a:cs typeface="Consolas" panose="020B0609020204030204" pitchFamily="49" charset="0"/>
              </a:rPr>
              <a:t>invokevirtual</a:t>
            </a:r>
            <a:r>
              <a:rPr lang="en-US" sz="1400" b="1" dirty="0" smtClean="0">
                <a:latin typeface="Consolas" panose="020B0609020204030204" pitchFamily="49" charset="0"/>
                <a:cs typeface="Consolas" panose="020B0609020204030204" pitchFamily="49" charset="0"/>
              </a:rPr>
              <a:t> #34</a:t>
            </a:r>
          </a:p>
          <a:p>
            <a:pPr marL="0" indent="0">
              <a:buNone/>
            </a:pPr>
            <a:r>
              <a:rPr lang="en-US" sz="1400" b="1" dirty="0" smtClean="0">
                <a:latin typeface="Consolas" panose="020B0609020204030204" pitchFamily="49" charset="0"/>
                <a:cs typeface="Consolas" panose="020B0609020204030204" pitchFamily="49" charset="0"/>
              </a:rPr>
              <a:t> // </a:t>
            </a:r>
            <a:r>
              <a:rPr lang="en-US" sz="1400" b="1" dirty="0">
                <a:latin typeface="Consolas" panose="020B0609020204030204" pitchFamily="49" charset="0"/>
                <a:cs typeface="Consolas" panose="020B0609020204030204" pitchFamily="49" charset="0"/>
              </a:rPr>
              <a:t>Method </a:t>
            </a:r>
            <a:r>
              <a:rPr lang="en-US" sz="1400" b="1" dirty="0" err="1">
                <a:latin typeface="Consolas" panose="020B0609020204030204" pitchFamily="49" charset="0"/>
                <a:cs typeface="Consolas" panose="020B0609020204030204" pitchFamily="49" charset="0"/>
              </a:rPr>
              <a:t>scala</a:t>
            </a:r>
            <a:r>
              <a:rPr lang="en-US" sz="1400" b="1" dirty="0">
                <a:latin typeface="Consolas" panose="020B0609020204030204" pitchFamily="49" charset="0"/>
                <a:cs typeface="Consolas" panose="020B0609020204030204" pitchFamily="49" charset="0"/>
              </a:rPr>
              <a:t>/runtime/</a:t>
            </a:r>
            <a:r>
              <a:rPr lang="en-US" sz="1400" b="1" dirty="0" err="1">
                <a:latin typeface="Consolas" panose="020B0609020204030204" pitchFamily="49" charset="0"/>
                <a:cs typeface="Consolas" panose="020B0609020204030204" pitchFamily="49" charset="0"/>
              </a:rPr>
              <a:t>BoxesRunTime.boxToBoolean</a:t>
            </a:r>
            <a:r>
              <a:rPr lang="en-US" sz="1400" b="1" dirty="0">
                <a:latin typeface="Consolas" panose="020B0609020204030204" pitchFamily="49" charset="0"/>
                <a:cs typeface="Consolas" panose="020B0609020204030204" pitchFamily="49" charset="0"/>
              </a:rPr>
              <a:t>:(</a:t>
            </a:r>
            <a:r>
              <a:rPr lang="en-US" sz="1400" b="1" dirty="0" smtClean="0">
                <a:latin typeface="Consolas" panose="020B0609020204030204" pitchFamily="49" charset="0"/>
                <a:cs typeface="Consolas" panose="020B0609020204030204" pitchFamily="49" charset="0"/>
              </a:rPr>
              <a:t>Z)</a:t>
            </a:r>
            <a:r>
              <a:rPr lang="en-US" sz="1400" b="1" dirty="0" err="1" smtClean="0">
                <a:latin typeface="Consolas" panose="020B0609020204030204" pitchFamily="49" charset="0"/>
                <a:cs typeface="Consolas" panose="020B0609020204030204" pitchFamily="49" charset="0"/>
              </a:rPr>
              <a:t>Ljava</a:t>
            </a:r>
            <a:r>
              <a:rPr lang="en-US" sz="1400" b="1" dirty="0" smtClean="0">
                <a:latin typeface="Consolas" panose="020B0609020204030204" pitchFamily="49" charset="0"/>
                <a:cs typeface="Consolas" panose="020B0609020204030204" pitchFamily="49" charset="0"/>
              </a:rPr>
              <a:t>/</a:t>
            </a:r>
            <a:r>
              <a:rPr lang="en-US" sz="1400" b="1" dirty="0" err="1" smtClean="0">
                <a:latin typeface="Consolas" panose="020B0609020204030204" pitchFamily="49" charset="0"/>
                <a:cs typeface="Consolas" panose="020B0609020204030204" pitchFamily="49" charset="0"/>
              </a:rPr>
              <a:t>lang</a:t>
            </a:r>
            <a:r>
              <a:rPr lang="en-US" sz="1400" b="1" dirty="0" smtClean="0">
                <a:latin typeface="Consolas" panose="020B0609020204030204" pitchFamily="49" charset="0"/>
                <a:cs typeface="Consolas" panose="020B0609020204030204" pitchFamily="49" charset="0"/>
              </a:rPr>
              <a:t>/Boolean;</a:t>
            </a:r>
          </a:p>
          <a:p>
            <a:pPr marL="0" indent="0">
              <a:buNone/>
            </a:pPr>
            <a:r>
              <a:rPr lang="en-US" sz="1400" b="1" dirty="0">
                <a:latin typeface="Consolas" panose="020B0609020204030204" pitchFamily="49" charset="0"/>
                <a:cs typeface="Consolas" panose="020B0609020204030204" pitchFamily="49" charset="0"/>
              </a:rPr>
              <a:t> 8: </a:t>
            </a:r>
            <a:r>
              <a:rPr lang="en-US" sz="1400" b="1" dirty="0" err="1">
                <a:latin typeface="Consolas" panose="020B0609020204030204" pitchFamily="49" charset="0"/>
                <a:cs typeface="Consolas" panose="020B0609020204030204" pitchFamily="49" charset="0"/>
              </a:rPr>
              <a:t>invokestatic</a:t>
            </a:r>
            <a:r>
              <a:rPr lang="en-US" sz="1400" b="1" dirty="0">
                <a:latin typeface="Consolas" panose="020B0609020204030204" pitchFamily="49" charset="0"/>
                <a:cs typeface="Consolas" panose="020B0609020204030204" pitchFamily="49" charset="0"/>
              </a:rPr>
              <a:t>  #38</a:t>
            </a:r>
            <a:endParaRPr lang="en-US" sz="1400" dirty="0">
              <a:latin typeface="Consolas" panose="020B0609020204030204" pitchFamily="49" charset="0"/>
              <a:cs typeface="Consolas" panose="020B0609020204030204" pitchFamily="49" charset="0"/>
            </a:endParaRPr>
          </a:p>
          <a:p>
            <a:pPr marL="0" indent="0">
              <a:buNone/>
            </a:pPr>
            <a:r>
              <a:rPr lang="en-US" sz="1400" dirty="0" smtClean="0">
                <a:latin typeface="Consolas" panose="020B0609020204030204" pitchFamily="49" charset="0"/>
                <a:cs typeface="Consolas" panose="020B0609020204030204" pitchFamily="49" charset="0"/>
              </a:rPr>
              <a:t> 11: </a:t>
            </a:r>
            <a:r>
              <a:rPr lang="en-US" sz="1400" dirty="0" err="1" smtClean="0">
                <a:latin typeface="Consolas" panose="020B0609020204030204" pitchFamily="49" charset="0"/>
                <a:cs typeface="Consolas" panose="020B0609020204030204" pitchFamily="49" charset="0"/>
              </a:rPr>
              <a:t>areturn</a:t>
            </a:r>
            <a:endParaRPr lang="en-US" sz="1400" dirty="0" smtClean="0">
              <a:latin typeface="Consolas" panose="020B0609020204030204" pitchFamily="49" charset="0"/>
              <a:cs typeface="Consolas" panose="020B0609020204030204" pitchFamily="49" charset="0"/>
            </a:endParaRPr>
          </a:p>
        </p:txBody>
      </p:sp>
      <p:sp>
        <p:nvSpPr>
          <p:cNvPr id="6" name="Content Placeholder 2"/>
          <p:cNvSpPr txBox="1">
            <a:spLocks/>
          </p:cNvSpPr>
          <p:nvPr/>
        </p:nvSpPr>
        <p:spPr>
          <a:xfrm>
            <a:off x="5410200" y="3256878"/>
            <a:ext cx="3276600" cy="175260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900" dirty="0" smtClean="0">
                <a:latin typeface="Consolas" panose="020B0609020204030204" pitchFamily="49" charset="0"/>
                <a:cs typeface="Consolas" panose="020B0609020204030204" pitchFamily="49" charset="0"/>
              </a:rPr>
              <a:t>public </a:t>
            </a:r>
            <a:r>
              <a:rPr lang="en-US" sz="900" dirty="0" err="1" smtClean="0">
                <a:latin typeface="Consolas" panose="020B0609020204030204" pitchFamily="49" charset="0"/>
                <a:cs typeface="Consolas" panose="020B0609020204030204" pitchFamily="49" charset="0"/>
              </a:rPr>
              <a:t>boolean</a:t>
            </a:r>
            <a:r>
              <a:rPr lang="en-US" sz="900" dirty="0" smtClean="0">
                <a:latin typeface="Consolas" panose="020B0609020204030204" pitchFamily="49" charset="0"/>
                <a:cs typeface="Consolas" panose="020B0609020204030204" pitchFamily="49" charset="0"/>
              </a:rPr>
              <a:t> </a:t>
            </a:r>
            <a:r>
              <a:rPr lang="en-US" sz="900" dirty="0" err="1" smtClean="0">
                <a:latin typeface="Consolas" panose="020B0609020204030204" pitchFamily="49" charset="0"/>
                <a:cs typeface="Consolas" panose="020B0609020204030204" pitchFamily="49" charset="0"/>
              </a:rPr>
              <a:t>apply$mcZI$sp</a:t>
            </a:r>
            <a:r>
              <a:rPr lang="en-US" sz="900" dirty="0" smtClean="0">
                <a:latin typeface="Consolas" panose="020B0609020204030204" pitchFamily="49" charset="0"/>
                <a:cs typeface="Consolas" panose="020B0609020204030204" pitchFamily="49" charset="0"/>
              </a:rPr>
              <a:t>(</a:t>
            </a:r>
            <a:r>
              <a:rPr lang="en-US" sz="900" dirty="0" err="1" smtClean="0">
                <a:latin typeface="Consolas" panose="020B0609020204030204" pitchFamily="49" charset="0"/>
                <a:cs typeface="Consolas" panose="020B0609020204030204" pitchFamily="49" charset="0"/>
              </a:rPr>
              <a:t>int</a:t>
            </a:r>
            <a:r>
              <a:rPr lang="en-US" sz="9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r>
              <a:rPr lang="en-US" sz="900" dirty="0" smtClean="0">
                <a:latin typeface="Consolas" panose="020B0609020204030204" pitchFamily="49" charset="0"/>
                <a:cs typeface="Consolas" panose="020B0609020204030204" pitchFamily="49" charset="0"/>
              </a:rPr>
              <a:t> 0: iload_1       </a:t>
            </a:r>
          </a:p>
          <a:p>
            <a:pPr marL="0" indent="0">
              <a:buFont typeface="Arial" panose="020B0604020202020204" pitchFamily="34" charset="0"/>
              <a:buNone/>
            </a:pPr>
            <a:r>
              <a:rPr lang="en-US" sz="900" dirty="0" smtClean="0">
                <a:latin typeface="Consolas" panose="020B0609020204030204" pitchFamily="49" charset="0"/>
                <a:cs typeface="Consolas" panose="020B0609020204030204" pitchFamily="49" charset="0"/>
              </a:rPr>
              <a:t> 1: iconst_2      </a:t>
            </a:r>
          </a:p>
          <a:p>
            <a:pPr marL="0" indent="0">
              <a:buFont typeface="Arial" panose="020B0604020202020204" pitchFamily="34" charset="0"/>
              <a:buNone/>
            </a:pPr>
            <a:r>
              <a:rPr lang="en-US" sz="900" dirty="0">
                <a:latin typeface="Consolas" panose="020B0609020204030204" pitchFamily="49" charset="0"/>
                <a:cs typeface="Consolas" panose="020B0609020204030204" pitchFamily="49" charset="0"/>
              </a:rPr>
              <a:t> 2: </a:t>
            </a:r>
            <a:r>
              <a:rPr lang="en-US" sz="1400" b="1" dirty="0" err="1" smtClean="0">
                <a:solidFill>
                  <a:srgbClr val="FF0000"/>
                </a:solidFill>
                <a:latin typeface="Consolas" panose="020B0609020204030204" pitchFamily="49" charset="0"/>
                <a:cs typeface="Consolas" panose="020B0609020204030204" pitchFamily="49" charset="0"/>
              </a:rPr>
              <a:t>irem</a:t>
            </a:r>
            <a:r>
              <a:rPr lang="en-US" sz="1400" b="1" dirty="0" smtClean="0">
                <a:solidFill>
                  <a:srgbClr val="FF0000"/>
                </a:solidFill>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sz="900" dirty="0" smtClean="0">
                <a:latin typeface="Consolas" panose="020B0609020204030204" pitchFamily="49" charset="0"/>
                <a:cs typeface="Consolas" panose="020B0609020204030204" pitchFamily="49" charset="0"/>
              </a:rPr>
              <a:t> 3: iconst_0      </a:t>
            </a:r>
          </a:p>
          <a:p>
            <a:pPr marL="0" indent="0">
              <a:buFont typeface="Arial" panose="020B0604020202020204" pitchFamily="34" charset="0"/>
              <a:buNone/>
            </a:pPr>
            <a:r>
              <a:rPr lang="en-US" sz="900" dirty="0" smtClean="0">
                <a:latin typeface="Consolas" panose="020B0609020204030204" pitchFamily="49" charset="0"/>
                <a:cs typeface="Consolas" panose="020B0609020204030204" pitchFamily="49" charset="0"/>
              </a:rPr>
              <a:t> 4: </a:t>
            </a:r>
            <a:r>
              <a:rPr lang="en-US" sz="900" dirty="0" err="1" smtClean="0">
                <a:latin typeface="Consolas" panose="020B0609020204030204" pitchFamily="49" charset="0"/>
                <a:cs typeface="Consolas" panose="020B0609020204030204" pitchFamily="49" charset="0"/>
              </a:rPr>
              <a:t>if_icmpne</a:t>
            </a:r>
            <a:r>
              <a:rPr lang="en-US" sz="900" dirty="0" smtClean="0">
                <a:latin typeface="Consolas" panose="020B0609020204030204" pitchFamily="49" charset="0"/>
                <a:cs typeface="Consolas" panose="020B0609020204030204" pitchFamily="49" charset="0"/>
              </a:rPr>
              <a:t>     11</a:t>
            </a:r>
          </a:p>
          <a:p>
            <a:pPr marL="0" indent="0">
              <a:buFont typeface="Arial" panose="020B0604020202020204" pitchFamily="34" charset="0"/>
              <a:buNone/>
            </a:pPr>
            <a:r>
              <a:rPr lang="en-US" sz="900" dirty="0" smtClean="0">
                <a:latin typeface="Consolas" panose="020B0609020204030204" pitchFamily="49" charset="0"/>
                <a:cs typeface="Consolas" panose="020B0609020204030204" pitchFamily="49" charset="0"/>
              </a:rPr>
              <a:t> 7: iconst_1      </a:t>
            </a:r>
          </a:p>
          <a:p>
            <a:pPr marL="0" indent="0">
              <a:buFont typeface="Arial" panose="020B0604020202020204" pitchFamily="34" charset="0"/>
              <a:buNone/>
            </a:pPr>
            <a:r>
              <a:rPr lang="en-US" sz="900" dirty="0" smtClean="0">
                <a:latin typeface="Consolas" panose="020B0609020204030204" pitchFamily="49" charset="0"/>
                <a:cs typeface="Consolas" panose="020B0609020204030204" pitchFamily="49" charset="0"/>
              </a:rPr>
              <a:t> 8: </a:t>
            </a:r>
            <a:r>
              <a:rPr lang="en-US" sz="900" dirty="0" err="1" smtClean="0">
                <a:latin typeface="Consolas" panose="020B0609020204030204" pitchFamily="49" charset="0"/>
                <a:cs typeface="Consolas" panose="020B0609020204030204" pitchFamily="49" charset="0"/>
              </a:rPr>
              <a:t>goto</a:t>
            </a:r>
            <a:r>
              <a:rPr lang="en-US" sz="900" dirty="0" smtClean="0">
                <a:latin typeface="Consolas" panose="020B0609020204030204" pitchFamily="49" charset="0"/>
                <a:cs typeface="Consolas" panose="020B0609020204030204" pitchFamily="49" charset="0"/>
              </a:rPr>
              <a:t>          12</a:t>
            </a:r>
          </a:p>
          <a:p>
            <a:pPr marL="0" indent="0">
              <a:buFont typeface="Arial" panose="020B0604020202020204" pitchFamily="34" charset="0"/>
              <a:buNone/>
            </a:pPr>
            <a:r>
              <a:rPr lang="en-US" sz="900" dirty="0" smtClean="0">
                <a:latin typeface="Consolas" panose="020B0609020204030204" pitchFamily="49" charset="0"/>
                <a:cs typeface="Consolas" panose="020B0609020204030204" pitchFamily="49" charset="0"/>
              </a:rPr>
              <a:t>11: iconst_0      </a:t>
            </a:r>
          </a:p>
          <a:p>
            <a:pPr marL="0" indent="0">
              <a:buFont typeface="Arial" panose="020B0604020202020204" pitchFamily="34" charset="0"/>
              <a:buNone/>
            </a:pPr>
            <a:r>
              <a:rPr lang="en-US" sz="900" dirty="0" smtClean="0">
                <a:latin typeface="Consolas" panose="020B0609020204030204" pitchFamily="49" charset="0"/>
                <a:cs typeface="Consolas" panose="020B0609020204030204" pitchFamily="49" charset="0"/>
              </a:rPr>
              <a:t>12: </a:t>
            </a:r>
            <a:r>
              <a:rPr lang="en-US" sz="900" dirty="0" err="1" smtClean="0">
                <a:latin typeface="Consolas" panose="020B0609020204030204" pitchFamily="49" charset="0"/>
                <a:cs typeface="Consolas" panose="020B0609020204030204" pitchFamily="49" charset="0"/>
              </a:rPr>
              <a:t>ireturn</a:t>
            </a:r>
            <a:r>
              <a:rPr lang="en-US" sz="9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endParaRPr lang="en-US" sz="900" dirty="0" smtClean="0">
              <a:latin typeface="Consolas" panose="020B0609020204030204" pitchFamily="49" charset="0"/>
              <a:cs typeface="Consolas" panose="020B0609020204030204" pitchFamily="49" charset="0"/>
            </a:endParaRPr>
          </a:p>
        </p:txBody>
      </p:sp>
      <p:sp>
        <p:nvSpPr>
          <p:cNvPr id="5" name="TextBox 4"/>
          <p:cNvSpPr txBox="1"/>
          <p:nvPr/>
        </p:nvSpPr>
        <p:spPr>
          <a:xfrm>
            <a:off x="2743200" y="3256878"/>
            <a:ext cx="2590800" cy="10618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900" dirty="0">
                <a:latin typeface="Consolas" panose="020B0609020204030204" pitchFamily="49" charset="0"/>
                <a:cs typeface="Consolas" panose="020B0609020204030204" pitchFamily="49" charset="0"/>
              </a:rPr>
              <a:t>public final </a:t>
            </a:r>
            <a:r>
              <a:rPr lang="en-US" sz="900" dirty="0" err="1">
                <a:latin typeface="Consolas" panose="020B0609020204030204" pitchFamily="49" charset="0"/>
                <a:cs typeface="Consolas" panose="020B0609020204030204" pitchFamily="49" charset="0"/>
              </a:rPr>
              <a:t>boolean</a:t>
            </a:r>
            <a:r>
              <a:rPr lang="en-US" sz="900" dirty="0">
                <a:latin typeface="Consolas" panose="020B0609020204030204" pitchFamily="49" charset="0"/>
                <a:cs typeface="Consolas" panose="020B0609020204030204" pitchFamily="49" charset="0"/>
              </a:rPr>
              <a:t> apply(</a:t>
            </a:r>
            <a:r>
              <a:rPr lang="en-US" sz="900" dirty="0" err="1">
                <a:latin typeface="Consolas" panose="020B0609020204030204" pitchFamily="49" charset="0"/>
                <a:cs typeface="Consolas" panose="020B0609020204030204" pitchFamily="49" charset="0"/>
              </a:rPr>
              <a:t>int</a:t>
            </a:r>
            <a:r>
              <a:rPr lang="en-US" sz="900" dirty="0">
                <a:latin typeface="Consolas" panose="020B0609020204030204" pitchFamily="49" charset="0"/>
                <a:cs typeface="Consolas" panose="020B0609020204030204" pitchFamily="49" charset="0"/>
              </a:rPr>
              <a:t>);</a:t>
            </a:r>
          </a:p>
          <a:p>
            <a:r>
              <a:rPr lang="en-US" sz="900" dirty="0">
                <a:latin typeface="Consolas" panose="020B0609020204030204" pitchFamily="49" charset="0"/>
                <a:cs typeface="Consolas" panose="020B0609020204030204" pitchFamily="49" charset="0"/>
              </a:rPr>
              <a:t>0: aload_0       </a:t>
            </a:r>
          </a:p>
          <a:p>
            <a:r>
              <a:rPr lang="en-US" sz="900" dirty="0">
                <a:latin typeface="Consolas" panose="020B0609020204030204" pitchFamily="49" charset="0"/>
                <a:cs typeface="Consolas" panose="020B0609020204030204" pitchFamily="49" charset="0"/>
              </a:rPr>
              <a:t>1: </a:t>
            </a:r>
            <a:r>
              <a:rPr lang="en-US" sz="900" dirty="0" smtClean="0">
                <a:latin typeface="Consolas" panose="020B0609020204030204" pitchFamily="49" charset="0"/>
                <a:cs typeface="Consolas" panose="020B0609020204030204" pitchFamily="49" charset="0"/>
              </a:rPr>
              <a:t>iload_1</a:t>
            </a:r>
          </a:p>
          <a:p>
            <a:r>
              <a:rPr lang="en-US" sz="900" dirty="0" smtClean="0">
                <a:latin typeface="Consolas" panose="020B0609020204030204" pitchFamily="49" charset="0"/>
                <a:cs typeface="Consolas" panose="020B0609020204030204" pitchFamily="49" charset="0"/>
              </a:rPr>
              <a:t>// </a:t>
            </a:r>
            <a:r>
              <a:rPr lang="en-US" sz="900" dirty="0">
                <a:latin typeface="Consolas" panose="020B0609020204030204" pitchFamily="49" charset="0"/>
                <a:cs typeface="Consolas" panose="020B0609020204030204" pitchFamily="49" charset="0"/>
              </a:rPr>
              <a:t>Method </a:t>
            </a:r>
            <a:r>
              <a:rPr lang="en-US" sz="900" dirty="0" err="1">
                <a:latin typeface="Consolas" panose="020B0609020204030204" pitchFamily="49" charset="0"/>
                <a:cs typeface="Consolas" panose="020B0609020204030204" pitchFamily="49" charset="0"/>
              </a:rPr>
              <a:t>apply$mcZI$sp</a:t>
            </a:r>
            <a:r>
              <a:rPr lang="en-US" sz="900" dirty="0">
                <a:latin typeface="Consolas" panose="020B0609020204030204" pitchFamily="49" charset="0"/>
                <a:cs typeface="Consolas" panose="020B0609020204030204" pitchFamily="49" charset="0"/>
              </a:rPr>
              <a:t>:(</a:t>
            </a:r>
            <a:r>
              <a:rPr lang="en-US" sz="900" dirty="0" smtClean="0">
                <a:latin typeface="Consolas" panose="020B0609020204030204" pitchFamily="49" charset="0"/>
                <a:cs typeface="Consolas" panose="020B0609020204030204" pitchFamily="49" charset="0"/>
              </a:rPr>
              <a:t>I)Z</a:t>
            </a:r>
          </a:p>
          <a:p>
            <a:r>
              <a:rPr lang="en-US" sz="900" dirty="0" smtClean="0">
                <a:latin typeface="Consolas" panose="020B0609020204030204" pitchFamily="49" charset="0"/>
                <a:cs typeface="Consolas" panose="020B0609020204030204" pitchFamily="49" charset="0"/>
              </a:rPr>
              <a:t>2</a:t>
            </a:r>
            <a:r>
              <a:rPr lang="en-US" sz="900" dirty="0">
                <a:latin typeface="Consolas" panose="020B0609020204030204" pitchFamily="49" charset="0"/>
                <a:cs typeface="Consolas" panose="020B0609020204030204" pitchFamily="49" charset="0"/>
              </a:rPr>
              <a:t>: </a:t>
            </a:r>
            <a:r>
              <a:rPr lang="en-US" sz="900" dirty="0" err="1">
                <a:latin typeface="Consolas" panose="020B0609020204030204" pitchFamily="49" charset="0"/>
                <a:cs typeface="Consolas" panose="020B0609020204030204" pitchFamily="49" charset="0"/>
              </a:rPr>
              <a:t>invokevirtual</a:t>
            </a:r>
            <a:r>
              <a:rPr lang="en-US" sz="900" dirty="0">
                <a:latin typeface="Consolas" panose="020B0609020204030204" pitchFamily="49" charset="0"/>
                <a:cs typeface="Consolas" panose="020B0609020204030204" pitchFamily="49" charset="0"/>
              </a:rPr>
              <a:t> #21</a:t>
            </a:r>
          </a:p>
          <a:p>
            <a:r>
              <a:rPr lang="en-US" sz="900" dirty="0">
                <a:latin typeface="Consolas" panose="020B0609020204030204" pitchFamily="49" charset="0"/>
                <a:cs typeface="Consolas" panose="020B0609020204030204" pitchFamily="49" charset="0"/>
              </a:rPr>
              <a:t>5: </a:t>
            </a:r>
            <a:r>
              <a:rPr lang="en-US" sz="900" dirty="0" err="1">
                <a:latin typeface="Consolas" panose="020B0609020204030204" pitchFamily="49" charset="0"/>
                <a:cs typeface="Consolas" panose="020B0609020204030204" pitchFamily="49" charset="0"/>
              </a:rPr>
              <a:t>ireturn</a:t>
            </a:r>
            <a:r>
              <a:rPr lang="en-US" sz="900" dirty="0">
                <a:latin typeface="Consolas" panose="020B0609020204030204" pitchFamily="49" charset="0"/>
                <a:cs typeface="Consolas" panose="020B0609020204030204" pitchFamily="49" charset="0"/>
              </a:rPr>
              <a:t>       </a:t>
            </a:r>
          </a:p>
          <a:p>
            <a:endParaRPr lang="en-US" sz="900" dirty="0"/>
          </a:p>
        </p:txBody>
      </p:sp>
    </p:spTree>
    <p:extLst>
      <p:ext uri="{BB962C8B-B14F-4D97-AF65-F5344CB8AC3E}">
        <p14:creationId xmlns:p14="http://schemas.microsoft.com/office/powerpoint/2010/main" val="4015018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Count: Scala implementation</a:t>
            </a:r>
            <a:endParaRPr lang="en-US" dirty="0"/>
          </a:p>
        </p:txBody>
      </p:sp>
      <p:sp>
        <p:nvSpPr>
          <p:cNvPr id="8" name="Rounded Rectangle 7"/>
          <p:cNvSpPr/>
          <p:nvPr/>
        </p:nvSpPr>
        <p:spPr>
          <a:xfrm>
            <a:off x="547309" y="1345628"/>
            <a:ext cx="1295400" cy="381000"/>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a:solidFill>
                  <a:srgbClr val="800000"/>
                </a:solidFill>
                <a:latin typeface="Consolas" panose="020B0609020204030204" pitchFamily="49" charset="0"/>
                <a:cs typeface="Consolas" panose="020B0609020204030204" pitchFamily="49" charset="0"/>
              </a:rPr>
              <a:t>Integer</a:t>
            </a:r>
            <a:endParaRPr lang="en-US" sz="2800" dirty="0">
              <a:solidFill>
                <a:srgbClr val="800000"/>
              </a:solidFill>
              <a:latin typeface="Consolas" panose="020B0609020204030204" pitchFamily="49" charset="0"/>
              <a:cs typeface="Consolas" panose="020B0609020204030204" pitchFamily="49" charset="0"/>
            </a:endParaRPr>
          </a:p>
        </p:txBody>
      </p:sp>
      <p:sp>
        <p:nvSpPr>
          <p:cNvPr id="9" name="Rounded Rectangle 8"/>
          <p:cNvSpPr/>
          <p:nvPr/>
        </p:nvSpPr>
        <p:spPr>
          <a:xfrm>
            <a:off x="5867400" y="1345628"/>
            <a:ext cx="1295400" cy="381000"/>
          </a:xfrm>
          <a:prstGeom prst="roundRect">
            <a:avLst/>
          </a:prstGeom>
          <a:ln w="38100">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err="1">
                <a:solidFill>
                  <a:srgbClr val="800080"/>
                </a:solidFill>
                <a:latin typeface="Consolas" panose="020B0609020204030204" pitchFamily="49" charset="0"/>
                <a:cs typeface="Consolas" panose="020B0609020204030204" pitchFamily="49" charset="0"/>
              </a:rPr>
              <a:t>int</a:t>
            </a:r>
            <a:endParaRPr lang="en-US" sz="2800" dirty="0">
              <a:solidFill>
                <a:srgbClr val="800080"/>
              </a:solidFill>
              <a:latin typeface="Consolas" panose="020B0609020204030204" pitchFamily="49" charset="0"/>
              <a:cs typeface="Consolas" panose="020B0609020204030204" pitchFamily="49" charset="0"/>
            </a:endParaRPr>
          </a:p>
        </p:txBody>
      </p:sp>
      <p:sp>
        <p:nvSpPr>
          <p:cNvPr id="10" name="Rounded Rectangle 9"/>
          <p:cNvSpPr/>
          <p:nvPr/>
        </p:nvSpPr>
        <p:spPr>
          <a:xfrm>
            <a:off x="5638800" y="2800350"/>
            <a:ext cx="1752600" cy="381000"/>
          </a:xfrm>
          <a:prstGeom prst="roundRect">
            <a:avLst/>
          </a:prstGeom>
          <a:ln w="38100">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err="1" smtClean="0">
                <a:solidFill>
                  <a:srgbClr val="800080"/>
                </a:solidFill>
                <a:latin typeface="Consolas" panose="020B0609020204030204" pitchFamily="49" charset="0"/>
                <a:cs typeface="Consolas" panose="020B0609020204030204" pitchFamily="49" charset="0"/>
              </a:rPr>
              <a:t>boolean</a:t>
            </a:r>
            <a:endParaRPr lang="en-US" sz="2800" dirty="0">
              <a:solidFill>
                <a:srgbClr val="800080"/>
              </a:solidFill>
              <a:latin typeface="Consolas" panose="020B0609020204030204" pitchFamily="49" charset="0"/>
              <a:cs typeface="Consolas" panose="020B0609020204030204" pitchFamily="49" charset="0"/>
            </a:endParaRPr>
          </a:p>
        </p:txBody>
      </p:sp>
      <p:sp>
        <p:nvSpPr>
          <p:cNvPr id="11" name="Rounded Rectangle 10"/>
          <p:cNvSpPr/>
          <p:nvPr/>
        </p:nvSpPr>
        <p:spPr>
          <a:xfrm>
            <a:off x="547309" y="2806550"/>
            <a:ext cx="1295400" cy="381000"/>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smtClean="0">
                <a:solidFill>
                  <a:srgbClr val="800000"/>
                </a:solidFill>
                <a:latin typeface="Consolas" panose="020B0609020204030204" pitchFamily="49" charset="0"/>
                <a:cs typeface="Consolas" panose="020B0609020204030204" pitchFamily="49" charset="0"/>
              </a:rPr>
              <a:t>Boolean</a:t>
            </a:r>
            <a:endParaRPr lang="en-US" sz="2800" dirty="0">
              <a:solidFill>
                <a:srgbClr val="800000"/>
              </a:solidFill>
              <a:latin typeface="Consolas" panose="020B0609020204030204" pitchFamily="49" charset="0"/>
              <a:cs typeface="Consolas" panose="020B0609020204030204" pitchFamily="49" charset="0"/>
            </a:endParaRPr>
          </a:p>
        </p:txBody>
      </p:sp>
      <p:sp>
        <p:nvSpPr>
          <p:cNvPr id="14" name="TextBox 13"/>
          <p:cNvSpPr txBox="1"/>
          <p:nvPr/>
        </p:nvSpPr>
        <p:spPr>
          <a:xfrm>
            <a:off x="1148827" y="2788696"/>
            <a:ext cx="184731" cy="369332"/>
          </a:xfrm>
          <a:prstGeom prst="rect">
            <a:avLst/>
          </a:prstGeom>
          <a:noFill/>
        </p:spPr>
        <p:txBody>
          <a:bodyPr wrap="none" rtlCol="0">
            <a:spAutoFit/>
          </a:bodyPr>
          <a:lstStyle/>
          <a:p>
            <a:endParaRPr lang="en-US" dirty="0"/>
          </a:p>
        </p:txBody>
      </p:sp>
      <p:cxnSp>
        <p:nvCxnSpPr>
          <p:cNvPr id="16" name="Straight Arrow Connector 15"/>
          <p:cNvCxnSpPr>
            <a:stCxn id="8" idx="3"/>
            <a:endCxn id="9" idx="1"/>
          </p:cNvCxnSpPr>
          <p:nvPr/>
        </p:nvCxnSpPr>
        <p:spPr>
          <a:xfrm>
            <a:off x="1842709" y="1536128"/>
            <a:ext cx="4024691"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8" name="Straight Arrow Connector 17"/>
          <p:cNvCxnSpPr>
            <a:stCxn id="9" idx="2"/>
            <a:endCxn id="10" idx="0"/>
          </p:cNvCxnSpPr>
          <p:nvPr/>
        </p:nvCxnSpPr>
        <p:spPr>
          <a:xfrm>
            <a:off x="6515100" y="1726628"/>
            <a:ext cx="0" cy="107372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0" name="Straight Arrow Connector 19"/>
          <p:cNvCxnSpPr>
            <a:stCxn id="10" idx="1"/>
            <a:endCxn id="11" idx="3"/>
          </p:cNvCxnSpPr>
          <p:nvPr/>
        </p:nvCxnSpPr>
        <p:spPr>
          <a:xfrm flipH="1">
            <a:off x="1842709" y="2990850"/>
            <a:ext cx="3796091" cy="62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2" name="Straight Arrow Connector 21"/>
          <p:cNvCxnSpPr>
            <a:stCxn id="11" idx="2"/>
          </p:cNvCxnSpPr>
          <p:nvPr/>
        </p:nvCxnSpPr>
        <p:spPr>
          <a:xfrm>
            <a:off x="1195009" y="3187550"/>
            <a:ext cx="0" cy="60698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4" name="Straight Arrow Connector 23"/>
          <p:cNvCxnSpPr>
            <a:stCxn id="10" idx="2"/>
          </p:cNvCxnSpPr>
          <p:nvPr/>
        </p:nvCxnSpPr>
        <p:spPr>
          <a:xfrm>
            <a:off x="6515100" y="3181350"/>
            <a:ext cx="0" cy="5334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5" name="TextBox 24"/>
          <p:cNvSpPr txBox="1"/>
          <p:nvPr/>
        </p:nvSpPr>
        <p:spPr>
          <a:xfrm>
            <a:off x="2404392" y="1581150"/>
            <a:ext cx="2723824" cy="400110"/>
          </a:xfrm>
          <a:prstGeom prst="rect">
            <a:avLst/>
          </a:prstGeom>
          <a:noFill/>
        </p:spPr>
        <p:txBody>
          <a:bodyPr wrap="none" rtlCol="0">
            <a:spAutoFit/>
          </a:bodyPr>
          <a:lstStyle/>
          <a:p>
            <a:pPr algn="ctr"/>
            <a:r>
              <a:rPr lang="en-US" sz="2000" dirty="0" err="1">
                <a:solidFill>
                  <a:srgbClr val="800000"/>
                </a:solidFill>
                <a:latin typeface="Consolas" panose="020B0609020204030204" pitchFamily="49" charset="0"/>
                <a:cs typeface="Consolas" panose="020B0609020204030204" pitchFamily="49" charset="0"/>
              </a:rPr>
              <a:t>Integer</a:t>
            </a:r>
            <a:r>
              <a:rPr lang="en-US" sz="2000" dirty="0" err="1">
                <a:solidFill>
                  <a:srgbClr val="000000"/>
                </a:solidFill>
                <a:latin typeface="Consolas" panose="020B0609020204030204" pitchFamily="49" charset="0"/>
                <a:cs typeface="Consolas" panose="020B0609020204030204" pitchFamily="49" charset="0"/>
              </a:rPr>
              <a:t>.intValue</a:t>
            </a:r>
            <a:r>
              <a:rPr lang="en-US" sz="2000" dirty="0">
                <a:solidFill>
                  <a:srgbClr val="000000"/>
                </a:solidFill>
                <a:latin typeface="Consolas" panose="020B0609020204030204" pitchFamily="49" charset="0"/>
                <a:cs typeface="Consolas" panose="020B0609020204030204" pitchFamily="49" charset="0"/>
              </a:rPr>
              <a:t>()</a:t>
            </a:r>
          </a:p>
        </p:txBody>
      </p:sp>
      <p:sp>
        <p:nvSpPr>
          <p:cNvPr id="26" name="Rectangle 25"/>
          <p:cNvSpPr/>
          <p:nvPr/>
        </p:nvSpPr>
        <p:spPr>
          <a:xfrm>
            <a:off x="6553200" y="1863864"/>
            <a:ext cx="2550698" cy="707886"/>
          </a:xfrm>
          <a:prstGeom prst="rect">
            <a:avLst/>
          </a:prstGeom>
        </p:spPr>
        <p:txBody>
          <a:bodyPr wrap="none">
            <a:spAutoFit/>
          </a:bodyPr>
          <a:lstStyle/>
          <a:p>
            <a:r>
              <a:rPr lang="en-US" sz="2000" dirty="0" smtClean="0"/>
              <a:t>Lambda: </a:t>
            </a:r>
            <a:r>
              <a:rPr lang="en-US" sz="2000" dirty="0" smtClean="0">
                <a:solidFill>
                  <a:srgbClr val="000000"/>
                </a:solidFill>
                <a:latin typeface="Consolas" panose="020B0609020204030204" pitchFamily="49" charset="0"/>
                <a:cs typeface="Consolas" panose="020B0609020204030204" pitchFamily="49" charset="0"/>
              </a:rPr>
              <a:t>_ </a:t>
            </a:r>
            <a:r>
              <a:rPr lang="en-US" sz="2000" dirty="0">
                <a:solidFill>
                  <a:srgbClr val="000000"/>
                </a:solidFill>
                <a:latin typeface="Consolas" panose="020B0609020204030204" pitchFamily="49" charset="0"/>
                <a:cs typeface="Consolas" panose="020B0609020204030204" pitchFamily="49" charset="0"/>
              </a:rPr>
              <a:t>% </a:t>
            </a:r>
            <a:r>
              <a:rPr lang="en-US" sz="2000" dirty="0">
                <a:solidFill>
                  <a:srgbClr val="0000FF"/>
                </a:solidFill>
                <a:latin typeface="Consolas" panose="020B0609020204030204" pitchFamily="49" charset="0"/>
                <a:cs typeface="Consolas" panose="020B0609020204030204" pitchFamily="49" charset="0"/>
              </a:rPr>
              <a:t>2 </a:t>
            </a: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FF"/>
                </a:solidFill>
                <a:latin typeface="Consolas" panose="020B0609020204030204" pitchFamily="49" charset="0"/>
                <a:cs typeface="Consolas" panose="020B0609020204030204" pitchFamily="49" charset="0"/>
              </a:rPr>
              <a:t>0</a:t>
            </a:r>
          </a:p>
          <a:p>
            <a:r>
              <a:rPr lang="en-US" sz="2000" dirty="0" err="1"/>
              <a:t>Bytecode</a:t>
            </a:r>
            <a:r>
              <a:rPr lang="en-US" sz="2000" dirty="0"/>
              <a:t>: </a:t>
            </a:r>
            <a:r>
              <a:rPr lang="en-US" sz="2000" dirty="0" err="1" smtClean="0">
                <a:solidFill>
                  <a:srgbClr val="000000"/>
                </a:solidFill>
                <a:latin typeface="Consolas" panose="020B0609020204030204" pitchFamily="49" charset="0"/>
                <a:cs typeface="Consolas" panose="020B0609020204030204" pitchFamily="49" charset="0"/>
              </a:rPr>
              <a:t>irem</a:t>
            </a:r>
            <a:endParaRPr lang="en-US" sz="2000" dirty="0">
              <a:solidFill>
                <a:srgbClr val="000000"/>
              </a:solidFill>
              <a:latin typeface="Consolas" panose="020B0609020204030204" pitchFamily="49" charset="0"/>
              <a:cs typeface="Consolas" panose="020B0609020204030204" pitchFamily="49" charset="0"/>
            </a:endParaRPr>
          </a:p>
        </p:txBody>
      </p:sp>
      <p:sp>
        <p:nvSpPr>
          <p:cNvPr id="31" name="Rectangle 30"/>
          <p:cNvSpPr/>
          <p:nvPr/>
        </p:nvSpPr>
        <p:spPr>
          <a:xfrm>
            <a:off x="1981200" y="3028950"/>
            <a:ext cx="3570208" cy="400110"/>
          </a:xfrm>
          <a:prstGeom prst="rect">
            <a:avLst/>
          </a:prstGeom>
        </p:spPr>
        <p:txBody>
          <a:bodyPr wrap="none">
            <a:spAutoFit/>
          </a:bodyPr>
          <a:lstStyle/>
          <a:p>
            <a:r>
              <a:rPr lang="en-US" sz="2000" dirty="0" err="1" smtClean="0">
                <a:solidFill>
                  <a:srgbClr val="800000"/>
                </a:solidFill>
                <a:latin typeface="Consolas" panose="020B0609020204030204" pitchFamily="49" charset="0"/>
                <a:cs typeface="Consolas" panose="020B0609020204030204" pitchFamily="49" charset="0"/>
              </a:rPr>
              <a:t>Boolean</a:t>
            </a:r>
            <a:r>
              <a:rPr lang="en-US" sz="2000" dirty="0" err="1" smtClean="0">
                <a:solidFill>
                  <a:srgbClr val="000000"/>
                </a:solidFill>
                <a:latin typeface="Consolas" panose="020B0609020204030204" pitchFamily="49" charset="0"/>
                <a:cs typeface="Consolas" panose="020B0609020204030204" pitchFamily="49" charset="0"/>
              </a:rPr>
              <a:t>.valueOf</a:t>
            </a:r>
            <a:r>
              <a:rPr lang="en-US" sz="2000" dirty="0" smtClean="0">
                <a:solidFill>
                  <a:srgbClr val="000000"/>
                </a:solidFill>
                <a:latin typeface="Consolas" panose="020B0609020204030204" pitchFamily="49" charset="0"/>
                <a:cs typeface="Consolas" panose="020B0609020204030204" pitchFamily="49" charset="0"/>
              </a:rPr>
              <a:t>(</a:t>
            </a:r>
            <a:r>
              <a:rPr lang="en-US" sz="2000" dirty="0" err="1">
                <a:solidFill>
                  <a:srgbClr val="800080"/>
                </a:solidFill>
                <a:latin typeface="Consolas" panose="020B0609020204030204" pitchFamily="49" charset="0"/>
                <a:cs typeface="Consolas" panose="020B0609020204030204" pitchFamily="49" charset="0"/>
              </a:rPr>
              <a:t>boolean</a:t>
            </a:r>
            <a:r>
              <a:rPr lang="en-US" sz="2000" dirty="0" smtClean="0">
                <a:solidFill>
                  <a:srgbClr val="000000"/>
                </a:solidFill>
                <a:latin typeface="Consolas" panose="020B0609020204030204" pitchFamily="49" charset="0"/>
                <a:cs typeface="Consolas" panose="020B0609020204030204" pitchFamily="49" charset="0"/>
              </a:rPr>
              <a:t>)</a:t>
            </a:r>
            <a:endParaRPr lang="en-US" sz="2000" dirty="0">
              <a:solidFill>
                <a:srgbClr val="000000"/>
              </a:solidFill>
              <a:latin typeface="Consolas" panose="020B0609020204030204" pitchFamily="49" charset="0"/>
              <a:cs typeface="Consolas" panose="020B0609020204030204" pitchFamily="49" charset="0"/>
            </a:endParaRPr>
          </a:p>
        </p:txBody>
      </p:sp>
      <p:pic>
        <p:nvPicPr>
          <p:cNvPr id="32" name="Picture 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3921613"/>
            <a:ext cx="562356" cy="913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3714750"/>
            <a:ext cx="635954"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34" descr="GS Collectio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67986" y="4060622"/>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79716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Performance Factors</a:t>
            </a:r>
            <a:endParaRPr lang="en-US" dirty="0"/>
          </a:p>
        </p:txBody>
      </p:sp>
      <p:sp>
        <p:nvSpPr>
          <p:cNvPr id="3" name="Content Placeholder 2"/>
          <p:cNvSpPr>
            <a:spLocks noGrp="1"/>
          </p:cNvSpPr>
          <p:nvPr>
            <p:ph idx="1"/>
          </p:nvPr>
        </p:nvSpPr>
        <p:spPr/>
        <p:txBody>
          <a:bodyPr>
            <a:noAutofit/>
          </a:bodyPr>
          <a:lstStyle/>
          <a:p>
            <a:pPr marL="0" indent="0">
              <a:buNone/>
            </a:pPr>
            <a:r>
              <a:rPr lang="en-US" sz="2800" dirty="0" smtClean="0"/>
              <a:t>Factors that may affect performance</a:t>
            </a:r>
          </a:p>
          <a:p>
            <a:r>
              <a:rPr lang="en-US" sz="2800" dirty="0" smtClean="0"/>
              <a:t>Underlying container implementation</a:t>
            </a:r>
          </a:p>
          <a:p>
            <a:r>
              <a:rPr lang="en-US" sz="2800" dirty="0" smtClean="0"/>
              <a:t>Combine strategy</a:t>
            </a:r>
          </a:p>
          <a:p>
            <a:r>
              <a:rPr lang="en-US" sz="2800" dirty="0" smtClean="0"/>
              <a:t>Fork-join </a:t>
            </a:r>
            <a:r>
              <a:rPr lang="en-US" sz="2800" dirty="0" err="1" smtClean="0"/>
              <a:t>vs</a:t>
            </a:r>
            <a:r>
              <a:rPr lang="en-US" sz="2800" dirty="0" smtClean="0"/>
              <a:t> batching (and batch size)</a:t>
            </a:r>
          </a:p>
          <a:p>
            <a:r>
              <a:rPr lang="en-US" sz="2800" b="1" dirty="0" smtClean="0"/>
              <a:t>Push </a:t>
            </a:r>
            <a:r>
              <a:rPr lang="en-US" sz="2800" b="1" dirty="0" err="1" smtClean="0"/>
              <a:t>vs</a:t>
            </a:r>
            <a:r>
              <a:rPr lang="en-US" sz="2800" b="1" dirty="0" smtClean="0"/>
              <a:t> pull lazy evaluation</a:t>
            </a:r>
          </a:p>
          <a:p>
            <a:r>
              <a:rPr lang="en-US" sz="2800" dirty="0" smtClean="0"/>
              <a:t>Collapse factor</a:t>
            </a:r>
          </a:p>
          <a:p>
            <a:r>
              <a:rPr lang="en-US" sz="2800" b="1" dirty="0" smtClean="0"/>
              <a:t>Unknown unknowns</a:t>
            </a:r>
            <a:endParaRPr lang="en-US" sz="2800" b="1" dirty="0"/>
          </a:p>
        </p:txBody>
      </p:sp>
      <p:sp>
        <p:nvSpPr>
          <p:cNvPr id="4" name="Rounded Rectangular Callout 3"/>
          <p:cNvSpPr/>
          <p:nvPr/>
        </p:nvSpPr>
        <p:spPr>
          <a:xfrm>
            <a:off x="5410200" y="3486150"/>
            <a:ext cx="3200400" cy="723900"/>
          </a:xfrm>
          <a:prstGeom prst="wedgeRoundRectCallout">
            <a:avLst>
              <a:gd name="adj1" fmla="val -92339"/>
              <a:gd name="adj2" fmla="val 7322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Scala’s auto-boxing</a:t>
            </a:r>
            <a:endParaRPr lang="en-US" sz="2800" dirty="0"/>
          </a:p>
        </p:txBody>
      </p:sp>
      <p:sp>
        <p:nvSpPr>
          <p:cNvPr id="5" name="Rounded Rectangular Callout 4"/>
          <p:cNvSpPr/>
          <p:nvPr/>
        </p:nvSpPr>
        <p:spPr>
          <a:xfrm>
            <a:off x="5410200" y="2038350"/>
            <a:ext cx="3200400" cy="914400"/>
          </a:xfrm>
          <a:prstGeom prst="wedgeRoundRectCallout">
            <a:avLst>
              <a:gd name="adj1" fmla="val -62815"/>
              <a:gd name="adj2" fmla="val 9766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Java’s pull lazy evaluation</a:t>
            </a:r>
            <a:endParaRPr lang="en-US" sz="2800" dirty="0"/>
          </a:p>
        </p:txBody>
      </p:sp>
    </p:spTree>
    <p:extLst>
      <p:ext uri="{BB962C8B-B14F-4D97-AF65-F5344CB8AC3E}">
        <p14:creationId xmlns:p14="http://schemas.microsoft.com/office/powerpoint/2010/main" val="19274467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Performance Factors</a:t>
            </a:r>
            <a:endParaRPr lang="en-US" dirty="0"/>
          </a:p>
        </p:txBody>
      </p:sp>
      <p:sp>
        <p:nvSpPr>
          <p:cNvPr id="3" name="Content Placeholder 2"/>
          <p:cNvSpPr>
            <a:spLocks noGrp="1"/>
          </p:cNvSpPr>
          <p:nvPr>
            <p:ph idx="1"/>
          </p:nvPr>
        </p:nvSpPr>
        <p:spPr/>
        <p:txBody>
          <a:bodyPr>
            <a:noAutofit/>
          </a:bodyPr>
          <a:lstStyle/>
          <a:p>
            <a:pPr marL="0" indent="0">
              <a:buNone/>
            </a:pPr>
            <a:r>
              <a:rPr lang="en-US" sz="2800" dirty="0" smtClean="0"/>
              <a:t>Tests that isolate individual performance factors</a:t>
            </a:r>
          </a:p>
          <a:p>
            <a:r>
              <a:rPr lang="en-US" sz="2800" dirty="0" smtClean="0"/>
              <a:t>Count</a:t>
            </a:r>
          </a:p>
          <a:p>
            <a:r>
              <a:rPr lang="en-US" sz="2800" b="1" dirty="0" smtClean="0"/>
              <a:t>Filter, Transform, Transform, Filter, convert to List</a:t>
            </a:r>
          </a:p>
          <a:p>
            <a:r>
              <a:rPr lang="en-US" sz="2800" dirty="0" smtClean="0"/>
              <a:t>Aggregation</a:t>
            </a:r>
          </a:p>
          <a:p>
            <a:pPr lvl="1"/>
            <a:r>
              <a:rPr lang="en-US" sz="2400" dirty="0" smtClean="0"/>
              <a:t>Market value stats aggregated by product or category</a:t>
            </a:r>
          </a:p>
        </p:txBody>
      </p:sp>
    </p:spTree>
    <p:extLst>
      <p:ext uri="{BB962C8B-B14F-4D97-AF65-F5344CB8AC3E}">
        <p14:creationId xmlns:p14="http://schemas.microsoft.com/office/powerpoint/2010/main" val="27302283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Parallel / Lazy / JDK</a:t>
            </a:r>
            <a:endParaRPr lang="en-US" dirty="0"/>
          </a:p>
        </p:txBody>
      </p:sp>
      <p:sp>
        <p:nvSpPr>
          <p:cNvPr id="3" name="Content Placeholder 2"/>
          <p:cNvSpPr>
            <a:spLocks noGrp="1"/>
          </p:cNvSpPr>
          <p:nvPr>
            <p:ph idx="1"/>
          </p:nvPr>
        </p:nvSpPr>
        <p:spPr/>
        <p:txBody>
          <a:bodyPr>
            <a:noAutofit/>
          </a:bodyPr>
          <a:lstStyle/>
          <a:p>
            <a:pPr marL="0" indent="0">
              <a:buNone/>
            </a:pPr>
            <a:r>
              <a:rPr lang="en-US" sz="2400" dirty="0">
                <a:solidFill>
                  <a:srgbClr val="0080C0"/>
                </a:solidFill>
                <a:latin typeface="Consolas" panose="020B0609020204030204" pitchFamily="49" charset="0"/>
                <a:cs typeface="Consolas" panose="020B0609020204030204" pitchFamily="49" charset="0"/>
              </a:rPr>
              <a:t>List</a:t>
            </a:r>
            <a:r>
              <a:rPr lang="en-US" sz="2400" dirty="0">
                <a:solidFill>
                  <a:srgbClr val="000000"/>
                </a:solidFill>
                <a:latin typeface="Consolas" panose="020B0609020204030204" pitchFamily="49" charset="0"/>
                <a:cs typeface="Consolas" panose="020B0609020204030204" pitchFamily="49" charset="0"/>
              </a:rPr>
              <a:t>&lt;</a:t>
            </a:r>
            <a:r>
              <a:rPr lang="en-US" sz="2400" dirty="0">
                <a:solidFill>
                  <a:srgbClr val="800000"/>
                </a:solidFill>
                <a:latin typeface="Consolas" panose="020B0609020204030204" pitchFamily="49" charset="0"/>
                <a:cs typeface="Consolas" panose="020B0609020204030204" pitchFamily="49" charset="0"/>
              </a:rPr>
              <a:t>Integer</a:t>
            </a:r>
            <a:r>
              <a:rPr lang="en-US" sz="2400" dirty="0">
                <a:solidFill>
                  <a:srgbClr val="000000"/>
                </a:solidFill>
                <a:latin typeface="Consolas" panose="020B0609020204030204" pitchFamily="49" charset="0"/>
                <a:cs typeface="Consolas" panose="020B0609020204030204" pitchFamily="49" charset="0"/>
              </a:rPr>
              <a:t>&gt; </a:t>
            </a:r>
            <a:r>
              <a:rPr lang="en-US" sz="2400" dirty="0">
                <a:solidFill>
                  <a:srgbClr val="004000"/>
                </a:solidFill>
                <a:latin typeface="Consolas" panose="020B0609020204030204" pitchFamily="49" charset="0"/>
                <a:cs typeface="Consolas" panose="020B0609020204030204" pitchFamily="49" charset="0"/>
              </a:rPr>
              <a:t>list </a:t>
            </a:r>
            <a:r>
              <a:rPr lang="en-US" sz="2400" dirty="0">
                <a:solidFill>
                  <a:srgbClr val="000000"/>
                </a:solidFill>
                <a:latin typeface="Consolas" panose="020B0609020204030204" pitchFamily="49" charset="0"/>
                <a:cs typeface="Consolas" panose="020B0609020204030204" pitchFamily="49" charset="0"/>
              </a:rPr>
              <a:t>= </a:t>
            </a:r>
            <a:r>
              <a:rPr lang="en-US" sz="2400" dirty="0" err="1" smtClean="0">
                <a:solidFill>
                  <a:srgbClr val="800080"/>
                </a:solidFill>
                <a:latin typeface="Consolas" panose="020B0609020204030204" pitchFamily="49" charset="0"/>
                <a:cs typeface="Consolas" panose="020B0609020204030204" pitchFamily="49" charset="0"/>
              </a:rPr>
              <a:t>this</a:t>
            </a:r>
            <a:r>
              <a:rPr lang="en-US" sz="2400" dirty="0" err="1" smtClean="0">
                <a:solidFill>
                  <a:srgbClr val="000000"/>
                </a:solidFill>
                <a:latin typeface="Consolas" panose="020B0609020204030204" pitchFamily="49" charset="0"/>
                <a:cs typeface="Consolas" panose="020B0609020204030204" pitchFamily="49" charset="0"/>
              </a:rPr>
              <a:t>.</a:t>
            </a:r>
            <a:r>
              <a:rPr lang="en-US" sz="2400" dirty="0" err="1" smtClean="0">
                <a:solidFill>
                  <a:srgbClr val="5555FF"/>
                </a:solidFill>
                <a:latin typeface="Consolas" panose="020B0609020204030204" pitchFamily="49" charset="0"/>
                <a:cs typeface="Consolas" panose="020B0609020204030204" pitchFamily="49" charset="0"/>
              </a:rPr>
              <a:t>integersJDK</a:t>
            </a:r>
            <a:endParaRPr lang="en-US" sz="2400" dirty="0" smtClean="0">
              <a:solidFill>
                <a:srgbClr val="5555FF"/>
              </a:solidFill>
              <a:latin typeface="Consolas" panose="020B0609020204030204" pitchFamily="49" charset="0"/>
              <a:cs typeface="Consolas" panose="020B0609020204030204" pitchFamily="49" charset="0"/>
            </a:endParaRPr>
          </a:p>
          <a:p>
            <a:pPr marL="0" indent="0">
              <a:buNone/>
            </a:pPr>
            <a:r>
              <a:rPr lang="en-US" sz="2400" dirty="0">
                <a:solidFill>
                  <a:srgbClr val="5555FF"/>
                </a:solidFill>
                <a:latin typeface="Consolas" panose="020B0609020204030204" pitchFamily="49" charset="0"/>
                <a:cs typeface="Consolas" panose="020B0609020204030204" pitchFamily="49" charset="0"/>
              </a:rPr>
              <a:t> </a:t>
            </a:r>
            <a:r>
              <a:rPr lang="en-US" sz="2400" dirty="0" smtClean="0">
                <a:solidFill>
                  <a:srgbClr val="5555FF"/>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a:t>
            </a:r>
            <a:r>
              <a:rPr lang="en-US" sz="2400" dirty="0" err="1" smtClean="0">
                <a:solidFill>
                  <a:srgbClr val="000000"/>
                </a:solidFill>
                <a:latin typeface="Consolas" panose="020B0609020204030204" pitchFamily="49" charset="0"/>
                <a:cs typeface="Consolas" panose="020B0609020204030204" pitchFamily="49" charset="0"/>
              </a:rPr>
              <a:t>parallelStream</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.filter(each -&gt; each % </a:t>
            </a:r>
            <a:r>
              <a:rPr lang="en-US" sz="2400" b="1" dirty="0">
                <a:solidFill>
                  <a:srgbClr val="0000FF"/>
                </a:solidFill>
                <a:latin typeface="Consolas" panose="020B0609020204030204" pitchFamily="49" charset="0"/>
                <a:cs typeface="Consolas" panose="020B0609020204030204" pitchFamily="49" charset="0"/>
              </a:rPr>
              <a:t>10_000 </a:t>
            </a:r>
            <a:r>
              <a:rPr lang="en-US" sz="2400" dirty="0">
                <a:solidFill>
                  <a:srgbClr val="000000"/>
                </a:solidFill>
                <a:latin typeface="Consolas" panose="020B0609020204030204" pitchFamily="49" charset="0"/>
                <a:cs typeface="Consolas" panose="020B0609020204030204" pitchFamily="49" charset="0"/>
              </a:rPr>
              <a:t>!= </a:t>
            </a:r>
            <a:r>
              <a:rPr lang="en-US" sz="2400" b="1" dirty="0">
                <a:solidFill>
                  <a:srgbClr val="0000FF"/>
                </a:solidFill>
                <a:latin typeface="Consolas" panose="020B0609020204030204" pitchFamily="49" charset="0"/>
                <a:cs typeface="Consolas" panose="020B0609020204030204" pitchFamily="49" charset="0"/>
              </a:rPr>
              <a:t>0</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.map(String::</a:t>
            </a:r>
            <a:r>
              <a:rPr lang="en-US" sz="2400" dirty="0" err="1">
                <a:solidFill>
                  <a:srgbClr val="000000"/>
                </a:solidFill>
                <a:latin typeface="Consolas" panose="020B0609020204030204" pitchFamily="49" charset="0"/>
                <a:cs typeface="Consolas" panose="020B0609020204030204" pitchFamily="49" charset="0"/>
              </a:rPr>
              <a:t>valueOf</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.map(Integer::</a:t>
            </a:r>
            <a:r>
              <a:rPr lang="en-US" sz="2400" dirty="0" err="1">
                <a:solidFill>
                  <a:srgbClr val="000000"/>
                </a:solidFill>
                <a:latin typeface="Consolas" panose="020B0609020204030204" pitchFamily="49" charset="0"/>
                <a:cs typeface="Consolas" panose="020B0609020204030204" pitchFamily="49" charset="0"/>
              </a:rPr>
              <a:t>valueOf</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.filter(each -&gt; (each + </a:t>
            </a:r>
            <a:r>
              <a:rPr lang="en-US" sz="2400" b="1" dirty="0">
                <a:solidFill>
                  <a:srgbClr val="0000FF"/>
                </a:solidFill>
                <a:latin typeface="Consolas" panose="020B0609020204030204" pitchFamily="49" charset="0"/>
                <a:cs typeface="Consolas" panose="020B0609020204030204" pitchFamily="49" charset="0"/>
              </a:rPr>
              <a:t>1</a:t>
            </a:r>
            <a:r>
              <a:rPr lang="en-US" sz="2400" dirty="0">
                <a:solidFill>
                  <a:srgbClr val="000000"/>
                </a:solidFill>
                <a:latin typeface="Consolas" panose="020B0609020204030204" pitchFamily="49" charset="0"/>
                <a:cs typeface="Consolas" panose="020B0609020204030204" pitchFamily="49" charset="0"/>
              </a:rPr>
              <a:t>) % </a:t>
            </a:r>
            <a:r>
              <a:rPr lang="en-US" sz="2400" b="1" dirty="0">
                <a:solidFill>
                  <a:srgbClr val="0000FF"/>
                </a:solidFill>
                <a:latin typeface="Consolas" panose="020B0609020204030204" pitchFamily="49" charset="0"/>
                <a:cs typeface="Consolas" panose="020B0609020204030204" pitchFamily="49" charset="0"/>
              </a:rPr>
              <a:t>10_000 </a:t>
            </a:r>
            <a:r>
              <a:rPr lang="en-US" sz="2400" dirty="0">
                <a:solidFill>
                  <a:srgbClr val="000000"/>
                </a:solidFill>
                <a:latin typeface="Consolas" panose="020B0609020204030204" pitchFamily="49" charset="0"/>
                <a:cs typeface="Consolas" panose="020B0609020204030204" pitchFamily="49" charset="0"/>
              </a:rPr>
              <a:t>!= </a:t>
            </a:r>
            <a:r>
              <a:rPr lang="en-US" sz="2400" b="1" dirty="0">
                <a:solidFill>
                  <a:srgbClr val="0000FF"/>
                </a:solidFill>
                <a:latin typeface="Consolas" panose="020B0609020204030204" pitchFamily="49" charset="0"/>
                <a:cs typeface="Consolas" panose="020B0609020204030204" pitchFamily="49" charset="0"/>
              </a:rPr>
              <a:t>0</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.collect(</a:t>
            </a:r>
            <a:r>
              <a:rPr lang="en-US" sz="2400" dirty="0" err="1">
                <a:solidFill>
                  <a:srgbClr val="800000"/>
                </a:solidFill>
                <a:latin typeface="Consolas" panose="020B0609020204030204" pitchFamily="49" charset="0"/>
                <a:cs typeface="Consolas" panose="020B0609020204030204" pitchFamily="49" charset="0"/>
              </a:rPr>
              <a:t>Collectors</a:t>
            </a:r>
            <a:r>
              <a:rPr lang="en-US" sz="2400" dirty="0" err="1">
                <a:solidFill>
                  <a:srgbClr val="000000"/>
                </a:solidFill>
                <a:latin typeface="Consolas" panose="020B0609020204030204" pitchFamily="49" charset="0"/>
                <a:cs typeface="Consolas" panose="020B0609020204030204" pitchFamily="49" charset="0"/>
              </a:rPr>
              <a:t>.</a:t>
            </a:r>
            <a:r>
              <a:rPr lang="en-US" sz="2400" i="1" dirty="0" err="1">
                <a:solidFill>
                  <a:srgbClr val="000000"/>
                </a:solidFill>
                <a:latin typeface="Consolas" panose="020B0609020204030204" pitchFamily="49" charset="0"/>
                <a:cs typeface="Consolas" panose="020B0609020204030204" pitchFamily="49" charset="0"/>
              </a:rPr>
              <a:t>toList</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endParaRPr lang="en-US" sz="2400" dirty="0" smtClean="0">
              <a:solidFill>
                <a:srgbClr val="000000"/>
              </a:solidFill>
              <a:latin typeface="Consolas" panose="020B0609020204030204" pitchFamily="49" charset="0"/>
              <a:cs typeface="Consolas" panose="020B0609020204030204" pitchFamily="49" charset="0"/>
            </a:endParaRPr>
          </a:p>
          <a:p>
            <a:pPr marL="0" indent="0">
              <a:buNone/>
            </a:pPr>
            <a:r>
              <a:rPr lang="en-US" sz="2400" dirty="0" err="1" smtClean="0">
                <a:solidFill>
                  <a:srgbClr val="800000"/>
                </a:solidFill>
                <a:latin typeface="Consolas" panose="020B0609020204030204" pitchFamily="49" charset="0"/>
                <a:cs typeface="Consolas" panose="020B0609020204030204" pitchFamily="49" charset="0"/>
              </a:rPr>
              <a:t>Verify</a:t>
            </a:r>
            <a:r>
              <a:rPr lang="en-US" sz="2400" dirty="0" err="1" smtClean="0">
                <a:solidFill>
                  <a:srgbClr val="000000"/>
                </a:solidFill>
                <a:latin typeface="Consolas" panose="020B0609020204030204" pitchFamily="49" charset="0"/>
                <a:cs typeface="Consolas" panose="020B0609020204030204" pitchFamily="49" charset="0"/>
              </a:rPr>
              <a:t>.</a:t>
            </a:r>
            <a:r>
              <a:rPr lang="en-US" sz="2400" i="1" dirty="0" err="1" smtClean="0">
                <a:solidFill>
                  <a:srgbClr val="000000"/>
                </a:solidFill>
                <a:latin typeface="Consolas" panose="020B0609020204030204" pitchFamily="49" charset="0"/>
                <a:cs typeface="Consolas" panose="020B0609020204030204" pitchFamily="49" charset="0"/>
              </a:rPr>
              <a:t>assertSize</a:t>
            </a:r>
            <a:r>
              <a:rPr lang="en-US" sz="2400" dirty="0" smtClean="0">
                <a:solidFill>
                  <a:srgbClr val="000000"/>
                </a:solidFill>
                <a:latin typeface="Consolas" panose="020B0609020204030204" pitchFamily="49" charset="0"/>
                <a:cs typeface="Consolas" panose="020B0609020204030204" pitchFamily="49" charset="0"/>
              </a:rPr>
              <a:t>(</a:t>
            </a:r>
            <a:r>
              <a:rPr lang="en-US" sz="2400" b="1" dirty="0" smtClean="0">
                <a:solidFill>
                  <a:srgbClr val="0000FF"/>
                </a:solidFill>
                <a:latin typeface="Consolas" panose="020B0609020204030204" pitchFamily="49" charset="0"/>
                <a:cs typeface="Consolas" panose="020B0609020204030204" pitchFamily="49" charset="0"/>
              </a:rPr>
              <a:t>999_800</a:t>
            </a:r>
            <a:r>
              <a:rPr lang="en-US" sz="2400" dirty="0">
                <a:solidFill>
                  <a:srgbClr val="000000"/>
                </a:solidFill>
                <a:latin typeface="Consolas" panose="020B0609020204030204" pitchFamily="49" charset="0"/>
                <a:cs typeface="Consolas" panose="020B0609020204030204" pitchFamily="49" charset="0"/>
              </a:rPr>
              <a:t>, </a:t>
            </a:r>
            <a:r>
              <a:rPr lang="en-US" sz="2400" dirty="0">
                <a:solidFill>
                  <a:srgbClr val="004000"/>
                </a:solidFill>
                <a:latin typeface="Consolas" panose="020B0609020204030204" pitchFamily="49" charset="0"/>
                <a:cs typeface="Consolas" panose="020B0609020204030204" pitchFamily="49" charset="0"/>
              </a:rPr>
              <a:t>list</a:t>
            </a:r>
            <a:r>
              <a:rPr lang="en-US" sz="2400" dirty="0" smtClean="0">
                <a:solidFill>
                  <a:srgbClr val="000000"/>
                </a:solidFill>
                <a:latin typeface="Consolas" panose="020B0609020204030204" pitchFamily="49" charset="0"/>
                <a:cs typeface="Consolas" panose="020B0609020204030204" pitchFamily="49" charset="0"/>
              </a:rPr>
              <a:t>);</a:t>
            </a:r>
            <a:endParaRPr lang="en-US" sz="2400" dirty="0">
              <a:latin typeface="Consolas" panose="020B0609020204030204" pitchFamily="49" charset="0"/>
              <a:cs typeface="Consolas" panose="020B0609020204030204" pitchFamily="49"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1" y="1085850"/>
            <a:ext cx="635954"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58269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Parallel / Lazy / GSC</a:t>
            </a:r>
            <a:endParaRPr lang="en-US" dirty="0"/>
          </a:p>
        </p:txBody>
      </p:sp>
      <p:sp>
        <p:nvSpPr>
          <p:cNvPr id="3" name="Content Placeholder 2"/>
          <p:cNvSpPr>
            <a:spLocks noGrp="1"/>
          </p:cNvSpPr>
          <p:nvPr>
            <p:ph idx="1"/>
          </p:nvPr>
        </p:nvSpPr>
        <p:spPr/>
        <p:txBody>
          <a:bodyPr>
            <a:noAutofit/>
          </a:bodyPr>
          <a:lstStyle/>
          <a:p>
            <a:pPr marL="0" indent="0">
              <a:buNone/>
            </a:pPr>
            <a:r>
              <a:rPr lang="en-US" sz="2400" dirty="0" err="1">
                <a:solidFill>
                  <a:srgbClr val="0080C0"/>
                </a:solidFill>
                <a:latin typeface="Consolas" panose="020B0609020204030204" pitchFamily="49" charset="0"/>
                <a:cs typeface="Consolas" panose="020B0609020204030204" pitchFamily="49" charset="0"/>
              </a:rPr>
              <a:t>MutableList</a:t>
            </a:r>
            <a:r>
              <a:rPr lang="en-US" sz="2400" dirty="0">
                <a:solidFill>
                  <a:srgbClr val="000000"/>
                </a:solidFill>
                <a:latin typeface="Consolas" panose="020B0609020204030204" pitchFamily="49" charset="0"/>
                <a:cs typeface="Consolas" panose="020B0609020204030204" pitchFamily="49" charset="0"/>
              </a:rPr>
              <a:t>&lt;</a:t>
            </a:r>
            <a:r>
              <a:rPr lang="en-US" sz="2400" dirty="0">
                <a:solidFill>
                  <a:srgbClr val="800000"/>
                </a:solidFill>
                <a:latin typeface="Consolas" panose="020B0609020204030204" pitchFamily="49" charset="0"/>
                <a:cs typeface="Consolas" panose="020B0609020204030204" pitchFamily="49" charset="0"/>
              </a:rPr>
              <a:t>Integer</a:t>
            </a:r>
            <a:r>
              <a:rPr lang="en-US" sz="2400" dirty="0">
                <a:solidFill>
                  <a:srgbClr val="000000"/>
                </a:solidFill>
                <a:latin typeface="Consolas" panose="020B0609020204030204" pitchFamily="49" charset="0"/>
                <a:cs typeface="Consolas" panose="020B0609020204030204" pitchFamily="49" charset="0"/>
              </a:rPr>
              <a:t>&gt; </a:t>
            </a:r>
            <a:r>
              <a:rPr lang="en-US" sz="2400" dirty="0">
                <a:solidFill>
                  <a:srgbClr val="004000"/>
                </a:solidFill>
                <a:latin typeface="Consolas" panose="020B0609020204030204" pitchFamily="49" charset="0"/>
                <a:cs typeface="Consolas" panose="020B0609020204030204" pitchFamily="49" charset="0"/>
              </a:rPr>
              <a:t>list </a:t>
            </a:r>
            <a:r>
              <a:rPr lang="en-US" sz="2400" dirty="0">
                <a:solidFill>
                  <a:srgbClr val="000000"/>
                </a:solidFill>
                <a:latin typeface="Consolas" panose="020B0609020204030204" pitchFamily="49" charset="0"/>
                <a:cs typeface="Consolas" panose="020B0609020204030204" pitchFamily="49" charset="0"/>
              </a:rPr>
              <a:t>= </a:t>
            </a:r>
            <a:r>
              <a:rPr lang="en-US" sz="2400" dirty="0" err="1" smtClean="0">
                <a:solidFill>
                  <a:srgbClr val="800080"/>
                </a:solidFill>
                <a:latin typeface="Consolas" panose="020B0609020204030204" pitchFamily="49" charset="0"/>
                <a:cs typeface="Consolas" panose="020B0609020204030204" pitchFamily="49" charset="0"/>
              </a:rPr>
              <a:t>this</a:t>
            </a:r>
            <a:r>
              <a:rPr lang="en-US" sz="2400" dirty="0" err="1" smtClean="0">
                <a:solidFill>
                  <a:srgbClr val="000000"/>
                </a:solidFill>
                <a:latin typeface="Consolas" panose="020B0609020204030204" pitchFamily="49" charset="0"/>
                <a:cs typeface="Consolas" panose="020B0609020204030204" pitchFamily="49" charset="0"/>
              </a:rPr>
              <a:t>.</a:t>
            </a:r>
            <a:r>
              <a:rPr lang="en-US" sz="2400" dirty="0" err="1" smtClean="0">
                <a:solidFill>
                  <a:srgbClr val="5555FF"/>
                </a:solidFill>
                <a:latin typeface="Consolas" panose="020B0609020204030204" pitchFamily="49" charset="0"/>
                <a:cs typeface="Consolas" panose="020B0609020204030204" pitchFamily="49" charset="0"/>
              </a:rPr>
              <a:t>integersGSC</a:t>
            </a:r>
            <a:endParaRPr lang="en-US" sz="2400" dirty="0" smtClean="0">
              <a:solidFill>
                <a:srgbClr val="5555FF"/>
              </a:solidFill>
              <a:latin typeface="Consolas" panose="020B0609020204030204" pitchFamily="49" charset="0"/>
              <a:cs typeface="Consolas" panose="020B0609020204030204" pitchFamily="49" charset="0"/>
            </a:endParaRPr>
          </a:p>
          <a:p>
            <a:pPr marL="0" indent="0">
              <a:buNone/>
            </a:pPr>
            <a:r>
              <a:rPr lang="en-US" sz="2400" dirty="0" smtClean="0">
                <a:solidFill>
                  <a:srgbClr val="5555FF"/>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a:t>
            </a:r>
            <a:r>
              <a:rPr lang="en-US" sz="2400" dirty="0" err="1">
                <a:solidFill>
                  <a:srgbClr val="000000"/>
                </a:solidFill>
                <a:latin typeface="Consolas" panose="020B0609020204030204" pitchFamily="49" charset="0"/>
                <a:cs typeface="Consolas" panose="020B0609020204030204" pitchFamily="49" charset="0"/>
              </a:rPr>
              <a:t>asParallel</a:t>
            </a:r>
            <a:r>
              <a:rPr lang="en-US" sz="2400" dirty="0">
                <a:solidFill>
                  <a:srgbClr val="000000"/>
                </a:solidFill>
                <a:latin typeface="Consolas" panose="020B0609020204030204" pitchFamily="49" charset="0"/>
                <a:cs typeface="Consolas" panose="020B0609020204030204" pitchFamily="49" charset="0"/>
              </a:rPr>
              <a:t>(</a:t>
            </a:r>
            <a:r>
              <a:rPr lang="en-US" sz="2400" dirty="0" err="1">
                <a:solidFill>
                  <a:srgbClr val="800080"/>
                </a:solidFill>
                <a:latin typeface="Consolas" panose="020B0609020204030204" pitchFamily="49" charset="0"/>
                <a:cs typeface="Consolas" panose="020B0609020204030204" pitchFamily="49" charset="0"/>
              </a:rPr>
              <a:t>this</a:t>
            </a:r>
            <a:r>
              <a:rPr lang="en-US" sz="2400" dirty="0" err="1">
                <a:solidFill>
                  <a:srgbClr val="000000"/>
                </a:solidFill>
                <a:latin typeface="Consolas" panose="020B0609020204030204" pitchFamily="49" charset="0"/>
                <a:cs typeface="Consolas" panose="020B0609020204030204" pitchFamily="49" charset="0"/>
              </a:rPr>
              <a:t>.</a:t>
            </a:r>
            <a:r>
              <a:rPr lang="en-US" sz="2400" dirty="0" err="1">
                <a:solidFill>
                  <a:srgbClr val="5555FF"/>
                </a:solidFill>
                <a:latin typeface="Consolas" panose="020B0609020204030204" pitchFamily="49" charset="0"/>
                <a:cs typeface="Consolas" panose="020B0609020204030204" pitchFamily="49" charset="0"/>
              </a:rPr>
              <a:t>executorService</a:t>
            </a:r>
            <a:r>
              <a:rPr lang="en-US" sz="2400" dirty="0">
                <a:solidFill>
                  <a:srgbClr val="000000"/>
                </a:solidFill>
                <a:latin typeface="Consolas" panose="020B0609020204030204" pitchFamily="49" charset="0"/>
                <a:cs typeface="Consolas" panose="020B0609020204030204" pitchFamily="49" charset="0"/>
              </a:rPr>
              <a:t>, </a:t>
            </a:r>
            <a:r>
              <a:rPr lang="en-US" sz="2400" i="1" dirty="0">
                <a:solidFill>
                  <a:srgbClr val="000080"/>
                </a:solidFill>
                <a:latin typeface="Consolas" panose="020B0609020204030204" pitchFamily="49" charset="0"/>
                <a:cs typeface="Consolas" panose="020B0609020204030204" pitchFamily="49" charset="0"/>
              </a:rPr>
              <a:t>BATCH_SIZE</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.select(each -&gt; each % </a:t>
            </a:r>
            <a:r>
              <a:rPr lang="en-US" sz="2400" b="1" dirty="0">
                <a:solidFill>
                  <a:srgbClr val="0000FF"/>
                </a:solidFill>
                <a:latin typeface="Consolas" panose="020B0609020204030204" pitchFamily="49" charset="0"/>
                <a:cs typeface="Consolas" panose="020B0609020204030204" pitchFamily="49" charset="0"/>
              </a:rPr>
              <a:t>10_000 </a:t>
            </a:r>
            <a:r>
              <a:rPr lang="en-US" sz="2400" dirty="0">
                <a:solidFill>
                  <a:srgbClr val="000000"/>
                </a:solidFill>
                <a:latin typeface="Consolas" panose="020B0609020204030204" pitchFamily="49" charset="0"/>
                <a:cs typeface="Consolas" panose="020B0609020204030204" pitchFamily="49" charset="0"/>
              </a:rPr>
              <a:t>!= </a:t>
            </a:r>
            <a:r>
              <a:rPr lang="en-US" sz="2400" b="1" dirty="0">
                <a:solidFill>
                  <a:srgbClr val="0000FF"/>
                </a:solidFill>
                <a:latin typeface="Consolas" panose="020B0609020204030204" pitchFamily="49" charset="0"/>
                <a:cs typeface="Consolas" panose="020B0609020204030204" pitchFamily="49" charset="0"/>
              </a:rPr>
              <a:t>0</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.collect(String::</a:t>
            </a:r>
            <a:r>
              <a:rPr lang="en-US" sz="2400" dirty="0" err="1">
                <a:solidFill>
                  <a:srgbClr val="000000"/>
                </a:solidFill>
                <a:latin typeface="Consolas" panose="020B0609020204030204" pitchFamily="49" charset="0"/>
                <a:cs typeface="Consolas" panose="020B0609020204030204" pitchFamily="49" charset="0"/>
              </a:rPr>
              <a:t>valueOf</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.collect(Integer::</a:t>
            </a:r>
            <a:r>
              <a:rPr lang="en-US" sz="2400" dirty="0" err="1">
                <a:solidFill>
                  <a:srgbClr val="000000"/>
                </a:solidFill>
                <a:latin typeface="Consolas" panose="020B0609020204030204" pitchFamily="49" charset="0"/>
                <a:cs typeface="Consolas" panose="020B0609020204030204" pitchFamily="49" charset="0"/>
              </a:rPr>
              <a:t>valueOf</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.select(each -&gt; (each + </a:t>
            </a:r>
            <a:r>
              <a:rPr lang="en-US" sz="2400" b="1" dirty="0">
                <a:solidFill>
                  <a:srgbClr val="0000FF"/>
                </a:solidFill>
                <a:latin typeface="Consolas" panose="020B0609020204030204" pitchFamily="49" charset="0"/>
                <a:cs typeface="Consolas" panose="020B0609020204030204" pitchFamily="49" charset="0"/>
              </a:rPr>
              <a:t>1</a:t>
            </a:r>
            <a:r>
              <a:rPr lang="en-US" sz="2400" dirty="0">
                <a:solidFill>
                  <a:srgbClr val="000000"/>
                </a:solidFill>
                <a:latin typeface="Consolas" panose="020B0609020204030204" pitchFamily="49" charset="0"/>
                <a:cs typeface="Consolas" panose="020B0609020204030204" pitchFamily="49" charset="0"/>
              </a:rPr>
              <a:t>) % </a:t>
            </a:r>
            <a:r>
              <a:rPr lang="en-US" sz="2400" b="1" dirty="0">
                <a:solidFill>
                  <a:srgbClr val="0000FF"/>
                </a:solidFill>
                <a:latin typeface="Consolas" panose="020B0609020204030204" pitchFamily="49" charset="0"/>
                <a:cs typeface="Consolas" panose="020B0609020204030204" pitchFamily="49" charset="0"/>
              </a:rPr>
              <a:t>10_000 </a:t>
            </a:r>
            <a:r>
              <a:rPr lang="en-US" sz="2400" dirty="0">
                <a:solidFill>
                  <a:srgbClr val="000000"/>
                </a:solidFill>
                <a:latin typeface="Consolas" panose="020B0609020204030204" pitchFamily="49" charset="0"/>
                <a:cs typeface="Consolas" panose="020B0609020204030204" pitchFamily="49" charset="0"/>
              </a:rPr>
              <a:t>!= </a:t>
            </a:r>
            <a:r>
              <a:rPr lang="en-US" sz="2400" b="1" dirty="0">
                <a:solidFill>
                  <a:srgbClr val="0000FF"/>
                </a:solidFill>
                <a:latin typeface="Consolas" panose="020B0609020204030204" pitchFamily="49" charset="0"/>
                <a:cs typeface="Consolas" panose="020B0609020204030204" pitchFamily="49" charset="0"/>
              </a:rPr>
              <a:t>0</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a:t>
            </a:r>
            <a:r>
              <a:rPr lang="en-US" sz="2400" dirty="0" err="1">
                <a:solidFill>
                  <a:srgbClr val="000000"/>
                </a:solidFill>
                <a:latin typeface="Consolas" panose="020B0609020204030204" pitchFamily="49" charset="0"/>
                <a:cs typeface="Consolas" panose="020B0609020204030204" pitchFamily="49" charset="0"/>
              </a:rPr>
              <a:t>toList</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endParaRPr lang="en-US" sz="2400" dirty="0" smtClean="0">
              <a:solidFill>
                <a:srgbClr val="800000"/>
              </a:solidFill>
              <a:latin typeface="Consolas" panose="020B0609020204030204" pitchFamily="49" charset="0"/>
              <a:cs typeface="Consolas" panose="020B0609020204030204" pitchFamily="49" charset="0"/>
            </a:endParaRPr>
          </a:p>
          <a:p>
            <a:pPr marL="0" indent="0">
              <a:buNone/>
            </a:pPr>
            <a:r>
              <a:rPr lang="en-US" sz="2400" dirty="0" err="1" smtClean="0">
                <a:solidFill>
                  <a:srgbClr val="800000"/>
                </a:solidFill>
                <a:latin typeface="Consolas" panose="020B0609020204030204" pitchFamily="49" charset="0"/>
                <a:cs typeface="Consolas" panose="020B0609020204030204" pitchFamily="49" charset="0"/>
              </a:rPr>
              <a:t>Verify</a:t>
            </a:r>
            <a:r>
              <a:rPr lang="en-US" sz="2400" dirty="0" err="1" smtClean="0">
                <a:solidFill>
                  <a:srgbClr val="000000"/>
                </a:solidFill>
                <a:latin typeface="Consolas" panose="020B0609020204030204" pitchFamily="49" charset="0"/>
                <a:cs typeface="Consolas" panose="020B0609020204030204" pitchFamily="49" charset="0"/>
              </a:rPr>
              <a:t>.</a:t>
            </a:r>
            <a:r>
              <a:rPr lang="en-US" sz="2400" i="1" dirty="0" err="1" smtClean="0">
                <a:solidFill>
                  <a:srgbClr val="000000"/>
                </a:solidFill>
                <a:latin typeface="Consolas" panose="020B0609020204030204" pitchFamily="49" charset="0"/>
                <a:cs typeface="Consolas" panose="020B0609020204030204" pitchFamily="49" charset="0"/>
              </a:rPr>
              <a:t>assertSize</a:t>
            </a:r>
            <a:r>
              <a:rPr lang="en-US" sz="2400" dirty="0" smtClean="0">
                <a:solidFill>
                  <a:srgbClr val="000000"/>
                </a:solidFill>
                <a:latin typeface="Consolas" panose="020B0609020204030204" pitchFamily="49" charset="0"/>
                <a:cs typeface="Consolas" panose="020B0609020204030204" pitchFamily="49" charset="0"/>
              </a:rPr>
              <a:t>(</a:t>
            </a:r>
            <a:r>
              <a:rPr lang="en-US" sz="2400" b="1" dirty="0" smtClean="0">
                <a:solidFill>
                  <a:srgbClr val="0000FF"/>
                </a:solidFill>
                <a:latin typeface="Consolas" panose="020B0609020204030204" pitchFamily="49" charset="0"/>
                <a:cs typeface="Consolas" panose="020B0609020204030204" pitchFamily="49" charset="0"/>
              </a:rPr>
              <a:t>999_800</a:t>
            </a:r>
            <a:r>
              <a:rPr lang="en-US" sz="2400" dirty="0">
                <a:solidFill>
                  <a:srgbClr val="000000"/>
                </a:solidFill>
                <a:latin typeface="Consolas" panose="020B0609020204030204" pitchFamily="49" charset="0"/>
                <a:cs typeface="Consolas" panose="020B0609020204030204" pitchFamily="49" charset="0"/>
              </a:rPr>
              <a:t>, </a:t>
            </a:r>
            <a:r>
              <a:rPr lang="en-US" sz="2400" dirty="0">
                <a:solidFill>
                  <a:srgbClr val="004000"/>
                </a:solidFill>
                <a:latin typeface="Consolas" panose="020B0609020204030204" pitchFamily="49" charset="0"/>
                <a:cs typeface="Consolas" panose="020B0609020204030204" pitchFamily="49" charset="0"/>
              </a:rPr>
              <a:t>list</a:t>
            </a:r>
            <a:r>
              <a:rPr lang="en-US" sz="2400" dirty="0">
                <a:solidFill>
                  <a:srgbClr val="000000"/>
                </a:solidFill>
                <a:latin typeface="Consolas" panose="020B0609020204030204" pitchFamily="49" charset="0"/>
                <a:cs typeface="Consolas" panose="020B0609020204030204" pitchFamily="49" charset="0"/>
              </a:rPr>
              <a:t>); </a:t>
            </a:r>
            <a:endParaRPr lang="en-US" sz="2400" dirty="0">
              <a:effectLst/>
              <a:latin typeface="Consolas" panose="020B0609020204030204" pitchFamily="49" charset="0"/>
              <a:cs typeface="Consolas" panose="020B0609020204030204" pitchFamily="49" charset="0"/>
            </a:endParaRPr>
          </a:p>
        </p:txBody>
      </p:sp>
      <p:pic>
        <p:nvPicPr>
          <p:cNvPr id="6" name="Picture 5" descr="GS Collec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1962" y="104775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18200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Parallel / Lazy / Scala</a:t>
            </a:r>
            <a:endParaRPr lang="en-US" dirty="0"/>
          </a:p>
        </p:txBody>
      </p:sp>
      <p:sp>
        <p:nvSpPr>
          <p:cNvPr id="3" name="Content Placeholder 2"/>
          <p:cNvSpPr>
            <a:spLocks noGrp="1"/>
          </p:cNvSpPr>
          <p:nvPr>
            <p:ph idx="1"/>
          </p:nvPr>
        </p:nvSpPr>
        <p:spPr/>
        <p:txBody>
          <a:bodyPr>
            <a:noAutofit/>
          </a:bodyPr>
          <a:lstStyle/>
          <a:p>
            <a:pPr marL="0" indent="0">
              <a:buNone/>
            </a:pPr>
            <a:r>
              <a:rPr lang="en-US" sz="2400" dirty="0" err="1" smtClean="0">
                <a:solidFill>
                  <a:srgbClr val="800080"/>
                </a:solidFill>
                <a:effectLst/>
                <a:latin typeface="Consolas" panose="020B0609020204030204" pitchFamily="49" charset="0"/>
                <a:cs typeface="Consolas" panose="020B0609020204030204" pitchFamily="49" charset="0"/>
              </a:rPr>
              <a:t>val</a:t>
            </a:r>
            <a:r>
              <a:rPr lang="en-US" sz="2400" dirty="0" smtClean="0">
                <a:solidFill>
                  <a:srgbClr val="800080"/>
                </a:solidFill>
                <a:effectLst/>
                <a:latin typeface="Consolas" panose="020B0609020204030204" pitchFamily="49" charset="0"/>
                <a:cs typeface="Consolas" panose="020B0609020204030204" pitchFamily="49" charset="0"/>
              </a:rPr>
              <a:t> </a:t>
            </a:r>
            <a:r>
              <a:rPr lang="en-US" sz="2400" dirty="0" smtClean="0">
                <a:solidFill>
                  <a:srgbClr val="004000"/>
                </a:solidFill>
                <a:effectLst/>
                <a:latin typeface="Consolas" panose="020B0609020204030204" pitchFamily="49" charset="0"/>
                <a:cs typeface="Consolas" panose="020B0609020204030204" pitchFamily="49" charset="0"/>
              </a:rPr>
              <a:t>list </a:t>
            </a:r>
            <a:r>
              <a:rPr lang="en-US" sz="2400" dirty="0" smtClean="0">
                <a:solidFill>
                  <a:srgbClr val="000000"/>
                </a:solidFill>
                <a:effectLst/>
                <a:latin typeface="Consolas" panose="020B0609020204030204" pitchFamily="49" charset="0"/>
                <a:cs typeface="Consolas" panose="020B0609020204030204" pitchFamily="49" charset="0"/>
              </a:rPr>
              <a:t>= </a:t>
            </a:r>
            <a:r>
              <a:rPr lang="en-US" sz="2400" dirty="0" err="1" smtClean="0">
                <a:solidFill>
                  <a:srgbClr val="800080"/>
                </a:solidFill>
                <a:effectLst/>
                <a:latin typeface="Consolas" panose="020B0609020204030204" pitchFamily="49" charset="0"/>
                <a:cs typeface="Consolas" panose="020B0609020204030204" pitchFamily="49" charset="0"/>
              </a:rPr>
              <a:t>this</a:t>
            </a:r>
            <a:r>
              <a:rPr lang="en-US" sz="2400" dirty="0" err="1" smtClean="0">
                <a:solidFill>
                  <a:srgbClr val="000000"/>
                </a:solidFill>
                <a:effectLst/>
                <a:latin typeface="Consolas" panose="020B0609020204030204" pitchFamily="49" charset="0"/>
                <a:cs typeface="Consolas" panose="020B0609020204030204" pitchFamily="49" charset="0"/>
              </a:rPr>
              <a:t>.</a:t>
            </a:r>
            <a:r>
              <a:rPr lang="en-US" sz="2400" dirty="0" err="1" smtClean="0">
                <a:solidFill>
                  <a:srgbClr val="5555FF"/>
                </a:solidFill>
                <a:effectLst/>
                <a:latin typeface="Consolas" panose="020B0609020204030204" pitchFamily="49" charset="0"/>
                <a:cs typeface="Consolas" panose="020B0609020204030204" pitchFamily="49" charset="0"/>
              </a:rPr>
              <a:t>integers</a:t>
            </a:r>
            <a:endParaRPr lang="en-US" sz="2400" dirty="0" smtClean="0">
              <a:solidFill>
                <a:srgbClr val="5555FF"/>
              </a:solidFill>
              <a:effectLst/>
              <a:latin typeface="Consolas" panose="020B0609020204030204" pitchFamily="49" charset="0"/>
              <a:cs typeface="Consolas" panose="020B0609020204030204" pitchFamily="49" charset="0"/>
            </a:endParaRPr>
          </a:p>
          <a:p>
            <a:pPr marL="0" indent="0">
              <a:buNone/>
            </a:pPr>
            <a:r>
              <a:rPr lang="en-US" sz="2400" dirty="0">
                <a:solidFill>
                  <a:srgbClr val="5555FF"/>
                </a:solidFill>
                <a:latin typeface="Consolas" panose="020B0609020204030204" pitchFamily="49" charset="0"/>
                <a:cs typeface="Consolas" panose="020B0609020204030204" pitchFamily="49" charset="0"/>
              </a:rPr>
              <a:t> </a:t>
            </a:r>
            <a:r>
              <a:rPr lang="en-US" sz="2400" dirty="0" smtClean="0">
                <a:solidFill>
                  <a:srgbClr val="5555FF"/>
                </a:solidFill>
                <a:effectLst/>
                <a:latin typeface="Consolas" panose="020B0609020204030204" pitchFamily="49" charset="0"/>
                <a:cs typeface="Consolas" panose="020B0609020204030204" pitchFamily="49" charset="0"/>
              </a:rPr>
              <a:t> </a:t>
            </a:r>
            <a:r>
              <a:rPr lang="en-US" sz="2400" dirty="0" smtClean="0">
                <a:solidFill>
                  <a:srgbClr val="000000"/>
                </a:solidFill>
                <a:effectLst/>
                <a:latin typeface="Consolas" panose="020B0609020204030204" pitchFamily="49" charset="0"/>
                <a:cs typeface="Consolas" panose="020B0609020204030204" pitchFamily="49" charset="0"/>
              </a:rPr>
              <a:t>.par</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effectLst/>
                <a:latin typeface="Consolas" panose="020B0609020204030204" pitchFamily="49" charset="0"/>
                <a:cs typeface="Consolas" panose="020B0609020204030204" pitchFamily="49" charset="0"/>
              </a:rPr>
              <a:t> .filter(each =&gt; each % </a:t>
            </a:r>
            <a:r>
              <a:rPr lang="en-US" sz="2400" dirty="0" smtClean="0">
                <a:solidFill>
                  <a:srgbClr val="0000FF"/>
                </a:solidFill>
                <a:effectLst/>
                <a:latin typeface="Consolas" panose="020B0609020204030204" pitchFamily="49" charset="0"/>
                <a:cs typeface="Consolas" panose="020B0609020204030204" pitchFamily="49" charset="0"/>
              </a:rPr>
              <a:t>10000 </a:t>
            </a:r>
            <a:r>
              <a:rPr lang="en-US" sz="2400" dirty="0" smtClean="0">
                <a:solidFill>
                  <a:srgbClr val="000000"/>
                </a:solidFill>
                <a:effectLst/>
                <a:latin typeface="Consolas" panose="020B0609020204030204" pitchFamily="49" charset="0"/>
                <a:cs typeface="Consolas" panose="020B0609020204030204" pitchFamily="49" charset="0"/>
              </a:rPr>
              <a:t>!= </a:t>
            </a:r>
            <a:r>
              <a:rPr lang="en-US" sz="2400" dirty="0" smtClean="0">
                <a:solidFill>
                  <a:srgbClr val="0000FF"/>
                </a:solidFill>
                <a:effectLst/>
                <a:latin typeface="Consolas" panose="020B0609020204030204" pitchFamily="49" charset="0"/>
                <a:cs typeface="Consolas" panose="020B0609020204030204" pitchFamily="49" charset="0"/>
              </a:rPr>
              <a:t>0</a:t>
            </a:r>
            <a:r>
              <a:rPr lang="en-US" sz="2400" dirty="0" smtClean="0">
                <a:solidFill>
                  <a:srgbClr val="000000"/>
                </a:solidFill>
                <a:effectLst/>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effectLst/>
                <a:latin typeface="Consolas" panose="020B0609020204030204" pitchFamily="49" charset="0"/>
                <a:cs typeface="Consolas" panose="020B0609020204030204" pitchFamily="49" charset="0"/>
              </a:rPr>
              <a:t> .map(</a:t>
            </a:r>
            <a:r>
              <a:rPr lang="en-US" sz="2400" b="1" dirty="0" err="1" smtClean="0">
                <a:solidFill>
                  <a:srgbClr val="800000"/>
                </a:solidFill>
                <a:effectLst/>
                <a:latin typeface="Consolas" panose="020B0609020204030204" pitchFamily="49" charset="0"/>
                <a:cs typeface="Consolas" panose="020B0609020204030204" pitchFamily="49" charset="0"/>
              </a:rPr>
              <a:t>String</a:t>
            </a:r>
            <a:r>
              <a:rPr lang="en-US" sz="2400" dirty="0" err="1" smtClean="0">
                <a:solidFill>
                  <a:srgbClr val="000000"/>
                </a:solidFill>
                <a:effectLst/>
                <a:latin typeface="Consolas" panose="020B0609020204030204" pitchFamily="49" charset="0"/>
                <a:cs typeface="Consolas" panose="020B0609020204030204" pitchFamily="49" charset="0"/>
              </a:rPr>
              <a:t>.</a:t>
            </a:r>
            <a:r>
              <a:rPr lang="en-US" sz="2400" i="1" dirty="0" err="1" smtClean="0">
                <a:solidFill>
                  <a:srgbClr val="000000"/>
                </a:solidFill>
                <a:effectLst/>
                <a:latin typeface="Consolas" panose="020B0609020204030204" pitchFamily="49" charset="0"/>
                <a:cs typeface="Consolas" panose="020B0609020204030204" pitchFamily="49" charset="0"/>
              </a:rPr>
              <a:t>valueOf</a:t>
            </a:r>
            <a:r>
              <a:rPr lang="en-US" sz="2400" dirty="0" smtClean="0">
                <a:solidFill>
                  <a:srgbClr val="000000"/>
                </a:solidFill>
                <a:effectLst/>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effectLst/>
                <a:latin typeface="Consolas" panose="020B0609020204030204" pitchFamily="49" charset="0"/>
                <a:cs typeface="Consolas" panose="020B0609020204030204" pitchFamily="49" charset="0"/>
              </a:rPr>
              <a:t> .map(</a:t>
            </a:r>
            <a:r>
              <a:rPr lang="en-US" sz="2400" b="1" dirty="0" err="1" smtClean="0">
                <a:solidFill>
                  <a:srgbClr val="800000"/>
                </a:solidFill>
                <a:effectLst/>
                <a:latin typeface="Consolas" panose="020B0609020204030204" pitchFamily="49" charset="0"/>
                <a:cs typeface="Consolas" panose="020B0609020204030204" pitchFamily="49" charset="0"/>
              </a:rPr>
              <a:t>Integer</a:t>
            </a:r>
            <a:r>
              <a:rPr lang="en-US" sz="2400" dirty="0" err="1" smtClean="0">
                <a:solidFill>
                  <a:srgbClr val="000000"/>
                </a:solidFill>
                <a:effectLst/>
                <a:latin typeface="Consolas" panose="020B0609020204030204" pitchFamily="49" charset="0"/>
                <a:cs typeface="Consolas" panose="020B0609020204030204" pitchFamily="49" charset="0"/>
              </a:rPr>
              <a:t>.</a:t>
            </a:r>
            <a:r>
              <a:rPr lang="en-US" sz="2400" i="1" dirty="0" err="1" smtClean="0">
                <a:solidFill>
                  <a:srgbClr val="000000"/>
                </a:solidFill>
                <a:effectLst/>
                <a:latin typeface="Consolas" panose="020B0609020204030204" pitchFamily="49" charset="0"/>
                <a:cs typeface="Consolas" panose="020B0609020204030204" pitchFamily="49" charset="0"/>
              </a:rPr>
              <a:t>valueOf</a:t>
            </a:r>
            <a:r>
              <a:rPr lang="en-US" sz="2400" dirty="0" smtClean="0">
                <a:solidFill>
                  <a:srgbClr val="000000"/>
                </a:solidFill>
                <a:effectLst/>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effectLst/>
                <a:latin typeface="Consolas" panose="020B0609020204030204" pitchFamily="49" charset="0"/>
                <a:cs typeface="Consolas" panose="020B0609020204030204" pitchFamily="49" charset="0"/>
              </a:rPr>
              <a:t> .filter(each =&gt; (each + </a:t>
            </a:r>
            <a:r>
              <a:rPr lang="en-US" sz="2400" dirty="0" smtClean="0">
                <a:solidFill>
                  <a:srgbClr val="0000FF"/>
                </a:solidFill>
                <a:effectLst/>
                <a:latin typeface="Consolas" panose="020B0609020204030204" pitchFamily="49" charset="0"/>
                <a:cs typeface="Consolas" panose="020B0609020204030204" pitchFamily="49" charset="0"/>
              </a:rPr>
              <a:t>1</a:t>
            </a:r>
            <a:r>
              <a:rPr lang="en-US" sz="2400" dirty="0" smtClean="0">
                <a:solidFill>
                  <a:srgbClr val="000000"/>
                </a:solidFill>
                <a:effectLst/>
                <a:latin typeface="Consolas" panose="020B0609020204030204" pitchFamily="49" charset="0"/>
                <a:cs typeface="Consolas" panose="020B0609020204030204" pitchFamily="49" charset="0"/>
              </a:rPr>
              <a:t>) % </a:t>
            </a:r>
            <a:r>
              <a:rPr lang="en-US" sz="2400" dirty="0" smtClean="0">
                <a:solidFill>
                  <a:srgbClr val="0000FF"/>
                </a:solidFill>
                <a:effectLst/>
                <a:latin typeface="Consolas" panose="020B0609020204030204" pitchFamily="49" charset="0"/>
                <a:cs typeface="Consolas" panose="020B0609020204030204" pitchFamily="49" charset="0"/>
              </a:rPr>
              <a:t>10000 </a:t>
            </a:r>
            <a:r>
              <a:rPr lang="en-US" sz="2400" dirty="0" smtClean="0">
                <a:solidFill>
                  <a:srgbClr val="000000"/>
                </a:solidFill>
                <a:effectLst/>
                <a:latin typeface="Consolas" panose="020B0609020204030204" pitchFamily="49" charset="0"/>
                <a:cs typeface="Consolas" panose="020B0609020204030204" pitchFamily="49" charset="0"/>
              </a:rPr>
              <a:t>!= </a:t>
            </a:r>
            <a:r>
              <a:rPr lang="en-US" sz="2400" dirty="0" smtClean="0">
                <a:solidFill>
                  <a:srgbClr val="0000FF"/>
                </a:solidFill>
                <a:effectLst/>
                <a:latin typeface="Consolas" panose="020B0609020204030204" pitchFamily="49" charset="0"/>
                <a:cs typeface="Consolas" panose="020B0609020204030204" pitchFamily="49" charset="0"/>
              </a:rPr>
              <a:t>0</a:t>
            </a:r>
            <a:r>
              <a:rPr lang="en-US" sz="2400" dirty="0" smtClean="0">
                <a:solidFill>
                  <a:srgbClr val="000000"/>
                </a:solidFill>
                <a:effectLst/>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effectLst/>
                <a:latin typeface="Consolas" panose="020B0609020204030204" pitchFamily="49" charset="0"/>
                <a:cs typeface="Consolas" panose="020B0609020204030204" pitchFamily="49" charset="0"/>
              </a:rPr>
              <a:t> .</a:t>
            </a:r>
            <a:r>
              <a:rPr lang="en-US" sz="2400" dirty="0" err="1" smtClean="0">
                <a:solidFill>
                  <a:srgbClr val="000000"/>
                </a:solidFill>
                <a:effectLst/>
                <a:latin typeface="Consolas" panose="020B0609020204030204" pitchFamily="49" charset="0"/>
                <a:cs typeface="Consolas" panose="020B0609020204030204" pitchFamily="49" charset="0"/>
              </a:rPr>
              <a:t>toBuffer</a:t>
            </a:r>
            <a:endParaRPr lang="en-US" sz="2400" dirty="0" smtClean="0">
              <a:solidFill>
                <a:srgbClr val="000000"/>
              </a:solidFill>
              <a:effectLst/>
              <a:latin typeface="Consolas" panose="020B0609020204030204" pitchFamily="49" charset="0"/>
              <a:cs typeface="Consolas" panose="020B0609020204030204" pitchFamily="49" charset="0"/>
            </a:endParaRPr>
          </a:p>
          <a:p>
            <a:pPr marL="0" indent="0">
              <a:buNone/>
            </a:pPr>
            <a:endParaRPr lang="en-US" sz="2400" dirty="0">
              <a:solidFill>
                <a:srgbClr val="000000"/>
              </a:solidFill>
              <a:latin typeface="Consolas" panose="020B0609020204030204" pitchFamily="49" charset="0"/>
              <a:cs typeface="Consolas" panose="020B0609020204030204" pitchFamily="49" charset="0"/>
            </a:endParaRPr>
          </a:p>
          <a:p>
            <a:pPr marL="0" indent="0">
              <a:buNone/>
            </a:pPr>
            <a:r>
              <a:rPr lang="en-US" sz="2400" b="1" dirty="0" err="1" smtClean="0">
                <a:solidFill>
                  <a:srgbClr val="800000"/>
                </a:solidFill>
                <a:effectLst/>
                <a:latin typeface="Consolas" panose="020B0609020204030204" pitchFamily="49" charset="0"/>
                <a:cs typeface="Consolas" panose="020B0609020204030204" pitchFamily="49" charset="0"/>
              </a:rPr>
              <a:t>Assert</a:t>
            </a:r>
            <a:r>
              <a:rPr lang="en-US" sz="2400" dirty="0" err="1" smtClean="0">
                <a:solidFill>
                  <a:srgbClr val="000000"/>
                </a:solidFill>
                <a:effectLst/>
                <a:latin typeface="Consolas" panose="020B0609020204030204" pitchFamily="49" charset="0"/>
                <a:cs typeface="Consolas" panose="020B0609020204030204" pitchFamily="49" charset="0"/>
              </a:rPr>
              <a:t>.</a:t>
            </a:r>
            <a:r>
              <a:rPr lang="en-US" sz="2400" i="1" dirty="0" err="1" smtClean="0">
                <a:solidFill>
                  <a:srgbClr val="000000"/>
                </a:solidFill>
                <a:effectLst/>
                <a:latin typeface="Consolas" panose="020B0609020204030204" pitchFamily="49" charset="0"/>
                <a:cs typeface="Consolas" panose="020B0609020204030204" pitchFamily="49" charset="0"/>
              </a:rPr>
              <a:t>assertEquals</a:t>
            </a:r>
            <a:r>
              <a:rPr lang="en-US" sz="2400" dirty="0" smtClean="0">
                <a:solidFill>
                  <a:srgbClr val="000000"/>
                </a:solidFill>
                <a:effectLst/>
                <a:latin typeface="Consolas" panose="020B0609020204030204" pitchFamily="49" charset="0"/>
                <a:cs typeface="Consolas" panose="020B0609020204030204" pitchFamily="49" charset="0"/>
              </a:rPr>
              <a:t>(</a:t>
            </a:r>
            <a:r>
              <a:rPr lang="en-US" sz="2400" dirty="0" smtClean="0">
                <a:solidFill>
                  <a:srgbClr val="0000FF"/>
                </a:solidFill>
                <a:effectLst/>
                <a:latin typeface="Consolas" panose="020B0609020204030204" pitchFamily="49" charset="0"/>
                <a:cs typeface="Consolas" panose="020B0609020204030204" pitchFamily="49" charset="0"/>
              </a:rPr>
              <a:t>999800</a:t>
            </a:r>
            <a:r>
              <a:rPr lang="en-US" sz="2400" dirty="0" smtClean="0">
                <a:solidFill>
                  <a:srgbClr val="000000"/>
                </a:solidFill>
                <a:effectLst/>
                <a:latin typeface="Consolas" panose="020B0609020204030204" pitchFamily="49" charset="0"/>
                <a:cs typeface="Consolas" panose="020B0609020204030204" pitchFamily="49" charset="0"/>
              </a:rPr>
              <a:t>, </a:t>
            </a:r>
            <a:r>
              <a:rPr lang="en-US" sz="2400" dirty="0" err="1" smtClean="0">
                <a:solidFill>
                  <a:srgbClr val="004000"/>
                </a:solidFill>
                <a:effectLst/>
                <a:latin typeface="Consolas" panose="020B0609020204030204" pitchFamily="49" charset="0"/>
                <a:cs typeface="Consolas" panose="020B0609020204030204" pitchFamily="49" charset="0"/>
              </a:rPr>
              <a:t>list</a:t>
            </a:r>
            <a:r>
              <a:rPr lang="en-US" sz="2400" dirty="0" err="1" smtClean="0">
                <a:solidFill>
                  <a:srgbClr val="000000"/>
                </a:solidFill>
                <a:effectLst/>
                <a:latin typeface="Consolas" panose="020B0609020204030204" pitchFamily="49" charset="0"/>
                <a:cs typeface="Consolas" panose="020B0609020204030204" pitchFamily="49" charset="0"/>
              </a:rPr>
              <a:t>.size</a:t>
            </a:r>
            <a:r>
              <a:rPr lang="en-US" sz="2400" dirty="0" smtClean="0">
                <a:solidFill>
                  <a:srgbClr val="000000"/>
                </a:solidFill>
                <a:effectLst/>
                <a:latin typeface="Consolas" panose="020B0609020204030204" pitchFamily="49" charset="0"/>
                <a:cs typeface="Consolas" panose="020B0609020204030204" pitchFamily="49" charset="0"/>
              </a:rPr>
              <a:t>) </a:t>
            </a:r>
            <a:endParaRPr lang="en-US" sz="2400" dirty="0">
              <a:effectLst/>
              <a:latin typeface="Consolas" panose="020B0609020204030204" pitchFamily="49" charset="0"/>
              <a:cs typeface="Consolas" panose="020B0609020204030204" pitchFamily="49" charset="0"/>
            </a:endParaRPr>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3327" y="1143000"/>
            <a:ext cx="562356" cy="913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09095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13"/>
          <p:cNvGraphicFramePr>
            <a:graphicFrameLocks noGrp="1"/>
          </p:cNvGraphicFramePr>
          <p:nvPr>
            <p:ph idx="1"/>
            <p:extLst>
              <p:ext uri="{D42A27DB-BD31-4B8C-83A1-F6EECF244321}">
                <p14:modId xmlns:p14="http://schemas.microsoft.com/office/powerpoint/2010/main" val="47257070"/>
              </p:ext>
            </p:extLst>
          </p:nvPr>
        </p:nvGraphicFramePr>
        <p:xfrm>
          <a:off x="457200" y="1085850"/>
          <a:ext cx="8229600" cy="350837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fontScale="90000"/>
          </a:bodyPr>
          <a:lstStyle/>
          <a:p>
            <a:r>
              <a:rPr lang="en-US" sz="4000" dirty="0"/>
              <a:t>Stacked computation ops/s</a:t>
            </a:r>
            <a:r>
              <a:rPr lang="en-US" dirty="0"/>
              <a:t> </a:t>
            </a:r>
            <a:r>
              <a:rPr lang="en-US" sz="1800" dirty="0"/>
              <a:t>(higher is better</a:t>
            </a:r>
            <a:r>
              <a:rPr lang="en-US" sz="1800" dirty="0" smtClean="0"/>
              <a:t>)</a:t>
            </a:r>
            <a:endParaRPr lang="en-US" dirty="0"/>
          </a:p>
        </p:txBody>
      </p:sp>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55246" y="2724150"/>
            <a:ext cx="635954"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14844" y="2978315"/>
            <a:ext cx="562356" cy="913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5" descr="GS Collection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81750" y="3415894"/>
            <a:ext cx="476250" cy="4762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motlic\AppData\Local\Microsoft\Windows\Temporary Internet Files\Content.IE5\WS8I7APF\MC900310902[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5564" y="4265339"/>
            <a:ext cx="536036" cy="418357"/>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10692" y="4289851"/>
            <a:ext cx="401072" cy="369332"/>
          </a:xfrm>
          <a:prstGeom prst="rect">
            <a:avLst/>
          </a:prstGeom>
          <a:noFill/>
        </p:spPr>
        <p:txBody>
          <a:bodyPr wrap="none" rtlCol="0">
            <a:spAutoFit/>
          </a:bodyPr>
          <a:lstStyle/>
          <a:p>
            <a:r>
              <a:rPr lang="en-US" dirty="0" smtClean="0"/>
              <a:t>8x</a:t>
            </a:r>
            <a:endParaRPr lang="en-US" dirty="0"/>
          </a:p>
        </p:txBody>
      </p:sp>
    </p:spTree>
    <p:extLst>
      <p:ext uri="{BB962C8B-B14F-4D97-AF65-F5344CB8AC3E}">
        <p14:creationId xmlns:p14="http://schemas.microsoft.com/office/powerpoint/2010/main" val="14072991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Parallel / Lazy / JDK</a:t>
            </a:r>
            <a:endParaRPr lang="en-US" dirty="0"/>
          </a:p>
        </p:txBody>
      </p:sp>
      <p:sp>
        <p:nvSpPr>
          <p:cNvPr id="3" name="Content Placeholder 2"/>
          <p:cNvSpPr>
            <a:spLocks noGrp="1"/>
          </p:cNvSpPr>
          <p:nvPr>
            <p:ph idx="1"/>
          </p:nvPr>
        </p:nvSpPr>
        <p:spPr/>
        <p:txBody>
          <a:bodyPr>
            <a:noAutofit/>
          </a:bodyPr>
          <a:lstStyle/>
          <a:p>
            <a:pPr marL="0" indent="0">
              <a:buNone/>
            </a:pPr>
            <a:r>
              <a:rPr lang="en-US" sz="2400" dirty="0">
                <a:solidFill>
                  <a:srgbClr val="0080C0"/>
                </a:solidFill>
                <a:latin typeface="Consolas" panose="020B0609020204030204" pitchFamily="49" charset="0"/>
                <a:cs typeface="Consolas" panose="020B0609020204030204" pitchFamily="49" charset="0"/>
              </a:rPr>
              <a:t>List</a:t>
            </a:r>
            <a:r>
              <a:rPr lang="en-US" sz="2400" dirty="0">
                <a:solidFill>
                  <a:srgbClr val="000000"/>
                </a:solidFill>
                <a:latin typeface="Consolas" panose="020B0609020204030204" pitchFamily="49" charset="0"/>
                <a:cs typeface="Consolas" panose="020B0609020204030204" pitchFamily="49" charset="0"/>
              </a:rPr>
              <a:t>&lt;</a:t>
            </a:r>
            <a:r>
              <a:rPr lang="en-US" sz="2400" dirty="0">
                <a:solidFill>
                  <a:srgbClr val="800000"/>
                </a:solidFill>
                <a:latin typeface="Consolas" panose="020B0609020204030204" pitchFamily="49" charset="0"/>
                <a:cs typeface="Consolas" panose="020B0609020204030204" pitchFamily="49" charset="0"/>
              </a:rPr>
              <a:t>Integer</a:t>
            </a:r>
            <a:r>
              <a:rPr lang="en-US" sz="2400" dirty="0">
                <a:solidFill>
                  <a:srgbClr val="000000"/>
                </a:solidFill>
                <a:latin typeface="Consolas" panose="020B0609020204030204" pitchFamily="49" charset="0"/>
                <a:cs typeface="Consolas" panose="020B0609020204030204" pitchFamily="49" charset="0"/>
              </a:rPr>
              <a:t>&gt; </a:t>
            </a:r>
            <a:r>
              <a:rPr lang="en-US" sz="2400" dirty="0">
                <a:solidFill>
                  <a:srgbClr val="004000"/>
                </a:solidFill>
                <a:latin typeface="Consolas" panose="020B0609020204030204" pitchFamily="49" charset="0"/>
                <a:cs typeface="Consolas" panose="020B0609020204030204" pitchFamily="49" charset="0"/>
              </a:rPr>
              <a:t>list </a:t>
            </a:r>
            <a:r>
              <a:rPr lang="en-US" sz="2400" dirty="0">
                <a:solidFill>
                  <a:srgbClr val="000000"/>
                </a:solidFill>
                <a:latin typeface="Consolas" panose="020B0609020204030204" pitchFamily="49" charset="0"/>
                <a:cs typeface="Consolas" panose="020B0609020204030204" pitchFamily="49" charset="0"/>
              </a:rPr>
              <a:t>= </a:t>
            </a:r>
            <a:r>
              <a:rPr lang="en-US" sz="2400" dirty="0" err="1" smtClean="0">
                <a:solidFill>
                  <a:srgbClr val="800080"/>
                </a:solidFill>
                <a:latin typeface="Consolas" panose="020B0609020204030204" pitchFamily="49" charset="0"/>
                <a:cs typeface="Consolas" panose="020B0609020204030204" pitchFamily="49" charset="0"/>
              </a:rPr>
              <a:t>this</a:t>
            </a:r>
            <a:r>
              <a:rPr lang="en-US" sz="2400" dirty="0" err="1" smtClean="0">
                <a:solidFill>
                  <a:srgbClr val="000000"/>
                </a:solidFill>
                <a:latin typeface="Consolas" panose="020B0609020204030204" pitchFamily="49" charset="0"/>
                <a:cs typeface="Consolas" panose="020B0609020204030204" pitchFamily="49" charset="0"/>
              </a:rPr>
              <a:t>.</a:t>
            </a:r>
            <a:r>
              <a:rPr lang="en-US" sz="2400" dirty="0" err="1" smtClean="0">
                <a:solidFill>
                  <a:srgbClr val="5555FF"/>
                </a:solidFill>
                <a:latin typeface="Consolas" panose="020B0609020204030204" pitchFamily="49" charset="0"/>
                <a:cs typeface="Consolas" panose="020B0609020204030204" pitchFamily="49" charset="0"/>
              </a:rPr>
              <a:t>integersJDK</a:t>
            </a:r>
            <a:endParaRPr lang="en-US" sz="2400" dirty="0" smtClean="0">
              <a:solidFill>
                <a:srgbClr val="5555FF"/>
              </a:solidFill>
              <a:latin typeface="Consolas" panose="020B0609020204030204" pitchFamily="49" charset="0"/>
              <a:cs typeface="Consolas" panose="020B0609020204030204" pitchFamily="49" charset="0"/>
            </a:endParaRPr>
          </a:p>
          <a:p>
            <a:pPr marL="0" indent="0">
              <a:buNone/>
            </a:pPr>
            <a:r>
              <a:rPr lang="en-US" sz="2400" dirty="0">
                <a:solidFill>
                  <a:srgbClr val="5555FF"/>
                </a:solidFill>
                <a:latin typeface="Consolas" panose="020B0609020204030204" pitchFamily="49" charset="0"/>
                <a:cs typeface="Consolas" panose="020B0609020204030204" pitchFamily="49" charset="0"/>
              </a:rPr>
              <a:t> </a:t>
            </a:r>
            <a:r>
              <a:rPr lang="en-US" sz="2400" dirty="0" smtClean="0">
                <a:solidFill>
                  <a:srgbClr val="5555FF"/>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a:t>
            </a:r>
            <a:r>
              <a:rPr lang="en-US" sz="2400" dirty="0" err="1" smtClean="0">
                <a:solidFill>
                  <a:srgbClr val="000000"/>
                </a:solidFill>
                <a:latin typeface="Consolas" panose="020B0609020204030204" pitchFamily="49" charset="0"/>
                <a:cs typeface="Consolas" panose="020B0609020204030204" pitchFamily="49" charset="0"/>
              </a:rPr>
              <a:t>parallelStream</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.filter(each -&gt; each % </a:t>
            </a:r>
            <a:r>
              <a:rPr lang="en-US" sz="2400" b="1" dirty="0">
                <a:solidFill>
                  <a:srgbClr val="0000FF"/>
                </a:solidFill>
                <a:latin typeface="Consolas" panose="020B0609020204030204" pitchFamily="49" charset="0"/>
                <a:cs typeface="Consolas" panose="020B0609020204030204" pitchFamily="49" charset="0"/>
              </a:rPr>
              <a:t>10_000 </a:t>
            </a:r>
            <a:r>
              <a:rPr lang="en-US" sz="2400" dirty="0">
                <a:solidFill>
                  <a:srgbClr val="000000"/>
                </a:solidFill>
                <a:latin typeface="Consolas" panose="020B0609020204030204" pitchFamily="49" charset="0"/>
                <a:cs typeface="Consolas" panose="020B0609020204030204" pitchFamily="49" charset="0"/>
              </a:rPr>
              <a:t>!= </a:t>
            </a:r>
            <a:r>
              <a:rPr lang="en-US" sz="2400" b="1" dirty="0">
                <a:solidFill>
                  <a:srgbClr val="0000FF"/>
                </a:solidFill>
                <a:latin typeface="Consolas" panose="020B0609020204030204" pitchFamily="49" charset="0"/>
                <a:cs typeface="Consolas" panose="020B0609020204030204" pitchFamily="49" charset="0"/>
              </a:rPr>
              <a:t>0</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.map(String::</a:t>
            </a:r>
            <a:r>
              <a:rPr lang="en-US" sz="2400" dirty="0" err="1">
                <a:solidFill>
                  <a:srgbClr val="000000"/>
                </a:solidFill>
                <a:latin typeface="Consolas" panose="020B0609020204030204" pitchFamily="49" charset="0"/>
                <a:cs typeface="Consolas" panose="020B0609020204030204" pitchFamily="49" charset="0"/>
              </a:rPr>
              <a:t>valueOf</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.map(Integer::</a:t>
            </a:r>
            <a:r>
              <a:rPr lang="en-US" sz="2400" dirty="0" err="1">
                <a:solidFill>
                  <a:srgbClr val="000000"/>
                </a:solidFill>
                <a:latin typeface="Consolas" panose="020B0609020204030204" pitchFamily="49" charset="0"/>
                <a:cs typeface="Consolas" panose="020B0609020204030204" pitchFamily="49" charset="0"/>
              </a:rPr>
              <a:t>valueOf</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.filter(each -&gt; (each + </a:t>
            </a:r>
            <a:r>
              <a:rPr lang="en-US" sz="2400" b="1" dirty="0">
                <a:solidFill>
                  <a:srgbClr val="0000FF"/>
                </a:solidFill>
                <a:latin typeface="Consolas" panose="020B0609020204030204" pitchFamily="49" charset="0"/>
                <a:cs typeface="Consolas" panose="020B0609020204030204" pitchFamily="49" charset="0"/>
              </a:rPr>
              <a:t>1</a:t>
            </a:r>
            <a:r>
              <a:rPr lang="en-US" sz="2400" dirty="0">
                <a:solidFill>
                  <a:srgbClr val="000000"/>
                </a:solidFill>
                <a:latin typeface="Consolas" panose="020B0609020204030204" pitchFamily="49" charset="0"/>
                <a:cs typeface="Consolas" panose="020B0609020204030204" pitchFamily="49" charset="0"/>
              </a:rPr>
              <a:t>) % </a:t>
            </a:r>
            <a:r>
              <a:rPr lang="en-US" sz="2400" b="1" dirty="0">
                <a:solidFill>
                  <a:srgbClr val="0000FF"/>
                </a:solidFill>
                <a:latin typeface="Consolas" panose="020B0609020204030204" pitchFamily="49" charset="0"/>
                <a:cs typeface="Consolas" panose="020B0609020204030204" pitchFamily="49" charset="0"/>
              </a:rPr>
              <a:t>10_000 </a:t>
            </a:r>
            <a:r>
              <a:rPr lang="en-US" sz="2400" dirty="0">
                <a:solidFill>
                  <a:srgbClr val="000000"/>
                </a:solidFill>
                <a:latin typeface="Consolas" panose="020B0609020204030204" pitchFamily="49" charset="0"/>
                <a:cs typeface="Consolas" panose="020B0609020204030204" pitchFamily="49" charset="0"/>
              </a:rPr>
              <a:t>!= </a:t>
            </a:r>
            <a:r>
              <a:rPr lang="en-US" sz="2400" b="1" dirty="0">
                <a:solidFill>
                  <a:srgbClr val="0000FF"/>
                </a:solidFill>
                <a:latin typeface="Consolas" panose="020B0609020204030204" pitchFamily="49" charset="0"/>
                <a:cs typeface="Consolas" panose="020B0609020204030204" pitchFamily="49" charset="0"/>
              </a:rPr>
              <a:t>0</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.collect(</a:t>
            </a:r>
            <a:r>
              <a:rPr lang="en-US" sz="2400" dirty="0" err="1">
                <a:solidFill>
                  <a:srgbClr val="800000"/>
                </a:solidFill>
                <a:latin typeface="Consolas" panose="020B0609020204030204" pitchFamily="49" charset="0"/>
                <a:cs typeface="Consolas" panose="020B0609020204030204" pitchFamily="49" charset="0"/>
              </a:rPr>
              <a:t>Collectors</a:t>
            </a:r>
            <a:r>
              <a:rPr lang="en-US" sz="2400" dirty="0" err="1">
                <a:solidFill>
                  <a:srgbClr val="000000"/>
                </a:solidFill>
                <a:latin typeface="Consolas" panose="020B0609020204030204" pitchFamily="49" charset="0"/>
                <a:cs typeface="Consolas" panose="020B0609020204030204" pitchFamily="49" charset="0"/>
              </a:rPr>
              <a:t>.</a:t>
            </a:r>
            <a:r>
              <a:rPr lang="en-US" sz="2400" i="1" dirty="0" err="1">
                <a:solidFill>
                  <a:srgbClr val="000000"/>
                </a:solidFill>
                <a:latin typeface="Consolas" panose="020B0609020204030204" pitchFamily="49" charset="0"/>
                <a:cs typeface="Consolas" panose="020B0609020204030204" pitchFamily="49" charset="0"/>
              </a:rPr>
              <a:t>toList</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endParaRPr lang="en-US" sz="2400" dirty="0" smtClean="0">
              <a:solidFill>
                <a:srgbClr val="000000"/>
              </a:solidFill>
              <a:latin typeface="Consolas" panose="020B0609020204030204" pitchFamily="49" charset="0"/>
              <a:cs typeface="Consolas" panose="020B0609020204030204" pitchFamily="49" charset="0"/>
            </a:endParaRPr>
          </a:p>
          <a:p>
            <a:pPr marL="0" indent="0">
              <a:buNone/>
            </a:pPr>
            <a:r>
              <a:rPr lang="en-US" sz="2400" dirty="0" err="1" smtClean="0">
                <a:solidFill>
                  <a:srgbClr val="800000"/>
                </a:solidFill>
                <a:latin typeface="Consolas" panose="020B0609020204030204" pitchFamily="49" charset="0"/>
                <a:cs typeface="Consolas" panose="020B0609020204030204" pitchFamily="49" charset="0"/>
              </a:rPr>
              <a:t>Verify</a:t>
            </a:r>
            <a:r>
              <a:rPr lang="en-US" sz="2400" dirty="0" err="1" smtClean="0">
                <a:solidFill>
                  <a:srgbClr val="000000"/>
                </a:solidFill>
                <a:latin typeface="Consolas" panose="020B0609020204030204" pitchFamily="49" charset="0"/>
                <a:cs typeface="Consolas" panose="020B0609020204030204" pitchFamily="49" charset="0"/>
              </a:rPr>
              <a:t>.</a:t>
            </a:r>
            <a:r>
              <a:rPr lang="en-US" sz="2400" i="1" dirty="0" err="1" smtClean="0">
                <a:solidFill>
                  <a:srgbClr val="000000"/>
                </a:solidFill>
                <a:latin typeface="Consolas" panose="020B0609020204030204" pitchFamily="49" charset="0"/>
                <a:cs typeface="Consolas" panose="020B0609020204030204" pitchFamily="49" charset="0"/>
              </a:rPr>
              <a:t>assertSize</a:t>
            </a:r>
            <a:r>
              <a:rPr lang="en-US" sz="2400" dirty="0" smtClean="0">
                <a:solidFill>
                  <a:srgbClr val="000000"/>
                </a:solidFill>
                <a:latin typeface="Consolas" panose="020B0609020204030204" pitchFamily="49" charset="0"/>
                <a:cs typeface="Consolas" panose="020B0609020204030204" pitchFamily="49" charset="0"/>
              </a:rPr>
              <a:t>(</a:t>
            </a:r>
            <a:r>
              <a:rPr lang="en-US" sz="2400" b="1" dirty="0" smtClean="0">
                <a:solidFill>
                  <a:srgbClr val="0000FF"/>
                </a:solidFill>
                <a:latin typeface="Consolas" panose="020B0609020204030204" pitchFamily="49" charset="0"/>
                <a:cs typeface="Consolas" panose="020B0609020204030204" pitchFamily="49" charset="0"/>
              </a:rPr>
              <a:t>999_800</a:t>
            </a:r>
            <a:r>
              <a:rPr lang="en-US" sz="2400" dirty="0">
                <a:solidFill>
                  <a:srgbClr val="000000"/>
                </a:solidFill>
                <a:latin typeface="Consolas" panose="020B0609020204030204" pitchFamily="49" charset="0"/>
                <a:cs typeface="Consolas" panose="020B0609020204030204" pitchFamily="49" charset="0"/>
              </a:rPr>
              <a:t>, </a:t>
            </a:r>
            <a:r>
              <a:rPr lang="en-US" sz="2400" dirty="0">
                <a:solidFill>
                  <a:srgbClr val="004000"/>
                </a:solidFill>
                <a:latin typeface="Consolas" panose="020B0609020204030204" pitchFamily="49" charset="0"/>
                <a:cs typeface="Consolas" panose="020B0609020204030204" pitchFamily="49" charset="0"/>
              </a:rPr>
              <a:t>list</a:t>
            </a:r>
            <a:r>
              <a:rPr lang="en-US" sz="2400" dirty="0" smtClean="0">
                <a:solidFill>
                  <a:srgbClr val="000000"/>
                </a:solidFill>
                <a:latin typeface="Consolas" panose="020B0609020204030204" pitchFamily="49" charset="0"/>
                <a:cs typeface="Consolas" panose="020B0609020204030204" pitchFamily="49" charset="0"/>
              </a:rPr>
              <a:t>);</a:t>
            </a:r>
            <a:endParaRPr lang="en-US" sz="2400" dirty="0">
              <a:latin typeface="Consolas" panose="020B0609020204030204" pitchFamily="49" charset="0"/>
              <a:cs typeface="Consolas" panose="020B0609020204030204" pitchFamily="49"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1" y="1085850"/>
            <a:ext cx="635954"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87912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Parallel / Lazy / JDK</a:t>
            </a:r>
            <a:endParaRPr lang="en-US" dirty="0"/>
          </a:p>
        </p:txBody>
      </p:sp>
      <p:sp>
        <p:nvSpPr>
          <p:cNvPr id="3" name="Content Placeholder 2"/>
          <p:cNvSpPr>
            <a:spLocks noGrp="1"/>
          </p:cNvSpPr>
          <p:nvPr>
            <p:ph idx="1"/>
          </p:nvPr>
        </p:nvSpPr>
        <p:spPr/>
        <p:txBody>
          <a:bodyPr>
            <a:noAutofit/>
          </a:bodyPr>
          <a:lstStyle/>
          <a:p>
            <a:pPr marL="0" indent="0">
              <a:buNone/>
            </a:pPr>
            <a:r>
              <a:rPr lang="en-US" sz="2400" dirty="0">
                <a:solidFill>
                  <a:srgbClr val="0080C0"/>
                </a:solidFill>
                <a:latin typeface="Consolas" panose="020B0609020204030204" pitchFamily="49" charset="0"/>
                <a:cs typeface="Consolas" panose="020B0609020204030204" pitchFamily="49" charset="0"/>
              </a:rPr>
              <a:t>List</a:t>
            </a:r>
            <a:r>
              <a:rPr lang="en-US" sz="2400" dirty="0">
                <a:solidFill>
                  <a:srgbClr val="000000"/>
                </a:solidFill>
                <a:latin typeface="Consolas" panose="020B0609020204030204" pitchFamily="49" charset="0"/>
                <a:cs typeface="Consolas" panose="020B0609020204030204" pitchFamily="49" charset="0"/>
              </a:rPr>
              <a:t>&lt;</a:t>
            </a:r>
            <a:r>
              <a:rPr lang="en-US" sz="2400" dirty="0">
                <a:solidFill>
                  <a:srgbClr val="800000"/>
                </a:solidFill>
                <a:latin typeface="Consolas" panose="020B0609020204030204" pitchFamily="49" charset="0"/>
                <a:cs typeface="Consolas" panose="020B0609020204030204" pitchFamily="49" charset="0"/>
              </a:rPr>
              <a:t>Integer</a:t>
            </a:r>
            <a:r>
              <a:rPr lang="en-US" sz="2400" dirty="0">
                <a:solidFill>
                  <a:srgbClr val="000000"/>
                </a:solidFill>
                <a:latin typeface="Consolas" panose="020B0609020204030204" pitchFamily="49" charset="0"/>
                <a:cs typeface="Consolas" panose="020B0609020204030204" pitchFamily="49" charset="0"/>
              </a:rPr>
              <a:t>&gt; </a:t>
            </a:r>
            <a:r>
              <a:rPr lang="en-US" sz="2400" dirty="0">
                <a:solidFill>
                  <a:srgbClr val="004000"/>
                </a:solidFill>
                <a:latin typeface="Consolas" panose="020B0609020204030204" pitchFamily="49" charset="0"/>
                <a:cs typeface="Consolas" panose="020B0609020204030204" pitchFamily="49" charset="0"/>
              </a:rPr>
              <a:t>list </a:t>
            </a:r>
            <a:r>
              <a:rPr lang="en-US" sz="2400" dirty="0">
                <a:solidFill>
                  <a:srgbClr val="000000"/>
                </a:solidFill>
                <a:latin typeface="Consolas" panose="020B0609020204030204" pitchFamily="49" charset="0"/>
                <a:cs typeface="Consolas" panose="020B0609020204030204" pitchFamily="49" charset="0"/>
              </a:rPr>
              <a:t>= </a:t>
            </a:r>
            <a:r>
              <a:rPr lang="en-US" sz="2400" dirty="0" err="1" smtClean="0">
                <a:solidFill>
                  <a:srgbClr val="800080"/>
                </a:solidFill>
                <a:latin typeface="Consolas" panose="020B0609020204030204" pitchFamily="49" charset="0"/>
                <a:cs typeface="Consolas" panose="020B0609020204030204" pitchFamily="49" charset="0"/>
              </a:rPr>
              <a:t>this</a:t>
            </a:r>
            <a:r>
              <a:rPr lang="en-US" sz="2400" dirty="0" err="1" smtClean="0">
                <a:solidFill>
                  <a:srgbClr val="000000"/>
                </a:solidFill>
                <a:latin typeface="Consolas" panose="020B0609020204030204" pitchFamily="49" charset="0"/>
                <a:cs typeface="Consolas" panose="020B0609020204030204" pitchFamily="49" charset="0"/>
              </a:rPr>
              <a:t>.</a:t>
            </a:r>
            <a:r>
              <a:rPr lang="en-US" sz="2400" dirty="0" err="1" smtClean="0">
                <a:solidFill>
                  <a:srgbClr val="5555FF"/>
                </a:solidFill>
                <a:latin typeface="Consolas" panose="020B0609020204030204" pitchFamily="49" charset="0"/>
                <a:cs typeface="Consolas" panose="020B0609020204030204" pitchFamily="49" charset="0"/>
              </a:rPr>
              <a:t>integersJDK</a:t>
            </a:r>
            <a:endParaRPr lang="en-US" sz="2400" dirty="0" smtClean="0">
              <a:solidFill>
                <a:srgbClr val="5555FF"/>
              </a:solidFill>
              <a:latin typeface="Consolas" panose="020B0609020204030204" pitchFamily="49" charset="0"/>
              <a:cs typeface="Consolas" panose="020B0609020204030204" pitchFamily="49" charset="0"/>
            </a:endParaRPr>
          </a:p>
          <a:p>
            <a:pPr marL="0" indent="0">
              <a:buNone/>
            </a:pPr>
            <a:r>
              <a:rPr lang="en-US" sz="2400" dirty="0">
                <a:solidFill>
                  <a:srgbClr val="5555FF"/>
                </a:solidFill>
                <a:latin typeface="Consolas" panose="020B0609020204030204" pitchFamily="49" charset="0"/>
                <a:cs typeface="Consolas" panose="020B0609020204030204" pitchFamily="49" charset="0"/>
              </a:rPr>
              <a:t> </a:t>
            </a:r>
            <a:r>
              <a:rPr lang="en-US" sz="2400" dirty="0" smtClean="0">
                <a:solidFill>
                  <a:srgbClr val="5555FF"/>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a:t>
            </a:r>
            <a:r>
              <a:rPr lang="en-US" sz="2400" dirty="0" err="1" smtClean="0">
                <a:solidFill>
                  <a:srgbClr val="000000"/>
                </a:solidFill>
                <a:latin typeface="Consolas" panose="020B0609020204030204" pitchFamily="49" charset="0"/>
                <a:cs typeface="Consolas" panose="020B0609020204030204" pitchFamily="49" charset="0"/>
              </a:rPr>
              <a:t>parallelStream</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.filter(each -&gt; each % </a:t>
            </a:r>
            <a:r>
              <a:rPr lang="en-US" sz="2400" b="1" dirty="0">
                <a:solidFill>
                  <a:srgbClr val="0000FF"/>
                </a:solidFill>
                <a:latin typeface="Consolas" panose="020B0609020204030204" pitchFamily="49" charset="0"/>
                <a:cs typeface="Consolas" panose="020B0609020204030204" pitchFamily="49" charset="0"/>
              </a:rPr>
              <a:t>10_000 </a:t>
            </a:r>
            <a:r>
              <a:rPr lang="en-US" sz="2400" dirty="0">
                <a:solidFill>
                  <a:srgbClr val="000000"/>
                </a:solidFill>
                <a:latin typeface="Consolas" panose="020B0609020204030204" pitchFamily="49" charset="0"/>
                <a:cs typeface="Consolas" panose="020B0609020204030204" pitchFamily="49" charset="0"/>
              </a:rPr>
              <a:t>!= </a:t>
            </a:r>
            <a:r>
              <a:rPr lang="en-US" sz="2400" b="1" dirty="0">
                <a:solidFill>
                  <a:srgbClr val="0000FF"/>
                </a:solidFill>
                <a:latin typeface="Consolas" panose="020B0609020204030204" pitchFamily="49" charset="0"/>
                <a:cs typeface="Consolas" panose="020B0609020204030204" pitchFamily="49" charset="0"/>
              </a:rPr>
              <a:t>0</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.map(String::</a:t>
            </a:r>
            <a:r>
              <a:rPr lang="en-US" sz="2400" dirty="0" err="1">
                <a:solidFill>
                  <a:srgbClr val="000000"/>
                </a:solidFill>
                <a:latin typeface="Consolas" panose="020B0609020204030204" pitchFamily="49" charset="0"/>
                <a:cs typeface="Consolas" panose="020B0609020204030204" pitchFamily="49" charset="0"/>
              </a:rPr>
              <a:t>valueOf</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.map(Integer::</a:t>
            </a:r>
            <a:r>
              <a:rPr lang="en-US" sz="2400" dirty="0" err="1">
                <a:solidFill>
                  <a:srgbClr val="000000"/>
                </a:solidFill>
                <a:latin typeface="Consolas" panose="020B0609020204030204" pitchFamily="49" charset="0"/>
                <a:cs typeface="Consolas" panose="020B0609020204030204" pitchFamily="49" charset="0"/>
              </a:rPr>
              <a:t>valueOf</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.filter(each -&gt; (each + </a:t>
            </a:r>
            <a:r>
              <a:rPr lang="en-US" sz="2400" b="1" dirty="0">
                <a:solidFill>
                  <a:srgbClr val="0000FF"/>
                </a:solidFill>
                <a:latin typeface="Consolas" panose="020B0609020204030204" pitchFamily="49" charset="0"/>
                <a:cs typeface="Consolas" panose="020B0609020204030204" pitchFamily="49" charset="0"/>
              </a:rPr>
              <a:t>1</a:t>
            </a:r>
            <a:r>
              <a:rPr lang="en-US" sz="2400" dirty="0">
                <a:solidFill>
                  <a:srgbClr val="000000"/>
                </a:solidFill>
                <a:latin typeface="Consolas" panose="020B0609020204030204" pitchFamily="49" charset="0"/>
                <a:cs typeface="Consolas" panose="020B0609020204030204" pitchFamily="49" charset="0"/>
              </a:rPr>
              <a:t>) % </a:t>
            </a:r>
            <a:r>
              <a:rPr lang="en-US" sz="2400" b="1" dirty="0">
                <a:solidFill>
                  <a:srgbClr val="0000FF"/>
                </a:solidFill>
                <a:latin typeface="Consolas" panose="020B0609020204030204" pitchFamily="49" charset="0"/>
                <a:cs typeface="Consolas" panose="020B0609020204030204" pitchFamily="49" charset="0"/>
              </a:rPr>
              <a:t>10_000 </a:t>
            </a:r>
            <a:r>
              <a:rPr lang="en-US" sz="2400" dirty="0">
                <a:solidFill>
                  <a:srgbClr val="000000"/>
                </a:solidFill>
                <a:latin typeface="Consolas" panose="020B0609020204030204" pitchFamily="49" charset="0"/>
                <a:cs typeface="Consolas" panose="020B0609020204030204" pitchFamily="49" charset="0"/>
              </a:rPr>
              <a:t>!= </a:t>
            </a:r>
            <a:r>
              <a:rPr lang="en-US" sz="2400" b="1" dirty="0">
                <a:solidFill>
                  <a:srgbClr val="0000FF"/>
                </a:solidFill>
                <a:latin typeface="Consolas" panose="020B0609020204030204" pitchFamily="49" charset="0"/>
                <a:cs typeface="Consolas" panose="020B0609020204030204" pitchFamily="49" charset="0"/>
              </a:rPr>
              <a:t>0</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.collect(</a:t>
            </a:r>
            <a:r>
              <a:rPr lang="en-US" sz="2400" dirty="0" err="1">
                <a:solidFill>
                  <a:srgbClr val="800000"/>
                </a:solidFill>
                <a:latin typeface="Consolas" panose="020B0609020204030204" pitchFamily="49" charset="0"/>
                <a:cs typeface="Consolas" panose="020B0609020204030204" pitchFamily="49" charset="0"/>
              </a:rPr>
              <a:t>Collectors</a:t>
            </a:r>
            <a:r>
              <a:rPr lang="en-US" sz="2400" dirty="0" err="1">
                <a:solidFill>
                  <a:srgbClr val="000000"/>
                </a:solidFill>
                <a:latin typeface="Consolas" panose="020B0609020204030204" pitchFamily="49" charset="0"/>
                <a:cs typeface="Consolas" panose="020B0609020204030204" pitchFamily="49" charset="0"/>
              </a:rPr>
              <a:t>.</a:t>
            </a:r>
            <a:r>
              <a:rPr lang="en-US" sz="2400" i="1" dirty="0" err="1">
                <a:solidFill>
                  <a:srgbClr val="000000"/>
                </a:solidFill>
                <a:latin typeface="Consolas" panose="020B0609020204030204" pitchFamily="49" charset="0"/>
                <a:cs typeface="Consolas" panose="020B0609020204030204" pitchFamily="49" charset="0"/>
              </a:rPr>
              <a:t>toList</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endParaRPr lang="en-US" sz="2400" dirty="0" smtClean="0">
              <a:solidFill>
                <a:srgbClr val="000000"/>
              </a:solidFill>
              <a:latin typeface="Consolas" panose="020B0609020204030204" pitchFamily="49" charset="0"/>
              <a:cs typeface="Consolas" panose="020B0609020204030204" pitchFamily="49" charset="0"/>
            </a:endParaRPr>
          </a:p>
          <a:p>
            <a:pPr marL="0" indent="0">
              <a:buNone/>
            </a:pPr>
            <a:r>
              <a:rPr lang="en-US" sz="2400" dirty="0" err="1" smtClean="0">
                <a:solidFill>
                  <a:srgbClr val="800000"/>
                </a:solidFill>
                <a:latin typeface="Consolas" panose="020B0609020204030204" pitchFamily="49" charset="0"/>
                <a:cs typeface="Consolas" panose="020B0609020204030204" pitchFamily="49" charset="0"/>
              </a:rPr>
              <a:t>Verify</a:t>
            </a:r>
            <a:r>
              <a:rPr lang="en-US" sz="2400" dirty="0" err="1" smtClean="0">
                <a:solidFill>
                  <a:srgbClr val="000000"/>
                </a:solidFill>
                <a:latin typeface="Consolas" panose="020B0609020204030204" pitchFamily="49" charset="0"/>
                <a:cs typeface="Consolas" panose="020B0609020204030204" pitchFamily="49" charset="0"/>
              </a:rPr>
              <a:t>.</a:t>
            </a:r>
            <a:r>
              <a:rPr lang="en-US" sz="2400" i="1" dirty="0" err="1" smtClean="0">
                <a:solidFill>
                  <a:srgbClr val="000000"/>
                </a:solidFill>
                <a:latin typeface="Consolas" panose="020B0609020204030204" pitchFamily="49" charset="0"/>
                <a:cs typeface="Consolas" panose="020B0609020204030204" pitchFamily="49" charset="0"/>
              </a:rPr>
              <a:t>assertSize</a:t>
            </a:r>
            <a:r>
              <a:rPr lang="en-US" sz="2400" dirty="0" smtClean="0">
                <a:solidFill>
                  <a:srgbClr val="000000"/>
                </a:solidFill>
                <a:latin typeface="Consolas" panose="020B0609020204030204" pitchFamily="49" charset="0"/>
                <a:cs typeface="Consolas" panose="020B0609020204030204" pitchFamily="49" charset="0"/>
              </a:rPr>
              <a:t>(</a:t>
            </a:r>
            <a:r>
              <a:rPr lang="en-US" sz="2400" b="1" dirty="0" smtClean="0">
                <a:solidFill>
                  <a:srgbClr val="0000FF"/>
                </a:solidFill>
                <a:latin typeface="Consolas" panose="020B0609020204030204" pitchFamily="49" charset="0"/>
                <a:cs typeface="Consolas" panose="020B0609020204030204" pitchFamily="49" charset="0"/>
              </a:rPr>
              <a:t>999_800</a:t>
            </a:r>
            <a:r>
              <a:rPr lang="en-US" sz="2400" dirty="0">
                <a:solidFill>
                  <a:srgbClr val="000000"/>
                </a:solidFill>
                <a:latin typeface="Consolas" panose="020B0609020204030204" pitchFamily="49" charset="0"/>
                <a:cs typeface="Consolas" panose="020B0609020204030204" pitchFamily="49" charset="0"/>
              </a:rPr>
              <a:t>, </a:t>
            </a:r>
            <a:r>
              <a:rPr lang="en-US" sz="2400" dirty="0">
                <a:solidFill>
                  <a:srgbClr val="004000"/>
                </a:solidFill>
                <a:latin typeface="Consolas" panose="020B0609020204030204" pitchFamily="49" charset="0"/>
                <a:cs typeface="Consolas" panose="020B0609020204030204" pitchFamily="49" charset="0"/>
              </a:rPr>
              <a:t>list</a:t>
            </a:r>
            <a:r>
              <a:rPr lang="en-US" sz="2400" dirty="0" smtClean="0">
                <a:solidFill>
                  <a:srgbClr val="000000"/>
                </a:solidFill>
                <a:latin typeface="Consolas" panose="020B0609020204030204" pitchFamily="49" charset="0"/>
                <a:cs typeface="Consolas" panose="020B0609020204030204" pitchFamily="49" charset="0"/>
              </a:rPr>
              <a:t>);</a:t>
            </a:r>
            <a:endParaRPr lang="en-US" sz="2400" dirty="0">
              <a:latin typeface="Consolas" panose="020B0609020204030204" pitchFamily="49" charset="0"/>
              <a:cs typeface="Consolas" panose="020B0609020204030204" pitchFamily="49" charset="0"/>
            </a:endParaRPr>
          </a:p>
        </p:txBody>
      </p:sp>
      <p:sp>
        <p:nvSpPr>
          <p:cNvPr id="4" name="Rounded Rectangular Callout 3"/>
          <p:cNvSpPr/>
          <p:nvPr/>
        </p:nvSpPr>
        <p:spPr>
          <a:xfrm>
            <a:off x="6096000" y="2266950"/>
            <a:ext cx="2590800" cy="1828800"/>
          </a:xfrm>
          <a:prstGeom prst="wedgeRoundRectCallout">
            <a:avLst>
              <a:gd name="adj1" fmla="val -124218"/>
              <a:gd name="adj2" fmla="val 355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err="1" smtClean="0">
                <a:latin typeface="Consolas" panose="020B0609020204030204" pitchFamily="49" charset="0"/>
                <a:cs typeface="Consolas" panose="020B0609020204030204" pitchFamily="49" charset="0"/>
              </a:rPr>
              <a:t>ArrayList</a:t>
            </a:r>
            <a:r>
              <a:rPr lang="en-US" sz="1600" dirty="0">
                <a:latin typeface="Consolas" panose="020B0609020204030204" pitchFamily="49" charset="0"/>
                <a:cs typeface="Consolas" panose="020B0609020204030204" pitchFamily="49" charset="0"/>
              </a:rPr>
              <a:t>::</a:t>
            </a:r>
            <a:r>
              <a:rPr lang="en-US" sz="1600" dirty="0" smtClean="0">
                <a:latin typeface="Consolas" panose="020B0609020204030204" pitchFamily="49" charset="0"/>
                <a:cs typeface="Consolas" panose="020B0609020204030204" pitchFamily="49" charset="0"/>
              </a:rPr>
              <a:t>new</a:t>
            </a:r>
          </a:p>
          <a:p>
            <a:endParaRPr lang="en-US" sz="800" dirty="0" smtClean="0">
              <a:latin typeface="Consolas" panose="020B0609020204030204" pitchFamily="49" charset="0"/>
              <a:cs typeface="Consolas" panose="020B0609020204030204" pitchFamily="49" charset="0"/>
            </a:endParaRPr>
          </a:p>
          <a:p>
            <a:r>
              <a:rPr lang="en-US" sz="1600" dirty="0" smtClean="0">
                <a:latin typeface="Consolas" panose="020B0609020204030204" pitchFamily="49" charset="0"/>
                <a:cs typeface="Consolas" panose="020B0609020204030204" pitchFamily="49" charset="0"/>
              </a:rPr>
              <a:t>List</a:t>
            </a:r>
            <a:r>
              <a:rPr lang="en-US" sz="1600" dirty="0">
                <a:latin typeface="Consolas" panose="020B0609020204030204" pitchFamily="49" charset="0"/>
                <a:cs typeface="Consolas" panose="020B0609020204030204" pitchFamily="49" charset="0"/>
              </a:rPr>
              <a:t>::</a:t>
            </a:r>
            <a:r>
              <a:rPr lang="en-US" sz="1600" dirty="0" smtClean="0">
                <a:latin typeface="Consolas" panose="020B0609020204030204" pitchFamily="49" charset="0"/>
                <a:cs typeface="Consolas" panose="020B0609020204030204" pitchFamily="49" charset="0"/>
              </a:rPr>
              <a:t>add</a:t>
            </a:r>
          </a:p>
          <a:p>
            <a:endParaRPr lang="en-US" sz="800" dirty="0" smtClean="0">
              <a:latin typeface="Consolas" panose="020B0609020204030204" pitchFamily="49" charset="0"/>
              <a:cs typeface="Consolas" panose="020B0609020204030204" pitchFamily="49" charset="0"/>
            </a:endParaRPr>
          </a:p>
          <a:p>
            <a:r>
              <a:rPr lang="en-US" sz="1600" dirty="0" smtClean="0">
                <a:latin typeface="Consolas" panose="020B0609020204030204" pitchFamily="49" charset="0"/>
                <a:cs typeface="Consolas" panose="020B0609020204030204" pitchFamily="49" charset="0"/>
              </a:rPr>
              <a:t>(</a:t>
            </a:r>
            <a:r>
              <a:rPr lang="en-US" sz="1600" dirty="0">
                <a:latin typeface="Consolas" panose="020B0609020204030204" pitchFamily="49" charset="0"/>
                <a:cs typeface="Consolas" panose="020B0609020204030204" pitchFamily="49" charset="0"/>
              </a:rPr>
              <a:t>left, right) </a:t>
            </a:r>
            <a:r>
              <a:rPr lang="en-US" sz="1600" dirty="0" smtClean="0">
                <a:latin typeface="Consolas" panose="020B0609020204030204" pitchFamily="49" charset="0"/>
                <a:cs typeface="Consolas" panose="020B0609020204030204" pitchFamily="49" charset="0"/>
              </a:rPr>
              <a:t>-&gt; {</a:t>
            </a:r>
          </a:p>
          <a:p>
            <a:r>
              <a:rPr lang="en-US" sz="1600" dirty="0" smtClean="0">
                <a:latin typeface="Consolas" panose="020B0609020204030204" pitchFamily="49" charset="0"/>
                <a:cs typeface="Consolas" panose="020B0609020204030204" pitchFamily="49" charset="0"/>
              </a:rPr>
              <a:t> </a:t>
            </a:r>
            <a:r>
              <a:rPr lang="en-US" sz="1600" dirty="0" err="1">
                <a:latin typeface="Consolas" panose="020B0609020204030204" pitchFamily="49" charset="0"/>
                <a:cs typeface="Consolas" panose="020B0609020204030204" pitchFamily="49" charset="0"/>
              </a:rPr>
              <a:t>left.addAll</a:t>
            </a:r>
            <a:r>
              <a:rPr lang="en-US" sz="1600" dirty="0">
                <a:latin typeface="Consolas" panose="020B0609020204030204" pitchFamily="49" charset="0"/>
                <a:cs typeface="Consolas" panose="020B0609020204030204" pitchFamily="49" charset="0"/>
              </a:rPr>
              <a:t>(right</a:t>
            </a:r>
            <a:r>
              <a:rPr lang="en-US" sz="1600" dirty="0" smtClean="0">
                <a:latin typeface="Consolas" panose="020B0609020204030204" pitchFamily="49" charset="0"/>
                <a:cs typeface="Consolas" panose="020B0609020204030204" pitchFamily="49" charset="0"/>
              </a:rPr>
              <a:t>);</a:t>
            </a:r>
          </a:p>
          <a:p>
            <a:r>
              <a:rPr lang="en-US" sz="1600" dirty="0" smtClean="0">
                <a:latin typeface="Consolas" panose="020B0609020204030204" pitchFamily="49" charset="0"/>
                <a:cs typeface="Consolas" panose="020B0609020204030204" pitchFamily="49" charset="0"/>
              </a:rPr>
              <a:t> </a:t>
            </a:r>
            <a:r>
              <a:rPr lang="en-US" sz="1600" dirty="0">
                <a:latin typeface="Consolas" panose="020B0609020204030204" pitchFamily="49" charset="0"/>
                <a:cs typeface="Consolas" panose="020B0609020204030204" pitchFamily="49" charset="0"/>
              </a:rPr>
              <a:t>return left</a:t>
            </a:r>
            <a:r>
              <a:rPr lang="en-US" sz="1600" dirty="0" smtClean="0">
                <a:latin typeface="Consolas" panose="020B0609020204030204" pitchFamily="49" charset="0"/>
                <a:cs typeface="Consolas" panose="020B0609020204030204" pitchFamily="49" charset="0"/>
              </a:rPr>
              <a:t>;</a:t>
            </a:r>
          </a:p>
          <a:p>
            <a:r>
              <a:rPr lang="en-US" sz="1600" dirty="0" smtClean="0">
                <a:latin typeface="Consolas" panose="020B0609020204030204" pitchFamily="49" charset="0"/>
                <a:cs typeface="Consolas" panose="020B0609020204030204" pitchFamily="49" charset="0"/>
              </a:rPr>
              <a:t>}</a:t>
            </a:r>
            <a:endParaRPr lang="en-US" sz="1600" dirty="0">
              <a:effectLst/>
              <a:latin typeface="Consolas" panose="020B0609020204030204" pitchFamily="49" charset="0"/>
              <a:cs typeface="Consolas" panose="020B0609020204030204" pitchFamily="49" charset="0"/>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1" y="1085850"/>
            <a:ext cx="635954"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38864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Goals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Compare Java Streams, Scala parallel Collections, and GS Collections</a:t>
            </a:r>
          </a:p>
          <a:p>
            <a:r>
              <a:rPr lang="en-US" dirty="0"/>
              <a:t>Convince you to use GS Collections</a:t>
            </a:r>
          </a:p>
          <a:p>
            <a:r>
              <a:rPr lang="en-US" dirty="0"/>
              <a:t>Convince you to do your own performance testing</a:t>
            </a:r>
          </a:p>
          <a:p>
            <a:r>
              <a:rPr lang="en-US" dirty="0" smtClean="0"/>
              <a:t>Identify </a:t>
            </a:r>
            <a:r>
              <a:rPr lang="en-US" dirty="0"/>
              <a:t>when to avoid parallel APIs</a:t>
            </a:r>
          </a:p>
          <a:p>
            <a:r>
              <a:rPr lang="en-US" dirty="0" smtClean="0"/>
              <a:t>Identify </a:t>
            </a:r>
            <a:r>
              <a:rPr lang="en-US" dirty="0"/>
              <a:t>performance pitfalls to avoid</a:t>
            </a:r>
          </a:p>
        </p:txBody>
      </p:sp>
    </p:spTree>
    <p:extLst>
      <p:ext uri="{BB962C8B-B14F-4D97-AF65-F5344CB8AC3E}">
        <p14:creationId xmlns:p14="http://schemas.microsoft.com/office/powerpoint/2010/main" val="31116042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re 1"/>
          <p:cNvSpPr>
            <a:spLocks noGrp="1"/>
          </p:cNvSpPr>
          <p:nvPr>
            <p:ph type="title"/>
          </p:nvPr>
        </p:nvSpPr>
        <p:spPr/>
        <p:txBody>
          <a:bodyPr>
            <a:normAutofit/>
          </a:bodyPr>
          <a:lstStyle/>
          <a:p>
            <a:r>
              <a:rPr lang="en-US" dirty="0" smtClean="0"/>
              <a:t>Fork-Join Merge</a:t>
            </a:r>
            <a:endParaRPr lang="fr-CA" altLang="en-US" dirty="0" smtClean="0"/>
          </a:p>
        </p:txBody>
      </p:sp>
      <p:sp>
        <p:nvSpPr>
          <p:cNvPr id="4" name="Content Placeholder 3"/>
          <p:cNvSpPr>
            <a:spLocks noGrp="1"/>
          </p:cNvSpPr>
          <p:nvPr>
            <p:ph idx="1"/>
          </p:nvPr>
        </p:nvSpPr>
        <p:spPr/>
        <p:txBody>
          <a:bodyPr/>
          <a:lstStyle/>
          <a:p>
            <a:r>
              <a:rPr lang="en-US" dirty="0" smtClean="0"/>
              <a:t>Intermediate results are merged in a tree</a:t>
            </a:r>
          </a:p>
          <a:p>
            <a:r>
              <a:rPr lang="en-US" dirty="0" smtClean="0"/>
              <a:t>Merging is O(n log n) work and garbage</a:t>
            </a:r>
          </a:p>
        </p:txBody>
      </p:sp>
      <p:sp>
        <p:nvSpPr>
          <p:cNvPr id="61" name="Rectangle 5"/>
          <p:cNvSpPr>
            <a:spLocks noChangeArrowheads="1"/>
          </p:cNvSpPr>
          <p:nvPr/>
        </p:nvSpPr>
        <p:spPr bwMode="auto">
          <a:xfrm>
            <a:off x="1497496" y="2266950"/>
            <a:ext cx="6168887"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 name="Rectangle 6"/>
          <p:cNvSpPr>
            <a:spLocks noChangeArrowheads="1"/>
          </p:cNvSpPr>
          <p:nvPr/>
        </p:nvSpPr>
        <p:spPr bwMode="auto">
          <a:xfrm>
            <a:off x="1010477" y="3021330"/>
            <a:ext cx="3084443"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 name="Rectangle 7"/>
          <p:cNvSpPr>
            <a:spLocks noChangeArrowheads="1"/>
          </p:cNvSpPr>
          <p:nvPr/>
        </p:nvSpPr>
        <p:spPr bwMode="auto">
          <a:xfrm>
            <a:off x="848138" y="3775710"/>
            <a:ext cx="1461052"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 name="Rectangle 8"/>
          <p:cNvSpPr>
            <a:spLocks noChangeArrowheads="1"/>
          </p:cNvSpPr>
          <p:nvPr/>
        </p:nvSpPr>
        <p:spPr bwMode="auto">
          <a:xfrm>
            <a:off x="685800" y="4530090"/>
            <a:ext cx="649357"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 name="Line 12"/>
          <p:cNvSpPr>
            <a:spLocks noChangeShapeType="1"/>
          </p:cNvSpPr>
          <p:nvPr/>
        </p:nvSpPr>
        <p:spPr bwMode="auto">
          <a:xfrm flipV="1">
            <a:off x="1010478" y="4027170"/>
            <a:ext cx="487017" cy="5029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 name="Line 13"/>
          <p:cNvSpPr>
            <a:spLocks noChangeShapeType="1"/>
          </p:cNvSpPr>
          <p:nvPr/>
        </p:nvSpPr>
        <p:spPr bwMode="auto">
          <a:xfrm flipH="1" flipV="1">
            <a:off x="1659835" y="4027170"/>
            <a:ext cx="487017" cy="5029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 name="Line 14"/>
          <p:cNvSpPr>
            <a:spLocks noChangeShapeType="1"/>
          </p:cNvSpPr>
          <p:nvPr/>
        </p:nvSpPr>
        <p:spPr bwMode="auto">
          <a:xfrm flipV="1">
            <a:off x="1659835" y="3272790"/>
            <a:ext cx="649357" cy="5029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 name="Line 15"/>
          <p:cNvSpPr>
            <a:spLocks noChangeShapeType="1"/>
          </p:cNvSpPr>
          <p:nvPr/>
        </p:nvSpPr>
        <p:spPr bwMode="auto">
          <a:xfrm flipH="1" flipV="1">
            <a:off x="2796208" y="3272790"/>
            <a:ext cx="649357" cy="5029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 name="Line 16"/>
          <p:cNvSpPr>
            <a:spLocks noChangeShapeType="1"/>
          </p:cNvSpPr>
          <p:nvPr/>
        </p:nvSpPr>
        <p:spPr bwMode="auto">
          <a:xfrm flipV="1">
            <a:off x="2633869" y="2518410"/>
            <a:ext cx="1461052" cy="5029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 name="Line 17"/>
          <p:cNvSpPr>
            <a:spLocks noChangeShapeType="1"/>
          </p:cNvSpPr>
          <p:nvPr/>
        </p:nvSpPr>
        <p:spPr bwMode="auto">
          <a:xfrm flipH="1" flipV="1">
            <a:off x="5068956" y="2518410"/>
            <a:ext cx="1623391" cy="5029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 name="Rectangle 60"/>
          <p:cNvSpPr>
            <a:spLocks noChangeArrowheads="1"/>
          </p:cNvSpPr>
          <p:nvPr/>
        </p:nvSpPr>
        <p:spPr bwMode="auto">
          <a:xfrm>
            <a:off x="2633870" y="4530090"/>
            <a:ext cx="649357"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 name="Line 62"/>
          <p:cNvSpPr>
            <a:spLocks noChangeShapeType="1"/>
          </p:cNvSpPr>
          <p:nvPr/>
        </p:nvSpPr>
        <p:spPr bwMode="auto">
          <a:xfrm flipV="1">
            <a:off x="2958548" y="4027170"/>
            <a:ext cx="487017" cy="5029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 name="Line 63"/>
          <p:cNvSpPr>
            <a:spLocks noChangeShapeType="1"/>
          </p:cNvSpPr>
          <p:nvPr/>
        </p:nvSpPr>
        <p:spPr bwMode="auto">
          <a:xfrm flipH="1" flipV="1">
            <a:off x="3607904" y="4027170"/>
            <a:ext cx="487017" cy="5029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 name="Rectangle 7"/>
          <p:cNvSpPr>
            <a:spLocks noChangeArrowheads="1"/>
          </p:cNvSpPr>
          <p:nvPr/>
        </p:nvSpPr>
        <p:spPr bwMode="auto">
          <a:xfrm>
            <a:off x="2796208" y="3775710"/>
            <a:ext cx="1461052"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 name="Rectangle 8"/>
          <p:cNvSpPr>
            <a:spLocks noChangeArrowheads="1"/>
          </p:cNvSpPr>
          <p:nvPr/>
        </p:nvSpPr>
        <p:spPr bwMode="auto">
          <a:xfrm>
            <a:off x="1822174" y="4530090"/>
            <a:ext cx="649357"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 name="Rectangle 60"/>
          <p:cNvSpPr>
            <a:spLocks noChangeArrowheads="1"/>
          </p:cNvSpPr>
          <p:nvPr/>
        </p:nvSpPr>
        <p:spPr bwMode="auto">
          <a:xfrm>
            <a:off x="3694043" y="4530090"/>
            <a:ext cx="649357"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 name="Rectangle 6"/>
          <p:cNvSpPr>
            <a:spLocks noChangeArrowheads="1"/>
          </p:cNvSpPr>
          <p:nvPr/>
        </p:nvSpPr>
        <p:spPr bwMode="auto">
          <a:xfrm>
            <a:off x="4906617" y="3021330"/>
            <a:ext cx="3084443"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 name="Rectangle 7"/>
          <p:cNvSpPr>
            <a:spLocks noChangeArrowheads="1"/>
          </p:cNvSpPr>
          <p:nvPr/>
        </p:nvSpPr>
        <p:spPr bwMode="auto">
          <a:xfrm>
            <a:off x="4744277" y="3775710"/>
            <a:ext cx="1461052"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 name="Rectangle 8"/>
          <p:cNvSpPr>
            <a:spLocks noChangeArrowheads="1"/>
          </p:cNvSpPr>
          <p:nvPr/>
        </p:nvSpPr>
        <p:spPr bwMode="auto">
          <a:xfrm>
            <a:off x="4581939" y="4530090"/>
            <a:ext cx="649357"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 name="Line 12"/>
          <p:cNvSpPr>
            <a:spLocks noChangeShapeType="1"/>
          </p:cNvSpPr>
          <p:nvPr/>
        </p:nvSpPr>
        <p:spPr bwMode="auto">
          <a:xfrm flipV="1">
            <a:off x="4906617" y="4027170"/>
            <a:ext cx="487017" cy="5029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 name="Line 13"/>
          <p:cNvSpPr>
            <a:spLocks noChangeShapeType="1"/>
          </p:cNvSpPr>
          <p:nvPr/>
        </p:nvSpPr>
        <p:spPr bwMode="auto">
          <a:xfrm flipH="1" flipV="1">
            <a:off x="5555974" y="4027170"/>
            <a:ext cx="487017" cy="5029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 name="Line 14"/>
          <p:cNvSpPr>
            <a:spLocks noChangeShapeType="1"/>
          </p:cNvSpPr>
          <p:nvPr/>
        </p:nvSpPr>
        <p:spPr bwMode="auto">
          <a:xfrm flipV="1">
            <a:off x="5555973" y="3272790"/>
            <a:ext cx="649357" cy="5029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 name="Line 15"/>
          <p:cNvSpPr>
            <a:spLocks noChangeShapeType="1"/>
          </p:cNvSpPr>
          <p:nvPr/>
        </p:nvSpPr>
        <p:spPr bwMode="auto">
          <a:xfrm flipH="1" flipV="1">
            <a:off x="6692348" y="3272790"/>
            <a:ext cx="649357" cy="5029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 name="Rectangle 60"/>
          <p:cNvSpPr>
            <a:spLocks noChangeArrowheads="1"/>
          </p:cNvSpPr>
          <p:nvPr/>
        </p:nvSpPr>
        <p:spPr bwMode="auto">
          <a:xfrm>
            <a:off x="6530009" y="4530090"/>
            <a:ext cx="649357"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 name="Line 62"/>
          <p:cNvSpPr>
            <a:spLocks noChangeShapeType="1"/>
          </p:cNvSpPr>
          <p:nvPr/>
        </p:nvSpPr>
        <p:spPr bwMode="auto">
          <a:xfrm flipV="1">
            <a:off x="6854687" y="4027170"/>
            <a:ext cx="487017" cy="5029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 name="Line 63"/>
          <p:cNvSpPr>
            <a:spLocks noChangeShapeType="1"/>
          </p:cNvSpPr>
          <p:nvPr/>
        </p:nvSpPr>
        <p:spPr bwMode="auto">
          <a:xfrm flipH="1" flipV="1">
            <a:off x="7504043" y="4027170"/>
            <a:ext cx="487017" cy="5029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 name="Rectangle 7"/>
          <p:cNvSpPr>
            <a:spLocks noChangeArrowheads="1"/>
          </p:cNvSpPr>
          <p:nvPr/>
        </p:nvSpPr>
        <p:spPr bwMode="auto">
          <a:xfrm>
            <a:off x="6692347" y="3775710"/>
            <a:ext cx="1461052"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 name="Rectangle 8"/>
          <p:cNvSpPr>
            <a:spLocks noChangeArrowheads="1"/>
          </p:cNvSpPr>
          <p:nvPr/>
        </p:nvSpPr>
        <p:spPr bwMode="auto">
          <a:xfrm>
            <a:off x="5718313" y="4530090"/>
            <a:ext cx="649357"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 name="Rectangle 60"/>
          <p:cNvSpPr>
            <a:spLocks noChangeArrowheads="1"/>
          </p:cNvSpPr>
          <p:nvPr/>
        </p:nvSpPr>
        <p:spPr bwMode="auto">
          <a:xfrm>
            <a:off x="7656443" y="4530090"/>
            <a:ext cx="649357"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2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50846" y="1085850"/>
            <a:ext cx="635954"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6" name="Picture 12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87645" y="2343721"/>
            <a:ext cx="562356" cy="913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9137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re 1"/>
          <p:cNvSpPr>
            <a:spLocks noGrp="1"/>
          </p:cNvSpPr>
          <p:nvPr>
            <p:ph type="title"/>
          </p:nvPr>
        </p:nvSpPr>
        <p:spPr/>
        <p:txBody>
          <a:bodyPr>
            <a:normAutofit/>
          </a:bodyPr>
          <a:lstStyle/>
          <a:p>
            <a:r>
              <a:rPr lang="en-US" dirty="0" smtClean="0"/>
              <a:t>Fork-Join Merge</a:t>
            </a:r>
            <a:endParaRPr lang="fr-CA" altLang="en-US" dirty="0" smtClean="0"/>
          </a:p>
        </p:txBody>
      </p:sp>
      <p:sp>
        <p:nvSpPr>
          <p:cNvPr id="4" name="Content Placeholder 3"/>
          <p:cNvSpPr>
            <a:spLocks noGrp="1"/>
          </p:cNvSpPr>
          <p:nvPr>
            <p:ph idx="1"/>
          </p:nvPr>
        </p:nvSpPr>
        <p:spPr/>
        <p:txBody>
          <a:bodyPr/>
          <a:lstStyle/>
          <a:p>
            <a:r>
              <a:rPr lang="en-US" dirty="0" smtClean="0"/>
              <a:t>Amount of work done by last thread is O(n)</a:t>
            </a:r>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50846" y="1085850"/>
            <a:ext cx="635954"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87645" y="2343721"/>
            <a:ext cx="562356" cy="913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ctangle 5"/>
          <p:cNvSpPr>
            <a:spLocks noChangeArrowheads="1"/>
          </p:cNvSpPr>
          <p:nvPr/>
        </p:nvSpPr>
        <p:spPr bwMode="auto">
          <a:xfrm>
            <a:off x="1497496" y="2266950"/>
            <a:ext cx="6168887"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6"/>
          <p:cNvSpPr>
            <a:spLocks noChangeArrowheads="1"/>
          </p:cNvSpPr>
          <p:nvPr/>
        </p:nvSpPr>
        <p:spPr bwMode="auto">
          <a:xfrm>
            <a:off x="1010477" y="3021330"/>
            <a:ext cx="3084443"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16"/>
          <p:cNvSpPr>
            <a:spLocks noChangeShapeType="1"/>
          </p:cNvSpPr>
          <p:nvPr/>
        </p:nvSpPr>
        <p:spPr bwMode="auto">
          <a:xfrm flipV="1">
            <a:off x="2633869" y="2518410"/>
            <a:ext cx="1461052" cy="5029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17"/>
          <p:cNvSpPr>
            <a:spLocks noChangeShapeType="1"/>
          </p:cNvSpPr>
          <p:nvPr/>
        </p:nvSpPr>
        <p:spPr bwMode="auto">
          <a:xfrm flipH="1" flipV="1">
            <a:off x="5068956" y="2518410"/>
            <a:ext cx="1623391" cy="5029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Rectangle 6"/>
          <p:cNvSpPr>
            <a:spLocks noChangeArrowheads="1"/>
          </p:cNvSpPr>
          <p:nvPr/>
        </p:nvSpPr>
        <p:spPr bwMode="auto">
          <a:xfrm>
            <a:off x="4906617" y="3021330"/>
            <a:ext cx="3084443"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7755455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Parallel / Lazy / GSC</a:t>
            </a:r>
            <a:endParaRPr lang="en-US" dirty="0"/>
          </a:p>
        </p:txBody>
      </p:sp>
      <p:sp>
        <p:nvSpPr>
          <p:cNvPr id="3" name="Content Placeholder 2"/>
          <p:cNvSpPr>
            <a:spLocks noGrp="1"/>
          </p:cNvSpPr>
          <p:nvPr>
            <p:ph idx="1"/>
          </p:nvPr>
        </p:nvSpPr>
        <p:spPr/>
        <p:txBody>
          <a:bodyPr>
            <a:noAutofit/>
          </a:bodyPr>
          <a:lstStyle/>
          <a:p>
            <a:pPr marL="0" indent="0">
              <a:buNone/>
            </a:pPr>
            <a:r>
              <a:rPr lang="en-US" sz="2400" dirty="0" err="1">
                <a:solidFill>
                  <a:srgbClr val="0080C0"/>
                </a:solidFill>
                <a:latin typeface="Consolas" panose="020B0609020204030204" pitchFamily="49" charset="0"/>
                <a:cs typeface="Consolas" panose="020B0609020204030204" pitchFamily="49" charset="0"/>
              </a:rPr>
              <a:t>MutableList</a:t>
            </a:r>
            <a:r>
              <a:rPr lang="en-US" sz="2400" dirty="0">
                <a:solidFill>
                  <a:srgbClr val="000000"/>
                </a:solidFill>
                <a:latin typeface="Consolas" panose="020B0609020204030204" pitchFamily="49" charset="0"/>
                <a:cs typeface="Consolas" panose="020B0609020204030204" pitchFamily="49" charset="0"/>
              </a:rPr>
              <a:t>&lt;</a:t>
            </a:r>
            <a:r>
              <a:rPr lang="en-US" sz="2400" dirty="0">
                <a:solidFill>
                  <a:srgbClr val="800000"/>
                </a:solidFill>
                <a:latin typeface="Consolas" panose="020B0609020204030204" pitchFamily="49" charset="0"/>
                <a:cs typeface="Consolas" panose="020B0609020204030204" pitchFamily="49" charset="0"/>
              </a:rPr>
              <a:t>Integer</a:t>
            </a:r>
            <a:r>
              <a:rPr lang="en-US" sz="2400" dirty="0">
                <a:solidFill>
                  <a:srgbClr val="000000"/>
                </a:solidFill>
                <a:latin typeface="Consolas" panose="020B0609020204030204" pitchFamily="49" charset="0"/>
                <a:cs typeface="Consolas" panose="020B0609020204030204" pitchFamily="49" charset="0"/>
              </a:rPr>
              <a:t>&gt; </a:t>
            </a:r>
            <a:r>
              <a:rPr lang="en-US" sz="2400" dirty="0">
                <a:solidFill>
                  <a:srgbClr val="004000"/>
                </a:solidFill>
                <a:latin typeface="Consolas" panose="020B0609020204030204" pitchFamily="49" charset="0"/>
                <a:cs typeface="Consolas" panose="020B0609020204030204" pitchFamily="49" charset="0"/>
              </a:rPr>
              <a:t>list </a:t>
            </a:r>
            <a:r>
              <a:rPr lang="en-US" sz="2400" dirty="0">
                <a:solidFill>
                  <a:srgbClr val="000000"/>
                </a:solidFill>
                <a:latin typeface="Consolas" panose="020B0609020204030204" pitchFamily="49" charset="0"/>
                <a:cs typeface="Consolas" panose="020B0609020204030204" pitchFamily="49" charset="0"/>
              </a:rPr>
              <a:t>= </a:t>
            </a:r>
            <a:r>
              <a:rPr lang="en-US" sz="2400" dirty="0" err="1" smtClean="0">
                <a:solidFill>
                  <a:srgbClr val="800080"/>
                </a:solidFill>
                <a:latin typeface="Consolas" panose="020B0609020204030204" pitchFamily="49" charset="0"/>
                <a:cs typeface="Consolas" panose="020B0609020204030204" pitchFamily="49" charset="0"/>
              </a:rPr>
              <a:t>this</a:t>
            </a:r>
            <a:r>
              <a:rPr lang="en-US" sz="2400" dirty="0" err="1" smtClean="0">
                <a:solidFill>
                  <a:srgbClr val="000000"/>
                </a:solidFill>
                <a:latin typeface="Consolas" panose="020B0609020204030204" pitchFamily="49" charset="0"/>
                <a:cs typeface="Consolas" panose="020B0609020204030204" pitchFamily="49" charset="0"/>
              </a:rPr>
              <a:t>.</a:t>
            </a:r>
            <a:r>
              <a:rPr lang="en-US" sz="2400" dirty="0" err="1" smtClean="0">
                <a:solidFill>
                  <a:srgbClr val="5555FF"/>
                </a:solidFill>
                <a:latin typeface="Consolas" panose="020B0609020204030204" pitchFamily="49" charset="0"/>
                <a:cs typeface="Consolas" panose="020B0609020204030204" pitchFamily="49" charset="0"/>
              </a:rPr>
              <a:t>integersGSC</a:t>
            </a:r>
            <a:endParaRPr lang="en-US" sz="2400" dirty="0" smtClean="0">
              <a:solidFill>
                <a:srgbClr val="5555FF"/>
              </a:solidFill>
              <a:latin typeface="Consolas" panose="020B0609020204030204" pitchFamily="49" charset="0"/>
              <a:cs typeface="Consolas" panose="020B0609020204030204" pitchFamily="49" charset="0"/>
            </a:endParaRPr>
          </a:p>
          <a:p>
            <a:pPr marL="0" indent="0">
              <a:buNone/>
            </a:pPr>
            <a:r>
              <a:rPr lang="en-US" sz="2400" dirty="0" smtClean="0">
                <a:solidFill>
                  <a:srgbClr val="5555FF"/>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a:t>
            </a:r>
            <a:r>
              <a:rPr lang="en-US" sz="2400" dirty="0" err="1">
                <a:solidFill>
                  <a:srgbClr val="000000"/>
                </a:solidFill>
                <a:latin typeface="Consolas" panose="020B0609020204030204" pitchFamily="49" charset="0"/>
                <a:cs typeface="Consolas" panose="020B0609020204030204" pitchFamily="49" charset="0"/>
              </a:rPr>
              <a:t>asParallel</a:t>
            </a:r>
            <a:r>
              <a:rPr lang="en-US" sz="2400" dirty="0">
                <a:solidFill>
                  <a:srgbClr val="000000"/>
                </a:solidFill>
                <a:latin typeface="Consolas" panose="020B0609020204030204" pitchFamily="49" charset="0"/>
                <a:cs typeface="Consolas" panose="020B0609020204030204" pitchFamily="49" charset="0"/>
              </a:rPr>
              <a:t>(</a:t>
            </a:r>
            <a:r>
              <a:rPr lang="en-US" sz="2400" dirty="0" err="1">
                <a:solidFill>
                  <a:srgbClr val="800080"/>
                </a:solidFill>
                <a:latin typeface="Consolas" panose="020B0609020204030204" pitchFamily="49" charset="0"/>
                <a:cs typeface="Consolas" panose="020B0609020204030204" pitchFamily="49" charset="0"/>
              </a:rPr>
              <a:t>this</a:t>
            </a:r>
            <a:r>
              <a:rPr lang="en-US" sz="2400" dirty="0" err="1">
                <a:solidFill>
                  <a:srgbClr val="000000"/>
                </a:solidFill>
                <a:latin typeface="Consolas" panose="020B0609020204030204" pitchFamily="49" charset="0"/>
                <a:cs typeface="Consolas" panose="020B0609020204030204" pitchFamily="49" charset="0"/>
              </a:rPr>
              <a:t>.</a:t>
            </a:r>
            <a:r>
              <a:rPr lang="en-US" sz="2400" dirty="0" err="1">
                <a:solidFill>
                  <a:srgbClr val="5555FF"/>
                </a:solidFill>
                <a:latin typeface="Consolas" panose="020B0609020204030204" pitchFamily="49" charset="0"/>
                <a:cs typeface="Consolas" panose="020B0609020204030204" pitchFamily="49" charset="0"/>
              </a:rPr>
              <a:t>executorService</a:t>
            </a:r>
            <a:r>
              <a:rPr lang="en-US" sz="2400" dirty="0">
                <a:solidFill>
                  <a:srgbClr val="000000"/>
                </a:solidFill>
                <a:latin typeface="Consolas" panose="020B0609020204030204" pitchFamily="49" charset="0"/>
                <a:cs typeface="Consolas" panose="020B0609020204030204" pitchFamily="49" charset="0"/>
              </a:rPr>
              <a:t>, </a:t>
            </a:r>
            <a:r>
              <a:rPr lang="en-US" sz="2400" i="1" dirty="0">
                <a:solidFill>
                  <a:srgbClr val="000080"/>
                </a:solidFill>
                <a:latin typeface="Consolas" panose="020B0609020204030204" pitchFamily="49" charset="0"/>
                <a:cs typeface="Consolas" panose="020B0609020204030204" pitchFamily="49" charset="0"/>
              </a:rPr>
              <a:t>BATCH_SIZE</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.select(each -&gt; each % </a:t>
            </a:r>
            <a:r>
              <a:rPr lang="en-US" sz="2400" b="1" dirty="0">
                <a:solidFill>
                  <a:srgbClr val="0000FF"/>
                </a:solidFill>
                <a:latin typeface="Consolas" panose="020B0609020204030204" pitchFamily="49" charset="0"/>
                <a:cs typeface="Consolas" panose="020B0609020204030204" pitchFamily="49" charset="0"/>
              </a:rPr>
              <a:t>10_000 </a:t>
            </a:r>
            <a:r>
              <a:rPr lang="en-US" sz="2400" dirty="0">
                <a:solidFill>
                  <a:srgbClr val="000000"/>
                </a:solidFill>
                <a:latin typeface="Consolas" panose="020B0609020204030204" pitchFamily="49" charset="0"/>
                <a:cs typeface="Consolas" panose="020B0609020204030204" pitchFamily="49" charset="0"/>
              </a:rPr>
              <a:t>!= </a:t>
            </a:r>
            <a:r>
              <a:rPr lang="en-US" sz="2400" b="1" dirty="0">
                <a:solidFill>
                  <a:srgbClr val="0000FF"/>
                </a:solidFill>
                <a:latin typeface="Consolas" panose="020B0609020204030204" pitchFamily="49" charset="0"/>
                <a:cs typeface="Consolas" panose="020B0609020204030204" pitchFamily="49" charset="0"/>
              </a:rPr>
              <a:t>0</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.collect(String::</a:t>
            </a:r>
            <a:r>
              <a:rPr lang="en-US" sz="2400" dirty="0" err="1">
                <a:solidFill>
                  <a:srgbClr val="000000"/>
                </a:solidFill>
                <a:latin typeface="Consolas" panose="020B0609020204030204" pitchFamily="49" charset="0"/>
                <a:cs typeface="Consolas" panose="020B0609020204030204" pitchFamily="49" charset="0"/>
              </a:rPr>
              <a:t>valueOf</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.collect(Integer::</a:t>
            </a:r>
            <a:r>
              <a:rPr lang="en-US" sz="2400" dirty="0" err="1">
                <a:solidFill>
                  <a:srgbClr val="000000"/>
                </a:solidFill>
                <a:latin typeface="Consolas" panose="020B0609020204030204" pitchFamily="49" charset="0"/>
                <a:cs typeface="Consolas" panose="020B0609020204030204" pitchFamily="49" charset="0"/>
              </a:rPr>
              <a:t>valueOf</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.select(each -&gt; (each + </a:t>
            </a:r>
            <a:r>
              <a:rPr lang="en-US" sz="2400" b="1" dirty="0">
                <a:solidFill>
                  <a:srgbClr val="0000FF"/>
                </a:solidFill>
                <a:latin typeface="Consolas" panose="020B0609020204030204" pitchFamily="49" charset="0"/>
                <a:cs typeface="Consolas" panose="020B0609020204030204" pitchFamily="49" charset="0"/>
              </a:rPr>
              <a:t>1</a:t>
            </a:r>
            <a:r>
              <a:rPr lang="en-US" sz="2400" dirty="0">
                <a:solidFill>
                  <a:srgbClr val="000000"/>
                </a:solidFill>
                <a:latin typeface="Consolas" panose="020B0609020204030204" pitchFamily="49" charset="0"/>
                <a:cs typeface="Consolas" panose="020B0609020204030204" pitchFamily="49" charset="0"/>
              </a:rPr>
              <a:t>) % </a:t>
            </a:r>
            <a:r>
              <a:rPr lang="en-US" sz="2400" b="1" dirty="0">
                <a:solidFill>
                  <a:srgbClr val="0000FF"/>
                </a:solidFill>
                <a:latin typeface="Consolas" panose="020B0609020204030204" pitchFamily="49" charset="0"/>
                <a:cs typeface="Consolas" panose="020B0609020204030204" pitchFamily="49" charset="0"/>
              </a:rPr>
              <a:t>10_000 </a:t>
            </a:r>
            <a:r>
              <a:rPr lang="en-US" sz="2400" dirty="0">
                <a:solidFill>
                  <a:srgbClr val="000000"/>
                </a:solidFill>
                <a:latin typeface="Consolas" panose="020B0609020204030204" pitchFamily="49" charset="0"/>
                <a:cs typeface="Consolas" panose="020B0609020204030204" pitchFamily="49" charset="0"/>
              </a:rPr>
              <a:t>!= </a:t>
            </a:r>
            <a:r>
              <a:rPr lang="en-US" sz="2400" b="1" dirty="0">
                <a:solidFill>
                  <a:srgbClr val="0000FF"/>
                </a:solidFill>
                <a:latin typeface="Consolas" panose="020B0609020204030204" pitchFamily="49" charset="0"/>
                <a:cs typeface="Consolas" panose="020B0609020204030204" pitchFamily="49" charset="0"/>
              </a:rPr>
              <a:t>0</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a:t>
            </a:r>
            <a:r>
              <a:rPr lang="en-US" sz="2400" dirty="0" err="1">
                <a:solidFill>
                  <a:srgbClr val="000000"/>
                </a:solidFill>
                <a:latin typeface="Consolas" panose="020B0609020204030204" pitchFamily="49" charset="0"/>
                <a:cs typeface="Consolas" panose="020B0609020204030204" pitchFamily="49" charset="0"/>
              </a:rPr>
              <a:t>toList</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endParaRPr lang="en-US" sz="2400" dirty="0" smtClean="0">
              <a:solidFill>
                <a:srgbClr val="800000"/>
              </a:solidFill>
              <a:latin typeface="Consolas" panose="020B0609020204030204" pitchFamily="49" charset="0"/>
              <a:cs typeface="Consolas" panose="020B0609020204030204" pitchFamily="49" charset="0"/>
            </a:endParaRPr>
          </a:p>
          <a:p>
            <a:pPr marL="0" indent="0">
              <a:buNone/>
            </a:pPr>
            <a:r>
              <a:rPr lang="en-US" sz="2400" dirty="0" err="1" smtClean="0">
                <a:solidFill>
                  <a:srgbClr val="800000"/>
                </a:solidFill>
                <a:latin typeface="Consolas" panose="020B0609020204030204" pitchFamily="49" charset="0"/>
                <a:cs typeface="Consolas" panose="020B0609020204030204" pitchFamily="49" charset="0"/>
              </a:rPr>
              <a:t>Verify</a:t>
            </a:r>
            <a:r>
              <a:rPr lang="en-US" sz="2400" dirty="0" err="1" smtClean="0">
                <a:solidFill>
                  <a:srgbClr val="000000"/>
                </a:solidFill>
                <a:latin typeface="Consolas" panose="020B0609020204030204" pitchFamily="49" charset="0"/>
                <a:cs typeface="Consolas" panose="020B0609020204030204" pitchFamily="49" charset="0"/>
              </a:rPr>
              <a:t>.</a:t>
            </a:r>
            <a:r>
              <a:rPr lang="en-US" sz="2400" i="1" dirty="0" err="1" smtClean="0">
                <a:solidFill>
                  <a:srgbClr val="000000"/>
                </a:solidFill>
                <a:latin typeface="Consolas" panose="020B0609020204030204" pitchFamily="49" charset="0"/>
                <a:cs typeface="Consolas" panose="020B0609020204030204" pitchFamily="49" charset="0"/>
              </a:rPr>
              <a:t>assertSize</a:t>
            </a:r>
            <a:r>
              <a:rPr lang="en-US" sz="2400" dirty="0" smtClean="0">
                <a:solidFill>
                  <a:srgbClr val="000000"/>
                </a:solidFill>
                <a:latin typeface="Consolas" panose="020B0609020204030204" pitchFamily="49" charset="0"/>
                <a:cs typeface="Consolas" panose="020B0609020204030204" pitchFamily="49" charset="0"/>
              </a:rPr>
              <a:t>(</a:t>
            </a:r>
            <a:r>
              <a:rPr lang="en-US" sz="2400" b="1" dirty="0" smtClean="0">
                <a:solidFill>
                  <a:srgbClr val="0000FF"/>
                </a:solidFill>
                <a:latin typeface="Consolas" panose="020B0609020204030204" pitchFamily="49" charset="0"/>
                <a:cs typeface="Consolas" panose="020B0609020204030204" pitchFamily="49" charset="0"/>
              </a:rPr>
              <a:t>999_800</a:t>
            </a:r>
            <a:r>
              <a:rPr lang="en-US" sz="2400" dirty="0">
                <a:solidFill>
                  <a:srgbClr val="000000"/>
                </a:solidFill>
                <a:latin typeface="Consolas" panose="020B0609020204030204" pitchFamily="49" charset="0"/>
                <a:cs typeface="Consolas" panose="020B0609020204030204" pitchFamily="49" charset="0"/>
              </a:rPr>
              <a:t>, </a:t>
            </a:r>
            <a:r>
              <a:rPr lang="en-US" sz="2400" dirty="0">
                <a:solidFill>
                  <a:srgbClr val="004000"/>
                </a:solidFill>
                <a:latin typeface="Consolas" panose="020B0609020204030204" pitchFamily="49" charset="0"/>
                <a:cs typeface="Consolas" panose="020B0609020204030204" pitchFamily="49" charset="0"/>
              </a:rPr>
              <a:t>list</a:t>
            </a:r>
            <a:r>
              <a:rPr lang="en-US" sz="2400" dirty="0">
                <a:solidFill>
                  <a:srgbClr val="000000"/>
                </a:solidFill>
                <a:latin typeface="Consolas" panose="020B0609020204030204" pitchFamily="49" charset="0"/>
                <a:cs typeface="Consolas" panose="020B0609020204030204" pitchFamily="49" charset="0"/>
              </a:rPr>
              <a:t>); </a:t>
            </a:r>
            <a:endParaRPr lang="en-US" sz="2400" dirty="0">
              <a:effectLst/>
              <a:latin typeface="Consolas" panose="020B0609020204030204" pitchFamily="49" charset="0"/>
              <a:cs typeface="Consolas" panose="020B0609020204030204" pitchFamily="49" charset="0"/>
            </a:endParaRPr>
          </a:p>
        </p:txBody>
      </p:sp>
      <p:sp>
        <p:nvSpPr>
          <p:cNvPr id="5" name="Rounded Rectangular Callout 4"/>
          <p:cNvSpPr/>
          <p:nvPr/>
        </p:nvSpPr>
        <p:spPr>
          <a:xfrm>
            <a:off x="5867400" y="1657350"/>
            <a:ext cx="2819400" cy="1657350"/>
          </a:xfrm>
          <a:prstGeom prst="wedgeRoundRectCallout">
            <a:avLst>
              <a:gd name="adj1" fmla="val -164946"/>
              <a:gd name="adj2" fmla="val 8983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ParallelIterable.toList</a:t>
            </a:r>
            <a:r>
              <a:rPr lang="en-US" dirty="0" smtClean="0"/>
              <a:t>() returns a </a:t>
            </a:r>
            <a:r>
              <a:rPr lang="en-US" dirty="0" err="1" smtClean="0"/>
              <a:t>CompositeFastList</a:t>
            </a:r>
            <a:r>
              <a:rPr lang="en-US" dirty="0" smtClean="0"/>
              <a:t>, a List with O(1) implementation of </a:t>
            </a:r>
            <a:r>
              <a:rPr lang="en-US" dirty="0" err="1" smtClean="0"/>
              <a:t>addAll</a:t>
            </a:r>
            <a:r>
              <a:rPr lang="en-US" dirty="0" smtClean="0"/>
              <a:t>()</a:t>
            </a:r>
            <a:endParaRPr lang="en-US" dirty="0"/>
          </a:p>
        </p:txBody>
      </p:sp>
      <p:pic>
        <p:nvPicPr>
          <p:cNvPr id="7" name="Picture 6" descr="GS Collec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1962" y="108585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62130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Parallel / Lazy / GSC</a:t>
            </a:r>
            <a:endParaRPr lang="en-US" dirty="0"/>
          </a:p>
        </p:txBody>
      </p:sp>
      <p:sp>
        <p:nvSpPr>
          <p:cNvPr id="3" name="Content Placeholder 2"/>
          <p:cNvSpPr>
            <a:spLocks noGrp="1"/>
          </p:cNvSpPr>
          <p:nvPr>
            <p:ph idx="1"/>
          </p:nvPr>
        </p:nvSpPr>
        <p:spPr/>
        <p:txBody>
          <a:bodyPr>
            <a:noAutofit/>
          </a:bodyPr>
          <a:lstStyle/>
          <a:p>
            <a:pPr marL="0" indent="0">
              <a:buNone/>
            </a:pPr>
            <a:r>
              <a:rPr lang="en-US" sz="1800" dirty="0" smtClean="0">
                <a:solidFill>
                  <a:srgbClr val="800080"/>
                </a:solidFill>
                <a:effectLst/>
                <a:latin typeface="Consolas" panose="020B0609020204030204" pitchFamily="49" charset="0"/>
                <a:cs typeface="Consolas" panose="020B0609020204030204" pitchFamily="49" charset="0"/>
              </a:rPr>
              <a:t>public final class </a:t>
            </a:r>
            <a:r>
              <a:rPr lang="en-US" sz="1800" dirty="0" err="1" smtClean="0">
                <a:solidFill>
                  <a:srgbClr val="800000"/>
                </a:solidFill>
                <a:effectLst/>
                <a:latin typeface="Consolas" panose="020B0609020204030204" pitchFamily="49" charset="0"/>
                <a:cs typeface="Consolas" panose="020B0609020204030204" pitchFamily="49" charset="0"/>
              </a:rPr>
              <a:t>CompositeFastList</a:t>
            </a:r>
            <a:r>
              <a:rPr lang="en-US" sz="1800" dirty="0" smtClean="0">
                <a:solidFill>
                  <a:srgbClr val="000000"/>
                </a:solidFill>
                <a:effectLst/>
                <a:latin typeface="Consolas" panose="020B0609020204030204" pitchFamily="49" charset="0"/>
                <a:cs typeface="Consolas" panose="020B0609020204030204" pitchFamily="49" charset="0"/>
              </a:rPr>
              <a:t>&lt;</a:t>
            </a:r>
            <a:r>
              <a:rPr lang="en-US" sz="1800" dirty="0" smtClean="0">
                <a:solidFill>
                  <a:srgbClr val="808000"/>
                </a:solidFill>
                <a:effectLst/>
                <a:latin typeface="Consolas" panose="020B0609020204030204" pitchFamily="49" charset="0"/>
                <a:cs typeface="Consolas" panose="020B0609020204030204" pitchFamily="49" charset="0"/>
              </a:rPr>
              <a:t>E</a:t>
            </a:r>
            <a:r>
              <a:rPr lang="en-US" sz="1800" dirty="0" smtClean="0">
                <a:solidFill>
                  <a:srgbClr val="000000"/>
                </a:solidFill>
                <a:effectLst/>
                <a:latin typeface="Consolas" panose="020B0609020204030204" pitchFamily="49" charset="0"/>
                <a:cs typeface="Consolas" panose="020B0609020204030204" pitchFamily="49" charset="0"/>
              </a:rPr>
              <a:t>&gt; {</a:t>
            </a:r>
          </a:p>
          <a:p>
            <a:pPr marL="0" indent="0">
              <a:buNone/>
            </a:pPr>
            <a:r>
              <a:rPr lang="en-US" sz="1800" dirty="0" smtClean="0">
                <a:solidFill>
                  <a:srgbClr val="800080"/>
                </a:solidFill>
                <a:effectLst/>
                <a:latin typeface="Consolas" panose="020B0609020204030204" pitchFamily="49" charset="0"/>
                <a:cs typeface="Consolas" panose="020B0609020204030204" pitchFamily="49" charset="0"/>
              </a:rPr>
              <a:t>  private final </a:t>
            </a:r>
            <a:r>
              <a:rPr lang="en-US" sz="1800" dirty="0" err="1" smtClean="0">
                <a:solidFill>
                  <a:srgbClr val="800000"/>
                </a:solidFill>
                <a:effectLst/>
                <a:latin typeface="Consolas" panose="020B0609020204030204" pitchFamily="49" charset="0"/>
                <a:cs typeface="Consolas" panose="020B0609020204030204" pitchFamily="49" charset="0"/>
              </a:rPr>
              <a:t>FastList</a:t>
            </a:r>
            <a:r>
              <a:rPr lang="en-US" sz="1800" dirty="0" smtClean="0">
                <a:solidFill>
                  <a:srgbClr val="000000"/>
                </a:solidFill>
                <a:effectLst/>
                <a:latin typeface="Consolas" panose="020B0609020204030204" pitchFamily="49" charset="0"/>
                <a:cs typeface="Consolas" panose="020B0609020204030204" pitchFamily="49" charset="0"/>
              </a:rPr>
              <a:t>&lt;</a:t>
            </a:r>
            <a:r>
              <a:rPr lang="en-US" sz="1800" dirty="0" err="1" smtClean="0">
                <a:solidFill>
                  <a:srgbClr val="800000"/>
                </a:solidFill>
                <a:effectLst/>
                <a:latin typeface="Consolas" panose="020B0609020204030204" pitchFamily="49" charset="0"/>
                <a:cs typeface="Consolas" panose="020B0609020204030204" pitchFamily="49" charset="0"/>
              </a:rPr>
              <a:t>FastList</a:t>
            </a:r>
            <a:r>
              <a:rPr lang="en-US" sz="1800" dirty="0" smtClean="0">
                <a:solidFill>
                  <a:srgbClr val="000000"/>
                </a:solidFill>
                <a:effectLst/>
                <a:latin typeface="Consolas" panose="020B0609020204030204" pitchFamily="49" charset="0"/>
                <a:cs typeface="Consolas" panose="020B0609020204030204" pitchFamily="49" charset="0"/>
              </a:rPr>
              <a:t>&lt;</a:t>
            </a:r>
            <a:r>
              <a:rPr lang="en-US" sz="1800" dirty="0" smtClean="0">
                <a:solidFill>
                  <a:srgbClr val="808000"/>
                </a:solidFill>
                <a:effectLst/>
                <a:latin typeface="Consolas" panose="020B0609020204030204" pitchFamily="49" charset="0"/>
                <a:cs typeface="Consolas" panose="020B0609020204030204" pitchFamily="49" charset="0"/>
              </a:rPr>
              <a:t>E</a:t>
            </a:r>
            <a:r>
              <a:rPr lang="en-US" sz="1800" dirty="0" smtClean="0">
                <a:solidFill>
                  <a:srgbClr val="000000"/>
                </a:solidFill>
                <a:effectLst/>
                <a:latin typeface="Consolas" panose="020B0609020204030204" pitchFamily="49" charset="0"/>
                <a:cs typeface="Consolas" panose="020B0609020204030204" pitchFamily="49" charset="0"/>
              </a:rPr>
              <a:t>&gt;&gt; </a:t>
            </a:r>
            <a:r>
              <a:rPr lang="en-US" sz="1800" dirty="0" smtClean="0">
                <a:solidFill>
                  <a:srgbClr val="5555FF"/>
                </a:solidFill>
                <a:effectLst/>
                <a:latin typeface="Consolas" panose="020B0609020204030204" pitchFamily="49" charset="0"/>
                <a:cs typeface="Consolas" panose="020B0609020204030204" pitchFamily="49" charset="0"/>
              </a:rPr>
              <a:t>lists </a:t>
            </a:r>
            <a:r>
              <a:rPr lang="en-US" sz="1800" dirty="0" smtClean="0">
                <a:solidFill>
                  <a:srgbClr val="000000"/>
                </a:solidFill>
                <a:effectLst/>
                <a:latin typeface="Consolas" panose="020B0609020204030204" pitchFamily="49" charset="0"/>
                <a:cs typeface="Consolas" panose="020B0609020204030204" pitchFamily="49" charset="0"/>
              </a:rPr>
              <a:t>=</a:t>
            </a:r>
          </a:p>
          <a:p>
            <a:pPr marL="0" indent="0">
              <a:buNone/>
            </a:pPr>
            <a:r>
              <a:rPr lang="en-US" sz="1800" dirty="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effectLst/>
                <a:latin typeface="Consolas" panose="020B0609020204030204" pitchFamily="49" charset="0"/>
                <a:cs typeface="Consolas" panose="020B0609020204030204" pitchFamily="49" charset="0"/>
              </a:rPr>
              <a:t>   </a:t>
            </a:r>
            <a:r>
              <a:rPr lang="en-US" sz="1800" dirty="0" err="1" smtClean="0">
                <a:solidFill>
                  <a:srgbClr val="800000"/>
                </a:solidFill>
                <a:effectLst/>
                <a:latin typeface="Consolas" panose="020B0609020204030204" pitchFamily="49" charset="0"/>
                <a:cs typeface="Consolas" panose="020B0609020204030204" pitchFamily="49" charset="0"/>
              </a:rPr>
              <a:t>FastList</a:t>
            </a:r>
            <a:r>
              <a:rPr lang="en-US" sz="1800" dirty="0" err="1" smtClean="0">
                <a:solidFill>
                  <a:srgbClr val="000000"/>
                </a:solidFill>
                <a:effectLst/>
                <a:latin typeface="Consolas" panose="020B0609020204030204" pitchFamily="49" charset="0"/>
                <a:cs typeface="Consolas" panose="020B0609020204030204" pitchFamily="49" charset="0"/>
              </a:rPr>
              <a:t>.</a:t>
            </a:r>
            <a:r>
              <a:rPr lang="en-US" sz="1800" i="1" dirty="0" err="1" smtClean="0">
                <a:solidFill>
                  <a:srgbClr val="000000"/>
                </a:solidFill>
                <a:effectLst/>
                <a:latin typeface="Consolas" panose="020B0609020204030204" pitchFamily="49" charset="0"/>
                <a:cs typeface="Consolas" panose="020B0609020204030204" pitchFamily="49" charset="0"/>
              </a:rPr>
              <a:t>newList</a:t>
            </a:r>
            <a:r>
              <a:rPr lang="en-US" sz="1800" dirty="0" smtClean="0">
                <a:solidFill>
                  <a:srgbClr val="000000"/>
                </a:solidFill>
                <a:effectLst/>
                <a:latin typeface="Consolas" panose="020B0609020204030204" pitchFamily="49" charset="0"/>
                <a:cs typeface="Consolas" panose="020B0609020204030204" pitchFamily="49" charset="0"/>
              </a:rPr>
              <a:t>(); </a:t>
            </a:r>
            <a:endParaRPr lang="en-US" sz="1800" dirty="0" smtClean="0">
              <a:effectLst/>
              <a:latin typeface="Consolas" panose="020B0609020204030204" pitchFamily="49" charset="0"/>
              <a:cs typeface="Consolas" panose="020B0609020204030204" pitchFamily="49" charset="0"/>
            </a:endParaRPr>
          </a:p>
          <a:p>
            <a:pPr marL="0" indent="0">
              <a:buNone/>
            </a:pPr>
            <a:endParaRPr lang="en-US" sz="800" dirty="0" smtClean="0">
              <a:effectLst/>
              <a:latin typeface="Consolas" panose="020B0609020204030204" pitchFamily="49" charset="0"/>
              <a:cs typeface="Consolas" panose="020B0609020204030204" pitchFamily="49" charset="0"/>
            </a:endParaRPr>
          </a:p>
          <a:p>
            <a:pPr marL="0" indent="0">
              <a:buNone/>
            </a:pPr>
            <a:r>
              <a:rPr lang="en-US" sz="1800" dirty="0" smtClean="0">
                <a:solidFill>
                  <a:srgbClr val="800080"/>
                </a:solidFill>
                <a:effectLst/>
                <a:latin typeface="Consolas" panose="020B0609020204030204" pitchFamily="49" charset="0"/>
                <a:cs typeface="Consolas" panose="020B0609020204030204" pitchFamily="49" charset="0"/>
              </a:rPr>
              <a:t>  public </a:t>
            </a:r>
            <a:r>
              <a:rPr lang="en-US" sz="1800" dirty="0" err="1" smtClean="0">
                <a:solidFill>
                  <a:srgbClr val="800080"/>
                </a:solidFill>
                <a:effectLst/>
                <a:latin typeface="Consolas" panose="020B0609020204030204" pitchFamily="49" charset="0"/>
                <a:cs typeface="Consolas" panose="020B0609020204030204" pitchFamily="49" charset="0"/>
              </a:rPr>
              <a:t>boolean</a:t>
            </a:r>
            <a:r>
              <a:rPr lang="en-US" sz="1800" dirty="0" smtClean="0">
                <a:solidFill>
                  <a:srgbClr val="800080"/>
                </a:solidFill>
                <a:effectLst/>
                <a:latin typeface="Consolas" panose="020B0609020204030204" pitchFamily="49" charset="0"/>
                <a:cs typeface="Consolas" panose="020B0609020204030204" pitchFamily="49" charset="0"/>
              </a:rPr>
              <a:t> </a:t>
            </a:r>
            <a:r>
              <a:rPr lang="en-US" sz="1800" dirty="0" err="1" smtClean="0">
                <a:solidFill>
                  <a:srgbClr val="000000"/>
                </a:solidFill>
                <a:effectLst/>
                <a:latin typeface="Consolas" panose="020B0609020204030204" pitchFamily="49" charset="0"/>
                <a:cs typeface="Consolas" panose="020B0609020204030204" pitchFamily="49" charset="0"/>
              </a:rPr>
              <a:t>addAll</a:t>
            </a:r>
            <a:r>
              <a:rPr lang="en-US" sz="1800" dirty="0" smtClean="0">
                <a:solidFill>
                  <a:srgbClr val="000000"/>
                </a:solidFill>
                <a:effectLst/>
                <a:latin typeface="Consolas" panose="020B0609020204030204" pitchFamily="49" charset="0"/>
                <a:cs typeface="Consolas" panose="020B0609020204030204" pitchFamily="49" charset="0"/>
              </a:rPr>
              <a:t>(</a:t>
            </a:r>
            <a:r>
              <a:rPr lang="en-US" sz="1800" dirty="0" smtClean="0">
                <a:solidFill>
                  <a:srgbClr val="0080C0"/>
                </a:solidFill>
                <a:effectLst/>
                <a:latin typeface="Consolas" panose="020B0609020204030204" pitchFamily="49" charset="0"/>
                <a:cs typeface="Consolas" panose="020B0609020204030204" pitchFamily="49" charset="0"/>
              </a:rPr>
              <a:t>Collection</a:t>
            </a:r>
            <a:r>
              <a:rPr lang="en-US" sz="1800" dirty="0" smtClean="0">
                <a:solidFill>
                  <a:srgbClr val="000000"/>
                </a:solidFill>
                <a:effectLst/>
                <a:latin typeface="Consolas" panose="020B0609020204030204" pitchFamily="49" charset="0"/>
                <a:cs typeface="Consolas" panose="020B0609020204030204" pitchFamily="49" charset="0"/>
              </a:rPr>
              <a:t>&lt;? </a:t>
            </a:r>
            <a:r>
              <a:rPr lang="en-US" sz="1800" dirty="0" smtClean="0">
                <a:solidFill>
                  <a:srgbClr val="800080"/>
                </a:solidFill>
                <a:effectLst/>
                <a:latin typeface="Consolas" panose="020B0609020204030204" pitchFamily="49" charset="0"/>
                <a:cs typeface="Consolas" panose="020B0609020204030204" pitchFamily="49" charset="0"/>
              </a:rPr>
              <a:t>extends </a:t>
            </a:r>
            <a:r>
              <a:rPr lang="en-US" sz="1800" dirty="0" smtClean="0">
                <a:solidFill>
                  <a:srgbClr val="808000"/>
                </a:solidFill>
                <a:effectLst/>
                <a:latin typeface="Consolas" panose="020B0609020204030204" pitchFamily="49" charset="0"/>
                <a:cs typeface="Consolas" panose="020B0609020204030204" pitchFamily="49" charset="0"/>
              </a:rPr>
              <a:t>E</a:t>
            </a:r>
            <a:r>
              <a:rPr lang="en-US" sz="1800" dirty="0" smtClean="0">
                <a:solidFill>
                  <a:srgbClr val="000000"/>
                </a:solidFill>
                <a:effectLst/>
                <a:latin typeface="Consolas" panose="020B0609020204030204" pitchFamily="49" charset="0"/>
                <a:cs typeface="Consolas" panose="020B0609020204030204" pitchFamily="49" charset="0"/>
              </a:rPr>
              <a:t>&gt; collection) {</a:t>
            </a:r>
          </a:p>
          <a:p>
            <a:pPr marL="0" indent="0">
              <a:buNone/>
            </a:pPr>
            <a:r>
              <a:rPr lang="en-US" sz="1800" dirty="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effectLst/>
                <a:latin typeface="Consolas" panose="020B0609020204030204" pitchFamily="49" charset="0"/>
                <a:cs typeface="Consolas" panose="020B0609020204030204" pitchFamily="49" charset="0"/>
              </a:rPr>
              <a:t>   </a:t>
            </a:r>
            <a:r>
              <a:rPr lang="en-US" sz="1800" dirty="0" err="1" smtClean="0">
                <a:solidFill>
                  <a:srgbClr val="800000"/>
                </a:solidFill>
                <a:effectLst/>
                <a:latin typeface="Consolas" panose="020B0609020204030204" pitchFamily="49" charset="0"/>
                <a:cs typeface="Consolas" panose="020B0609020204030204" pitchFamily="49" charset="0"/>
              </a:rPr>
              <a:t>FastList</a:t>
            </a:r>
            <a:r>
              <a:rPr lang="en-US" sz="1800" dirty="0" smtClean="0">
                <a:solidFill>
                  <a:srgbClr val="000000"/>
                </a:solidFill>
                <a:effectLst/>
                <a:latin typeface="Consolas" panose="020B0609020204030204" pitchFamily="49" charset="0"/>
                <a:cs typeface="Consolas" panose="020B0609020204030204" pitchFamily="49" charset="0"/>
              </a:rPr>
              <a:t>&lt;</a:t>
            </a:r>
            <a:r>
              <a:rPr lang="en-US" sz="1800" dirty="0" smtClean="0">
                <a:solidFill>
                  <a:srgbClr val="808000"/>
                </a:solidFill>
                <a:effectLst/>
                <a:latin typeface="Consolas" panose="020B0609020204030204" pitchFamily="49" charset="0"/>
                <a:cs typeface="Consolas" panose="020B0609020204030204" pitchFamily="49" charset="0"/>
              </a:rPr>
              <a:t>E</a:t>
            </a:r>
            <a:r>
              <a:rPr lang="en-US" sz="1800" dirty="0" smtClean="0">
                <a:solidFill>
                  <a:srgbClr val="000000"/>
                </a:solidFill>
                <a:effectLst/>
                <a:latin typeface="Consolas" panose="020B0609020204030204" pitchFamily="49" charset="0"/>
                <a:cs typeface="Consolas" panose="020B0609020204030204" pitchFamily="49" charset="0"/>
              </a:rPr>
              <a:t>&gt; </a:t>
            </a:r>
            <a:r>
              <a:rPr lang="en-US" sz="1800" dirty="0" err="1" smtClean="0">
                <a:solidFill>
                  <a:srgbClr val="004000"/>
                </a:solidFill>
                <a:effectLst/>
                <a:latin typeface="Consolas" panose="020B0609020204030204" pitchFamily="49" charset="0"/>
                <a:cs typeface="Consolas" panose="020B0609020204030204" pitchFamily="49" charset="0"/>
              </a:rPr>
              <a:t>collectionToAdd</a:t>
            </a:r>
            <a:r>
              <a:rPr lang="en-US" sz="1800" dirty="0" smtClean="0">
                <a:solidFill>
                  <a:srgbClr val="004000"/>
                </a:solidFill>
                <a:effectLst/>
                <a:latin typeface="Consolas" panose="020B0609020204030204" pitchFamily="49" charset="0"/>
                <a:cs typeface="Consolas" panose="020B0609020204030204" pitchFamily="49" charset="0"/>
              </a:rPr>
              <a:t> </a:t>
            </a:r>
            <a:r>
              <a:rPr lang="en-US" sz="1800" dirty="0" smtClean="0">
                <a:solidFill>
                  <a:srgbClr val="000000"/>
                </a:solidFill>
                <a:effectLst/>
                <a:latin typeface="Consolas" panose="020B0609020204030204" pitchFamily="49" charset="0"/>
                <a:cs typeface="Consolas" panose="020B0609020204030204" pitchFamily="49" charset="0"/>
              </a:rPr>
              <a:t>= collection </a:t>
            </a:r>
            <a:r>
              <a:rPr lang="en-US" sz="1800" dirty="0" err="1" smtClean="0">
                <a:solidFill>
                  <a:srgbClr val="800080"/>
                </a:solidFill>
                <a:effectLst/>
                <a:latin typeface="Consolas" panose="020B0609020204030204" pitchFamily="49" charset="0"/>
                <a:cs typeface="Consolas" panose="020B0609020204030204" pitchFamily="49" charset="0"/>
              </a:rPr>
              <a:t>instanceof</a:t>
            </a:r>
            <a:r>
              <a:rPr lang="en-US" sz="1800" dirty="0" smtClean="0">
                <a:solidFill>
                  <a:srgbClr val="800080"/>
                </a:solidFill>
                <a:effectLst/>
                <a:latin typeface="Consolas" panose="020B0609020204030204" pitchFamily="49" charset="0"/>
                <a:cs typeface="Consolas" panose="020B0609020204030204" pitchFamily="49" charset="0"/>
              </a:rPr>
              <a:t> </a:t>
            </a:r>
            <a:r>
              <a:rPr lang="en-US" sz="1800" dirty="0" err="1" smtClean="0">
                <a:solidFill>
                  <a:srgbClr val="800000"/>
                </a:solidFill>
                <a:effectLst/>
                <a:latin typeface="Consolas" panose="020B0609020204030204" pitchFamily="49" charset="0"/>
                <a:cs typeface="Consolas" panose="020B0609020204030204" pitchFamily="49" charset="0"/>
              </a:rPr>
              <a:t>FastList</a:t>
            </a:r>
            <a:endParaRPr lang="en-US" sz="1800" dirty="0" smtClean="0">
              <a:solidFill>
                <a:srgbClr val="800000"/>
              </a:solidFill>
              <a:effectLst/>
              <a:latin typeface="Consolas" panose="020B0609020204030204" pitchFamily="49" charset="0"/>
              <a:cs typeface="Consolas" panose="020B0609020204030204" pitchFamily="49" charset="0"/>
            </a:endParaRPr>
          </a:p>
          <a:p>
            <a:pPr marL="0" indent="0">
              <a:buNone/>
            </a:pPr>
            <a:r>
              <a:rPr lang="en-US" sz="1800" dirty="0">
                <a:solidFill>
                  <a:srgbClr val="800000"/>
                </a:solidFill>
                <a:latin typeface="Consolas" panose="020B0609020204030204" pitchFamily="49" charset="0"/>
                <a:cs typeface="Consolas" panose="020B0609020204030204" pitchFamily="49" charset="0"/>
              </a:rPr>
              <a:t> </a:t>
            </a:r>
            <a:r>
              <a:rPr lang="en-US" sz="1800" dirty="0" smtClean="0">
                <a:solidFill>
                  <a:srgbClr val="800000"/>
                </a:solidFill>
                <a:latin typeface="Consolas" panose="020B0609020204030204" pitchFamily="49" charset="0"/>
                <a:cs typeface="Consolas" panose="020B0609020204030204" pitchFamily="49" charset="0"/>
              </a:rPr>
              <a:t>  </a:t>
            </a:r>
            <a:r>
              <a:rPr lang="en-US" sz="1800" dirty="0" smtClean="0">
                <a:solidFill>
                  <a:srgbClr val="800000"/>
                </a:solidFill>
                <a:effectLst/>
                <a:latin typeface="Consolas" panose="020B0609020204030204" pitchFamily="49" charset="0"/>
                <a:cs typeface="Consolas" panose="020B0609020204030204" pitchFamily="49" charset="0"/>
              </a:rPr>
              <a:t>   </a:t>
            </a:r>
            <a:r>
              <a:rPr lang="en-US" sz="1800" dirty="0" smtClean="0">
                <a:solidFill>
                  <a:srgbClr val="000000"/>
                </a:solidFill>
                <a:effectLst/>
                <a:latin typeface="Consolas" panose="020B0609020204030204" pitchFamily="49" charset="0"/>
                <a:cs typeface="Consolas" panose="020B0609020204030204" pitchFamily="49" charset="0"/>
              </a:rPr>
              <a:t>? (</a:t>
            </a:r>
            <a:r>
              <a:rPr lang="en-US" sz="1800" dirty="0" err="1" smtClean="0">
                <a:solidFill>
                  <a:srgbClr val="800000"/>
                </a:solidFill>
                <a:effectLst/>
                <a:latin typeface="Consolas" panose="020B0609020204030204" pitchFamily="49" charset="0"/>
                <a:cs typeface="Consolas" panose="020B0609020204030204" pitchFamily="49" charset="0"/>
              </a:rPr>
              <a:t>FastList</a:t>
            </a:r>
            <a:r>
              <a:rPr lang="en-US" sz="1800" dirty="0" smtClean="0">
                <a:solidFill>
                  <a:srgbClr val="000000"/>
                </a:solidFill>
                <a:effectLst/>
                <a:latin typeface="Consolas" panose="020B0609020204030204" pitchFamily="49" charset="0"/>
                <a:cs typeface="Consolas" panose="020B0609020204030204" pitchFamily="49" charset="0"/>
              </a:rPr>
              <a:t>&lt;</a:t>
            </a:r>
            <a:r>
              <a:rPr lang="en-US" sz="1800" dirty="0" smtClean="0">
                <a:solidFill>
                  <a:srgbClr val="808000"/>
                </a:solidFill>
                <a:effectLst/>
                <a:latin typeface="Consolas" panose="020B0609020204030204" pitchFamily="49" charset="0"/>
                <a:cs typeface="Consolas" panose="020B0609020204030204" pitchFamily="49" charset="0"/>
              </a:rPr>
              <a:t>E</a:t>
            </a:r>
            <a:r>
              <a:rPr lang="en-US" sz="1800" dirty="0" smtClean="0">
                <a:solidFill>
                  <a:srgbClr val="000000"/>
                </a:solidFill>
                <a:effectLst/>
                <a:latin typeface="Consolas" panose="020B0609020204030204" pitchFamily="49" charset="0"/>
                <a:cs typeface="Consolas" panose="020B0609020204030204" pitchFamily="49" charset="0"/>
              </a:rPr>
              <a:t>&gt;) collection</a:t>
            </a:r>
          </a:p>
          <a:p>
            <a:pPr marL="0" indent="0">
              <a:buNone/>
            </a:pPr>
            <a:r>
              <a:rPr lang="en-US" sz="1800" dirty="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effectLst/>
                <a:latin typeface="Consolas" panose="020B0609020204030204" pitchFamily="49" charset="0"/>
                <a:cs typeface="Consolas" panose="020B0609020204030204" pitchFamily="49" charset="0"/>
              </a:rPr>
              <a:t> : </a:t>
            </a:r>
            <a:r>
              <a:rPr lang="en-US" sz="1800" dirty="0" smtClean="0">
                <a:solidFill>
                  <a:srgbClr val="800080"/>
                </a:solidFill>
                <a:effectLst/>
                <a:latin typeface="Consolas" panose="020B0609020204030204" pitchFamily="49" charset="0"/>
                <a:cs typeface="Consolas" panose="020B0609020204030204" pitchFamily="49" charset="0"/>
              </a:rPr>
              <a:t>new </a:t>
            </a:r>
            <a:r>
              <a:rPr lang="en-US" sz="1800" dirty="0" err="1" smtClean="0">
                <a:solidFill>
                  <a:srgbClr val="000000"/>
                </a:solidFill>
                <a:effectLst/>
                <a:latin typeface="Consolas" panose="020B0609020204030204" pitchFamily="49" charset="0"/>
                <a:cs typeface="Consolas" panose="020B0609020204030204" pitchFamily="49" charset="0"/>
              </a:rPr>
              <a:t>FastList</a:t>
            </a:r>
            <a:r>
              <a:rPr lang="en-US" sz="1800" dirty="0" smtClean="0">
                <a:solidFill>
                  <a:srgbClr val="000000"/>
                </a:solidFill>
                <a:effectLst/>
                <a:latin typeface="Consolas" panose="020B0609020204030204" pitchFamily="49" charset="0"/>
                <a:cs typeface="Consolas" panose="020B0609020204030204" pitchFamily="49" charset="0"/>
              </a:rPr>
              <a:t>&lt;</a:t>
            </a:r>
            <a:r>
              <a:rPr lang="en-US" sz="1800" dirty="0" smtClean="0">
                <a:solidFill>
                  <a:srgbClr val="808000"/>
                </a:solidFill>
                <a:effectLst/>
                <a:latin typeface="Consolas" panose="020B0609020204030204" pitchFamily="49" charset="0"/>
                <a:cs typeface="Consolas" panose="020B0609020204030204" pitchFamily="49" charset="0"/>
              </a:rPr>
              <a:t>E</a:t>
            </a:r>
            <a:r>
              <a:rPr lang="en-US" sz="1800" dirty="0" smtClean="0">
                <a:solidFill>
                  <a:srgbClr val="000000"/>
                </a:solidFill>
                <a:effectLst/>
                <a:latin typeface="Consolas" panose="020B0609020204030204" pitchFamily="49" charset="0"/>
                <a:cs typeface="Consolas" panose="020B0609020204030204" pitchFamily="49" charset="0"/>
              </a:rPr>
              <a:t>&gt;(collection);</a:t>
            </a:r>
          </a:p>
          <a:p>
            <a:pPr marL="0" indent="0">
              <a:buNone/>
            </a:pPr>
            <a:r>
              <a:rPr lang="en-US" sz="1800" dirty="0" smtClean="0">
                <a:solidFill>
                  <a:srgbClr val="000000"/>
                </a:solidFill>
                <a:effectLst/>
                <a:latin typeface="Consolas" panose="020B0609020204030204" pitchFamily="49" charset="0"/>
                <a:cs typeface="Consolas" panose="020B0609020204030204" pitchFamily="49" charset="0"/>
              </a:rPr>
              <a:t>    </a:t>
            </a:r>
            <a:r>
              <a:rPr lang="en-US" sz="1800" dirty="0" err="1" smtClean="0">
                <a:solidFill>
                  <a:srgbClr val="800080"/>
                </a:solidFill>
                <a:effectLst/>
                <a:latin typeface="Consolas" panose="020B0609020204030204" pitchFamily="49" charset="0"/>
                <a:cs typeface="Consolas" panose="020B0609020204030204" pitchFamily="49" charset="0"/>
              </a:rPr>
              <a:t>this</a:t>
            </a:r>
            <a:r>
              <a:rPr lang="en-US" sz="1800" dirty="0" err="1" smtClean="0">
                <a:solidFill>
                  <a:srgbClr val="000000"/>
                </a:solidFill>
                <a:effectLst/>
                <a:latin typeface="Consolas" panose="020B0609020204030204" pitchFamily="49" charset="0"/>
                <a:cs typeface="Consolas" panose="020B0609020204030204" pitchFamily="49" charset="0"/>
              </a:rPr>
              <a:t>.</a:t>
            </a:r>
            <a:r>
              <a:rPr lang="en-US" sz="1800" dirty="0" err="1" smtClean="0">
                <a:solidFill>
                  <a:srgbClr val="5555FF"/>
                </a:solidFill>
                <a:effectLst/>
                <a:latin typeface="Consolas" panose="020B0609020204030204" pitchFamily="49" charset="0"/>
                <a:cs typeface="Consolas" panose="020B0609020204030204" pitchFamily="49" charset="0"/>
              </a:rPr>
              <a:t>lists</a:t>
            </a:r>
            <a:r>
              <a:rPr lang="en-US" sz="1800" dirty="0" err="1" smtClean="0">
                <a:solidFill>
                  <a:srgbClr val="000000"/>
                </a:solidFill>
                <a:effectLst/>
                <a:latin typeface="Consolas" panose="020B0609020204030204" pitchFamily="49" charset="0"/>
                <a:cs typeface="Consolas" panose="020B0609020204030204" pitchFamily="49" charset="0"/>
              </a:rPr>
              <a:t>.add</a:t>
            </a:r>
            <a:r>
              <a:rPr lang="en-US" sz="1800" dirty="0" smtClean="0">
                <a:solidFill>
                  <a:srgbClr val="000000"/>
                </a:solidFill>
                <a:effectLst/>
                <a:latin typeface="Consolas" panose="020B0609020204030204" pitchFamily="49" charset="0"/>
                <a:cs typeface="Consolas" panose="020B0609020204030204" pitchFamily="49" charset="0"/>
              </a:rPr>
              <a:t>(</a:t>
            </a:r>
            <a:r>
              <a:rPr lang="en-US" sz="1800" dirty="0" err="1" smtClean="0">
                <a:solidFill>
                  <a:srgbClr val="004000"/>
                </a:solidFill>
                <a:effectLst/>
                <a:latin typeface="Consolas" panose="020B0609020204030204" pitchFamily="49" charset="0"/>
                <a:cs typeface="Consolas" panose="020B0609020204030204" pitchFamily="49" charset="0"/>
              </a:rPr>
              <a:t>collectionToAdd</a:t>
            </a:r>
            <a:r>
              <a:rPr lang="en-US" sz="1800" dirty="0" smtClean="0">
                <a:solidFill>
                  <a:srgbClr val="000000"/>
                </a:solidFill>
                <a:effectLst/>
                <a:latin typeface="Consolas" panose="020B0609020204030204" pitchFamily="49" charset="0"/>
                <a:cs typeface="Consolas" panose="020B0609020204030204" pitchFamily="49" charset="0"/>
              </a:rPr>
              <a:t>);</a:t>
            </a:r>
          </a:p>
          <a:p>
            <a:pPr marL="0" indent="0">
              <a:buNone/>
            </a:pPr>
            <a:r>
              <a:rPr lang="en-US" sz="1800" dirty="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effectLst/>
                <a:latin typeface="Consolas" panose="020B0609020204030204" pitchFamily="49" charset="0"/>
                <a:cs typeface="Consolas" panose="020B0609020204030204" pitchFamily="49" charset="0"/>
              </a:rPr>
              <a:t> </a:t>
            </a:r>
            <a:r>
              <a:rPr lang="en-US" sz="1800" dirty="0" smtClean="0">
                <a:solidFill>
                  <a:srgbClr val="800080"/>
                </a:solidFill>
                <a:effectLst/>
                <a:latin typeface="Consolas" panose="020B0609020204030204" pitchFamily="49" charset="0"/>
                <a:cs typeface="Consolas" panose="020B0609020204030204" pitchFamily="49" charset="0"/>
              </a:rPr>
              <a:t>return true</a:t>
            </a:r>
            <a:r>
              <a:rPr lang="en-US" sz="1800" dirty="0" smtClean="0">
                <a:solidFill>
                  <a:srgbClr val="000000"/>
                </a:solidFill>
                <a:effectLst/>
                <a:latin typeface="Consolas" panose="020B0609020204030204" pitchFamily="49" charset="0"/>
                <a:cs typeface="Consolas" panose="020B0609020204030204" pitchFamily="49" charset="0"/>
              </a:rPr>
              <a:t>;</a:t>
            </a:r>
          </a:p>
          <a:p>
            <a:pPr marL="0" indent="0">
              <a:buNone/>
            </a:pPr>
            <a:r>
              <a:rPr lang="en-US" sz="1800" dirty="0" smtClean="0">
                <a:solidFill>
                  <a:srgbClr val="000000"/>
                </a:solidFill>
                <a:effectLst/>
                <a:latin typeface="Consolas" panose="020B0609020204030204" pitchFamily="49" charset="0"/>
                <a:cs typeface="Consolas" panose="020B0609020204030204" pitchFamily="49" charset="0"/>
              </a:rPr>
              <a:t>  }</a:t>
            </a:r>
          </a:p>
          <a:p>
            <a:pPr marL="0" indent="0">
              <a:buNone/>
            </a:pPr>
            <a:r>
              <a:rPr lang="en-US" sz="1400" dirty="0">
                <a:solidFill>
                  <a:srgbClr val="000000"/>
                </a:solidFill>
                <a:latin typeface="Consolas" panose="020B0609020204030204" pitchFamily="49" charset="0"/>
                <a:cs typeface="Consolas" panose="020B0609020204030204" pitchFamily="49" charset="0"/>
              </a:rPr>
              <a:t> </a:t>
            </a:r>
            <a:r>
              <a:rPr lang="en-US" sz="1400" dirty="0" smtClean="0">
                <a:solidFill>
                  <a:srgbClr val="000000"/>
                </a:solidFill>
                <a:latin typeface="Consolas" panose="020B0609020204030204" pitchFamily="49" charset="0"/>
                <a:cs typeface="Consolas" panose="020B0609020204030204" pitchFamily="49" charset="0"/>
              </a:rPr>
              <a:t> ...</a:t>
            </a:r>
            <a:endParaRPr lang="en-US" sz="1400" dirty="0" smtClean="0">
              <a:effectLst/>
              <a:latin typeface="Consolas" panose="020B0609020204030204" pitchFamily="49" charset="0"/>
              <a:cs typeface="Consolas" panose="020B0609020204030204" pitchFamily="49" charset="0"/>
            </a:endParaRPr>
          </a:p>
          <a:p>
            <a:pPr marL="0" indent="0">
              <a:buNone/>
            </a:pPr>
            <a:r>
              <a:rPr lang="en-US" sz="1800" dirty="0" smtClean="0">
                <a:solidFill>
                  <a:srgbClr val="000000"/>
                </a:solidFill>
                <a:effectLst/>
                <a:latin typeface="Consolas" panose="020B0609020204030204" pitchFamily="49" charset="0"/>
                <a:cs typeface="Consolas" panose="020B0609020204030204" pitchFamily="49" charset="0"/>
              </a:rPr>
              <a:t>}</a:t>
            </a:r>
            <a:endParaRPr lang="en-US" sz="1800" dirty="0">
              <a:effectLst/>
              <a:latin typeface="Consolas" panose="020B0609020204030204" pitchFamily="49" charset="0"/>
              <a:cs typeface="Consolas" panose="020B0609020204030204" pitchFamily="49" charset="0"/>
            </a:endParaRPr>
          </a:p>
        </p:txBody>
      </p:sp>
      <p:pic>
        <p:nvPicPr>
          <p:cNvPr id="6" name="Picture 5" descr="GS Collec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1962" y="108585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9045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re 1"/>
          <p:cNvSpPr>
            <a:spLocks noGrp="1"/>
          </p:cNvSpPr>
          <p:nvPr>
            <p:ph type="title"/>
          </p:nvPr>
        </p:nvSpPr>
        <p:spPr/>
        <p:txBody>
          <a:bodyPr>
            <a:normAutofit/>
          </a:bodyPr>
          <a:lstStyle/>
          <a:p>
            <a:r>
              <a:rPr lang="en-US" dirty="0" err="1" smtClean="0"/>
              <a:t>CompositeFastList</a:t>
            </a:r>
            <a:r>
              <a:rPr lang="en-US" dirty="0" smtClean="0"/>
              <a:t> Merge</a:t>
            </a:r>
            <a:endParaRPr lang="fr-CA" altLang="en-US" dirty="0" smtClean="0"/>
          </a:p>
        </p:txBody>
      </p:sp>
      <p:sp>
        <p:nvSpPr>
          <p:cNvPr id="4" name="Content Placeholder 3"/>
          <p:cNvSpPr>
            <a:spLocks noGrp="1"/>
          </p:cNvSpPr>
          <p:nvPr>
            <p:ph idx="1"/>
          </p:nvPr>
        </p:nvSpPr>
        <p:spPr/>
        <p:txBody>
          <a:bodyPr/>
          <a:lstStyle/>
          <a:p>
            <a:r>
              <a:rPr lang="en-US" dirty="0" smtClean="0"/>
              <a:t>Merging is O(1) work per batch</a:t>
            </a:r>
          </a:p>
        </p:txBody>
      </p:sp>
      <p:sp>
        <p:nvSpPr>
          <p:cNvPr id="61" name="Rectangle 5"/>
          <p:cNvSpPr>
            <a:spLocks noChangeArrowheads="1"/>
          </p:cNvSpPr>
          <p:nvPr/>
        </p:nvSpPr>
        <p:spPr bwMode="auto">
          <a:xfrm>
            <a:off x="4328491" y="2266950"/>
            <a:ext cx="487018"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t>CFL</a:t>
            </a:r>
            <a:endParaRPr lang="en-US" dirty="0"/>
          </a:p>
        </p:txBody>
      </p:sp>
      <p:sp>
        <p:nvSpPr>
          <p:cNvPr id="64" name="Rectangle 8"/>
          <p:cNvSpPr>
            <a:spLocks noChangeArrowheads="1"/>
          </p:cNvSpPr>
          <p:nvPr/>
        </p:nvSpPr>
        <p:spPr bwMode="auto">
          <a:xfrm>
            <a:off x="685800" y="4530090"/>
            <a:ext cx="649357"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 name="Line 12"/>
          <p:cNvSpPr>
            <a:spLocks noChangeShapeType="1"/>
          </p:cNvSpPr>
          <p:nvPr/>
        </p:nvSpPr>
        <p:spPr bwMode="auto">
          <a:xfrm flipV="1">
            <a:off x="1010478" y="2518410"/>
            <a:ext cx="3561522" cy="20116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 name="Line 13"/>
          <p:cNvSpPr>
            <a:spLocks noChangeShapeType="1"/>
          </p:cNvSpPr>
          <p:nvPr/>
        </p:nvSpPr>
        <p:spPr bwMode="auto">
          <a:xfrm flipV="1">
            <a:off x="2146851" y="2518410"/>
            <a:ext cx="2425148" cy="20116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 name="Rectangle 60"/>
          <p:cNvSpPr>
            <a:spLocks noChangeArrowheads="1"/>
          </p:cNvSpPr>
          <p:nvPr/>
        </p:nvSpPr>
        <p:spPr bwMode="auto">
          <a:xfrm>
            <a:off x="2633870" y="4530090"/>
            <a:ext cx="649357"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 name="Line 62"/>
          <p:cNvSpPr>
            <a:spLocks noChangeShapeType="1"/>
          </p:cNvSpPr>
          <p:nvPr/>
        </p:nvSpPr>
        <p:spPr bwMode="auto">
          <a:xfrm flipV="1">
            <a:off x="2958548" y="2518410"/>
            <a:ext cx="1613451" cy="20116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 name="Line 63"/>
          <p:cNvSpPr>
            <a:spLocks noChangeShapeType="1"/>
          </p:cNvSpPr>
          <p:nvPr/>
        </p:nvSpPr>
        <p:spPr bwMode="auto">
          <a:xfrm flipV="1">
            <a:off x="4094920" y="2518410"/>
            <a:ext cx="487018" cy="20116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 name="Rectangle 8"/>
          <p:cNvSpPr>
            <a:spLocks noChangeArrowheads="1"/>
          </p:cNvSpPr>
          <p:nvPr/>
        </p:nvSpPr>
        <p:spPr bwMode="auto">
          <a:xfrm>
            <a:off x="1822174" y="4530090"/>
            <a:ext cx="649357"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 name="Rectangle 60"/>
          <p:cNvSpPr>
            <a:spLocks noChangeArrowheads="1"/>
          </p:cNvSpPr>
          <p:nvPr/>
        </p:nvSpPr>
        <p:spPr bwMode="auto">
          <a:xfrm>
            <a:off x="3694043" y="4530090"/>
            <a:ext cx="649357"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 name="Rectangle 8"/>
          <p:cNvSpPr>
            <a:spLocks noChangeArrowheads="1"/>
          </p:cNvSpPr>
          <p:nvPr/>
        </p:nvSpPr>
        <p:spPr bwMode="auto">
          <a:xfrm>
            <a:off x="4581939" y="4530090"/>
            <a:ext cx="649357"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 name="Line 12"/>
          <p:cNvSpPr>
            <a:spLocks noChangeShapeType="1"/>
          </p:cNvSpPr>
          <p:nvPr/>
        </p:nvSpPr>
        <p:spPr bwMode="auto">
          <a:xfrm flipH="1" flipV="1">
            <a:off x="4572000" y="2518410"/>
            <a:ext cx="334617" cy="20116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 name="Line 13"/>
          <p:cNvSpPr>
            <a:spLocks noChangeShapeType="1"/>
          </p:cNvSpPr>
          <p:nvPr/>
        </p:nvSpPr>
        <p:spPr bwMode="auto">
          <a:xfrm flipH="1" flipV="1">
            <a:off x="4581939" y="2518410"/>
            <a:ext cx="1461052" cy="20116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 name="Rectangle 60"/>
          <p:cNvSpPr>
            <a:spLocks noChangeArrowheads="1"/>
          </p:cNvSpPr>
          <p:nvPr/>
        </p:nvSpPr>
        <p:spPr bwMode="auto">
          <a:xfrm>
            <a:off x="6530009" y="4530090"/>
            <a:ext cx="649357"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 name="Line 62"/>
          <p:cNvSpPr>
            <a:spLocks noChangeShapeType="1"/>
          </p:cNvSpPr>
          <p:nvPr/>
        </p:nvSpPr>
        <p:spPr bwMode="auto">
          <a:xfrm flipH="1" flipV="1">
            <a:off x="4581940" y="2518410"/>
            <a:ext cx="2272748" cy="20116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 name="Line 63"/>
          <p:cNvSpPr>
            <a:spLocks noChangeShapeType="1"/>
          </p:cNvSpPr>
          <p:nvPr/>
        </p:nvSpPr>
        <p:spPr bwMode="auto">
          <a:xfrm flipH="1" flipV="1">
            <a:off x="4572000" y="2518410"/>
            <a:ext cx="3419060" cy="20116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 name="Rectangle 8"/>
          <p:cNvSpPr>
            <a:spLocks noChangeArrowheads="1"/>
          </p:cNvSpPr>
          <p:nvPr/>
        </p:nvSpPr>
        <p:spPr bwMode="auto">
          <a:xfrm>
            <a:off x="5718313" y="4530090"/>
            <a:ext cx="649357"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 name="Rectangle 60"/>
          <p:cNvSpPr>
            <a:spLocks noChangeArrowheads="1"/>
          </p:cNvSpPr>
          <p:nvPr/>
        </p:nvSpPr>
        <p:spPr bwMode="auto">
          <a:xfrm>
            <a:off x="7656443" y="4530090"/>
            <a:ext cx="649357" cy="251460"/>
          </a:xfrm>
          <a:prstGeom prst="rect">
            <a:avLst/>
          </a:prstGeom>
          <a:solidFill>
            <a:srgbClr val="C0C0C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5" name="Picture 34" descr="GS Collec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1962" y="108585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08747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Performance Factors</a:t>
            </a:r>
            <a:endParaRPr lang="en-US" dirty="0"/>
          </a:p>
        </p:txBody>
      </p:sp>
      <p:sp>
        <p:nvSpPr>
          <p:cNvPr id="3" name="Content Placeholder 2"/>
          <p:cNvSpPr>
            <a:spLocks noGrp="1"/>
          </p:cNvSpPr>
          <p:nvPr>
            <p:ph idx="1"/>
          </p:nvPr>
        </p:nvSpPr>
        <p:spPr/>
        <p:txBody>
          <a:bodyPr>
            <a:noAutofit/>
          </a:bodyPr>
          <a:lstStyle/>
          <a:p>
            <a:pPr marL="0" indent="0">
              <a:buNone/>
            </a:pPr>
            <a:r>
              <a:rPr lang="en-US" sz="2800" dirty="0" smtClean="0"/>
              <a:t>Factors that may affect performance</a:t>
            </a:r>
          </a:p>
          <a:p>
            <a:r>
              <a:rPr lang="en-US" sz="2800" dirty="0" smtClean="0"/>
              <a:t>Underlying container implementation</a:t>
            </a:r>
          </a:p>
          <a:p>
            <a:r>
              <a:rPr lang="en-US" sz="2800" b="1" dirty="0" smtClean="0"/>
              <a:t>Combine strategy</a:t>
            </a:r>
          </a:p>
          <a:p>
            <a:r>
              <a:rPr lang="en-US" sz="2800" b="1" dirty="0" smtClean="0"/>
              <a:t>Fork-join </a:t>
            </a:r>
            <a:r>
              <a:rPr lang="en-US" sz="2800" b="1" dirty="0" err="1" smtClean="0"/>
              <a:t>vs</a:t>
            </a:r>
            <a:r>
              <a:rPr lang="en-US" sz="2800" b="1" dirty="0" smtClean="0"/>
              <a:t> batching (and batch size)</a:t>
            </a:r>
          </a:p>
          <a:p>
            <a:r>
              <a:rPr lang="en-US" sz="2800" dirty="0" smtClean="0"/>
              <a:t>Push </a:t>
            </a:r>
            <a:r>
              <a:rPr lang="en-US" sz="2800" dirty="0" err="1" smtClean="0"/>
              <a:t>vs</a:t>
            </a:r>
            <a:r>
              <a:rPr lang="en-US" sz="2800" dirty="0" smtClean="0"/>
              <a:t> pull lazy evaluation</a:t>
            </a:r>
          </a:p>
          <a:p>
            <a:r>
              <a:rPr lang="en-US" sz="2800" dirty="0" smtClean="0"/>
              <a:t>Collapse factor</a:t>
            </a:r>
          </a:p>
          <a:p>
            <a:r>
              <a:rPr lang="en-US" sz="2800" dirty="0" smtClean="0"/>
              <a:t>Unknown unknowns</a:t>
            </a:r>
            <a:endParaRPr lang="en-US" sz="2800" dirty="0"/>
          </a:p>
        </p:txBody>
      </p:sp>
      <p:sp>
        <p:nvSpPr>
          <p:cNvPr id="4" name="Rounded Rectangular Callout 3"/>
          <p:cNvSpPr/>
          <p:nvPr/>
        </p:nvSpPr>
        <p:spPr>
          <a:xfrm>
            <a:off x="4953000" y="3486150"/>
            <a:ext cx="3657600" cy="1219200"/>
          </a:xfrm>
          <a:prstGeom prst="wedgeRoundRectCallout">
            <a:avLst>
              <a:gd name="adj1" fmla="val -68389"/>
              <a:gd name="adj2" fmla="val -8392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Fork-join is general purpose but requires merge work</a:t>
            </a:r>
            <a:endParaRPr lang="en-US" sz="2800" dirty="0"/>
          </a:p>
        </p:txBody>
      </p:sp>
      <p:sp>
        <p:nvSpPr>
          <p:cNvPr id="5" name="Rounded Rectangular Callout 4"/>
          <p:cNvSpPr/>
          <p:nvPr/>
        </p:nvSpPr>
        <p:spPr>
          <a:xfrm>
            <a:off x="5410200" y="1200150"/>
            <a:ext cx="3200400" cy="1371600"/>
          </a:xfrm>
          <a:prstGeom prst="wedgeRoundRectCallout">
            <a:avLst>
              <a:gd name="adj1" fmla="val -108193"/>
              <a:gd name="adj2" fmla="val 4001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Specialized data structures meant for combining</a:t>
            </a:r>
            <a:endParaRPr lang="en-US" sz="2800" dirty="0"/>
          </a:p>
        </p:txBody>
      </p:sp>
    </p:spTree>
    <p:extLst>
      <p:ext uri="{BB962C8B-B14F-4D97-AF65-F5344CB8AC3E}">
        <p14:creationId xmlns:p14="http://schemas.microsoft.com/office/powerpoint/2010/main" val="29261180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Thread Pools</a:t>
            </a:r>
            <a:endParaRPr lang="en-US" dirty="0"/>
          </a:p>
        </p:txBody>
      </p:sp>
    </p:spTree>
    <p:extLst>
      <p:ext uri="{BB962C8B-B14F-4D97-AF65-F5344CB8AC3E}">
        <p14:creationId xmlns:p14="http://schemas.microsoft.com/office/powerpoint/2010/main" val="17187405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Parallel: GSC</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solidFill>
                  <a:srgbClr val="000000"/>
                </a:solidFill>
                <a:latin typeface="Consolas" panose="020B0609020204030204" pitchFamily="49" charset="0"/>
                <a:cs typeface="Consolas" panose="020B0609020204030204" pitchFamily="49" charset="0"/>
              </a:rPr>
              <a:t>.</a:t>
            </a:r>
            <a:r>
              <a:rPr lang="en-US" dirty="0" err="1">
                <a:solidFill>
                  <a:srgbClr val="000000"/>
                </a:solidFill>
                <a:latin typeface="Consolas" panose="020B0609020204030204" pitchFamily="49" charset="0"/>
                <a:cs typeface="Consolas" panose="020B0609020204030204" pitchFamily="49" charset="0"/>
              </a:rPr>
              <a:t>asParallel</a:t>
            </a:r>
            <a:r>
              <a:rPr lang="en-US" dirty="0">
                <a:solidFill>
                  <a:srgbClr val="000000"/>
                </a:solidFill>
                <a:latin typeface="Consolas" panose="020B0609020204030204" pitchFamily="49" charset="0"/>
                <a:cs typeface="Consolas" panose="020B0609020204030204" pitchFamily="49" charset="0"/>
              </a:rPr>
              <a:t>(</a:t>
            </a:r>
            <a:r>
              <a:rPr lang="en-US" dirty="0" err="1">
                <a:solidFill>
                  <a:srgbClr val="800080"/>
                </a:solidFill>
                <a:latin typeface="Consolas" panose="020B0609020204030204" pitchFamily="49" charset="0"/>
                <a:cs typeface="Consolas" panose="020B0609020204030204" pitchFamily="49" charset="0"/>
              </a:rPr>
              <a:t>this</a:t>
            </a:r>
            <a:r>
              <a:rPr lang="en-US" dirty="0" err="1">
                <a:solidFill>
                  <a:srgbClr val="000000"/>
                </a:solidFill>
                <a:latin typeface="Consolas" panose="020B0609020204030204" pitchFamily="49" charset="0"/>
                <a:cs typeface="Consolas" panose="020B0609020204030204" pitchFamily="49" charset="0"/>
              </a:rPr>
              <a:t>.</a:t>
            </a:r>
            <a:r>
              <a:rPr lang="en-US" dirty="0" err="1">
                <a:solidFill>
                  <a:srgbClr val="5555FF"/>
                </a:solidFill>
                <a:latin typeface="Consolas" panose="020B0609020204030204" pitchFamily="49" charset="0"/>
                <a:cs typeface="Consolas" panose="020B0609020204030204" pitchFamily="49" charset="0"/>
              </a:rPr>
              <a:t>executorService</a:t>
            </a:r>
            <a:r>
              <a:rPr lang="en-US" dirty="0">
                <a:solidFill>
                  <a:srgbClr val="000000"/>
                </a:solidFill>
                <a:latin typeface="Consolas" panose="020B0609020204030204" pitchFamily="49" charset="0"/>
                <a:cs typeface="Consolas" panose="020B0609020204030204" pitchFamily="49" charset="0"/>
              </a:rPr>
              <a:t>, </a:t>
            </a:r>
            <a:r>
              <a:rPr lang="en-US" i="1" dirty="0" smtClean="0">
                <a:solidFill>
                  <a:srgbClr val="000080"/>
                </a:solidFill>
                <a:latin typeface="Consolas" panose="020B0609020204030204" pitchFamily="49" charset="0"/>
                <a:cs typeface="Consolas" panose="020B0609020204030204" pitchFamily="49" charset="0"/>
              </a:rPr>
              <a:t>BATCH_SIZE</a:t>
            </a:r>
            <a:r>
              <a:rPr lang="en-US" dirty="0">
                <a:solidFill>
                  <a:srgbClr val="000000"/>
                </a:solidFill>
                <a:latin typeface="Consolas" panose="020B0609020204030204" pitchFamily="49" charset="0"/>
                <a:cs typeface="Consolas" panose="020B0609020204030204" pitchFamily="49" charset="0"/>
              </a:rPr>
              <a:t>)</a:t>
            </a:r>
          </a:p>
          <a:p>
            <a:r>
              <a:rPr lang="en-US" dirty="0" smtClean="0"/>
              <a:t>You must specify your own batch </a:t>
            </a:r>
            <a:r>
              <a:rPr lang="en-US" dirty="0" smtClean="0"/>
              <a:t>size</a:t>
            </a:r>
          </a:p>
          <a:p>
            <a:pPr lvl="1"/>
            <a:r>
              <a:rPr lang="en-US" dirty="0"/>
              <a:t>10,000 is fine</a:t>
            </a:r>
          </a:p>
          <a:p>
            <a:pPr lvl="1"/>
            <a:r>
              <a:rPr lang="pl-PL" dirty="0" smtClean="0">
                <a:latin typeface="Consolas" panose="020B0609020204030204" pitchFamily="49" charset="0"/>
                <a:cs typeface="Consolas" panose="020B0609020204030204" pitchFamily="49" charset="0"/>
              </a:rPr>
              <a:t>s</a:t>
            </a:r>
            <a:r>
              <a:rPr lang="en-US" dirty="0" err="1" smtClean="0">
                <a:latin typeface="Consolas" panose="020B0609020204030204" pitchFamily="49" charset="0"/>
                <a:cs typeface="Consolas" panose="020B0609020204030204" pitchFamily="49" charset="0"/>
              </a:rPr>
              <a:t>ize</a:t>
            </a:r>
            <a:r>
              <a:rPr lang="pl-PL" dirty="0" smtClean="0">
                <a:latin typeface="Consolas" panose="020B0609020204030204" pitchFamily="49" charset="0"/>
                <a:cs typeface="Consolas" panose="020B0609020204030204" pitchFamily="49" charset="0"/>
              </a:rPr>
              <a:t> </a:t>
            </a:r>
            <a:r>
              <a:rPr lang="pl-PL" dirty="0">
                <a:latin typeface="Consolas" panose="020B0609020204030204" pitchFamily="49" charset="0"/>
                <a:cs typeface="Consolas" panose="020B0609020204030204" pitchFamily="49" charset="0"/>
              </a:rPr>
              <a:t>/ (8 * </a:t>
            </a:r>
            <a:r>
              <a:rPr lang="en-US" dirty="0">
                <a:latin typeface="Consolas" panose="020B0609020204030204" pitchFamily="49" charset="0"/>
                <a:cs typeface="Consolas" panose="020B0609020204030204" pitchFamily="49" charset="0"/>
              </a:rPr>
              <a:t>#cores</a:t>
            </a:r>
            <a:r>
              <a:rPr lang="pl-PL" dirty="0" smtClean="0">
                <a:latin typeface="Consolas" panose="020B0609020204030204" pitchFamily="49" charset="0"/>
                <a:cs typeface="Consolas" panose="020B0609020204030204" pitchFamily="49" charset="0"/>
              </a:rPr>
              <a:t>)</a:t>
            </a:r>
            <a:r>
              <a:rPr lang="en-US" dirty="0"/>
              <a:t> is fine</a:t>
            </a:r>
            <a:endParaRPr lang="en-US" dirty="0" smtClean="0">
              <a:latin typeface="Consolas" panose="020B0609020204030204" pitchFamily="49" charset="0"/>
              <a:cs typeface="Consolas" panose="020B0609020204030204" pitchFamily="49" charset="0"/>
            </a:endParaRPr>
          </a:p>
          <a:p>
            <a:r>
              <a:rPr lang="en-US" dirty="0" smtClean="0"/>
              <a:t>You </a:t>
            </a:r>
            <a:r>
              <a:rPr lang="en-US" dirty="0" smtClean="0"/>
              <a:t>must specify your own thread pool</a:t>
            </a:r>
          </a:p>
          <a:p>
            <a:pPr lvl="1"/>
            <a:r>
              <a:rPr lang="en-US" dirty="0" smtClean="0"/>
              <a:t>Can share, or not</a:t>
            </a:r>
          </a:p>
          <a:p>
            <a:pPr lvl="1"/>
            <a:r>
              <a:rPr lang="en-US" dirty="0" smtClean="0"/>
              <a:t>Can tailor for CPU-bound</a:t>
            </a:r>
            <a:endParaRPr lang="en-US" dirty="0"/>
          </a:p>
          <a:p>
            <a:pPr marL="457200" lvl="1" indent="0">
              <a:buNone/>
            </a:pPr>
            <a:r>
              <a:rPr lang="en-US" sz="2300" dirty="0" err="1" smtClean="0">
                <a:solidFill>
                  <a:srgbClr val="800000"/>
                </a:solidFill>
                <a:latin typeface="Consolas" panose="020B0609020204030204" pitchFamily="49" charset="0"/>
                <a:cs typeface="Consolas" panose="020B0609020204030204" pitchFamily="49" charset="0"/>
              </a:rPr>
              <a:t>Executors</a:t>
            </a:r>
            <a:r>
              <a:rPr lang="en-US" sz="2300" dirty="0" err="1" smtClean="0">
                <a:solidFill>
                  <a:srgbClr val="000000"/>
                </a:solidFill>
                <a:latin typeface="Consolas" panose="020B0609020204030204" pitchFamily="49" charset="0"/>
                <a:cs typeface="Consolas" panose="020B0609020204030204" pitchFamily="49" charset="0"/>
              </a:rPr>
              <a:t>.</a:t>
            </a:r>
            <a:r>
              <a:rPr lang="en-US" sz="2300" i="1" dirty="0" err="1" smtClean="0">
                <a:solidFill>
                  <a:srgbClr val="000000"/>
                </a:solidFill>
                <a:latin typeface="Consolas" panose="020B0609020204030204" pitchFamily="49" charset="0"/>
                <a:cs typeface="Consolas" panose="020B0609020204030204" pitchFamily="49" charset="0"/>
              </a:rPr>
              <a:t>newFixedThreadPool</a:t>
            </a:r>
            <a:r>
              <a:rPr lang="en-US" sz="2300" dirty="0" smtClean="0">
                <a:solidFill>
                  <a:srgbClr val="000000"/>
                </a:solidFill>
                <a:latin typeface="Consolas" panose="020B0609020204030204" pitchFamily="49" charset="0"/>
                <a:cs typeface="Consolas" panose="020B0609020204030204" pitchFamily="49" charset="0"/>
              </a:rPr>
              <a:t>(</a:t>
            </a:r>
          </a:p>
          <a:p>
            <a:pPr marL="457200" lvl="1" indent="0">
              <a:buNone/>
            </a:pPr>
            <a:r>
              <a:rPr lang="en-US" sz="2300" dirty="0">
                <a:solidFill>
                  <a:srgbClr val="000000"/>
                </a:solidFill>
                <a:latin typeface="Consolas" panose="020B0609020204030204" pitchFamily="49" charset="0"/>
                <a:cs typeface="Consolas" panose="020B0609020204030204" pitchFamily="49" charset="0"/>
              </a:rPr>
              <a:t> </a:t>
            </a:r>
            <a:r>
              <a:rPr lang="en-US" sz="2300" dirty="0" smtClean="0">
                <a:solidFill>
                  <a:srgbClr val="000000"/>
                </a:solidFill>
                <a:latin typeface="Consolas" panose="020B0609020204030204" pitchFamily="49" charset="0"/>
                <a:cs typeface="Consolas" panose="020B0609020204030204" pitchFamily="49" charset="0"/>
              </a:rPr>
              <a:t> </a:t>
            </a:r>
            <a:r>
              <a:rPr lang="en-US" sz="2300" dirty="0" err="1" smtClean="0">
                <a:solidFill>
                  <a:srgbClr val="800000"/>
                </a:solidFill>
                <a:latin typeface="Consolas" panose="020B0609020204030204" pitchFamily="49" charset="0"/>
                <a:cs typeface="Consolas" panose="020B0609020204030204" pitchFamily="49" charset="0"/>
              </a:rPr>
              <a:t>Runtime</a:t>
            </a:r>
            <a:r>
              <a:rPr lang="en-US" sz="2300" dirty="0" err="1" smtClean="0">
                <a:solidFill>
                  <a:srgbClr val="000000"/>
                </a:solidFill>
                <a:latin typeface="Consolas" panose="020B0609020204030204" pitchFamily="49" charset="0"/>
                <a:cs typeface="Consolas" panose="020B0609020204030204" pitchFamily="49" charset="0"/>
              </a:rPr>
              <a:t>.</a:t>
            </a:r>
            <a:r>
              <a:rPr lang="en-US" sz="2300" i="1" dirty="0" err="1" smtClean="0">
                <a:solidFill>
                  <a:srgbClr val="000000"/>
                </a:solidFill>
                <a:latin typeface="Consolas" panose="020B0609020204030204" pitchFamily="49" charset="0"/>
                <a:cs typeface="Consolas" panose="020B0609020204030204" pitchFamily="49" charset="0"/>
              </a:rPr>
              <a:t>getRuntime</a:t>
            </a:r>
            <a:r>
              <a:rPr lang="en-US" sz="2300" dirty="0">
                <a:solidFill>
                  <a:srgbClr val="000000"/>
                </a:solidFill>
                <a:latin typeface="Consolas" panose="020B0609020204030204" pitchFamily="49" charset="0"/>
                <a:cs typeface="Consolas" panose="020B0609020204030204" pitchFamily="49" charset="0"/>
              </a:rPr>
              <a:t>().</a:t>
            </a:r>
            <a:r>
              <a:rPr lang="en-US" sz="2300" dirty="0" err="1">
                <a:solidFill>
                  <a:srgbClr val="000000"/>
                </a:solidFill>
                <a:latin typeface="Consolas" panose="020B0609020204030204" pitchFamily="49" charset="0"/>
                <a:cs typeface="Consolas" panose="020B0609020204030204" pitchFamily="49" charset="0"/>
              </a:rPr>
              <a:t>availableProcessors</a:t>
            </a:r>
            <a:r>
              <a:rPr lang="en-US" sz="2300" dirty="0" smtClean="0">
                <a:solidFill>
                  <a:srgbClr val="000000"/>
                </a:solidFill>
                <a:latin typeface="Consolas" panose="020B0609020204030204" pitchFamily="49" charset="0"/>
                <a:cs typeface="Consolas" panose="020B0609020204030204" pitchFamily="49" charset="0"/>
              </a:rPr>
              <a:t>())</a:t>
            </a:r>
          </a:p>
          <a:p>
            <a:pPr lvl="1"/>
            <a:r>
              <a:rPr lang="en-US" dirty="0"/>
              <a:t>Or IO-Bound</a:t>
            </a:r>
          </a:p>
          <a:p>
            <a:pPr marL="457200" lvl="1" indent="0">
              <a:buNone/>
            </a:pPr>
            <a:r>
              <a:rPr lang="en-US" sz="2300" dirty="0" err="1" smtClean="0">
                <a:solidFill>
                  <a:srgbClr val="800000"/>
                </a:solidFill>
                <a:latin typeface="Consolas" panose="020B0609020204030204" pitchFamily="49" charset="0"/>
                <a:cs typeface="Consolas" panose="020B0609020204030204" pitchFamily="49" charset="0"/>
              </a:rPr>
              <a:t>Executors</a:t>
            </a:r>
            <a:r>
              <a:rPr lang="en-US" sz="2300" dirty="0" err="1" smtClean="0">
                <a:solidFill>
                  <a:srgbClr val="000000"/>
                </a:solidFill>
                <a:latin typeface="Consolas" panose="020B0609020204030204" pitchFamily="49" charset="0"/>
                <a:cs typeface="Consolas" panose="020B0609020204030204" pitchFamily="49" charset="0"/>
              </a:rPr>
              <a:t>.</a:t>
            </a:r>
            <a:r>
              <a:rPr lang="en-US" sz="2300" i="1" dirty="0" err="1" smtClean="0">
                <a:solidFill>
                  <a:srgbClr val="000000"/>
                </a:solidFill>
                <a:latin typeface="Consolas" panose="020B0609020204030204" pitchFamily="49" charset="0"/>
                <a:cs typeface="Consolas" panose="020B0609020204030204" pitchFamily="49" charset="0"/>
              </a:rPr>
              <a:t>newFixedThreadPool</a:t>
            </a:r>
            <a:r>
              <a:rPr lang="en-US" sz="2300" dirty="0" smtClean="0">
                <a:solidFill>
                  <a:srgbClr val="000000"/>
                </a:solidFill>
                <a:latin typeface="Consolas" panose="020B0609020204030204" pitchFamily="49" charset="0"/>
                <a:cs typeface="Consolas" panose="020B0609020204030204" pitchFamily="49" charset="0"/>
              </a:rPr>
              <a:t>(</a:t>
            </a:r>
            <a:r>
              <a:rPr lang="en-US" sz="2300" dirty="0" err="1" smtClean="0">
                <a:solidFill>
                  <a:srgbClr val="000000"/>
                </a:solidFill>
                <a:latin typeface="Consolas" panose="020B0609020204030204" pitchFamily="49" charset="0"/>
                <a:cs typeface="Consolas" panose="020B0609020204030204" pitchFamily="49" charset="0"/>
              </a:rPr>
              <a:t>maxDbConnections</a:t>
            </a:r>
            <a:r>
              <a:rPr lang="en-US" sz="2300" dirty="0" smtClean="0">
                <a:solidFill>
                  <a:srgbClr val="000000"/>
                </a:solidFill>
                <a:latin typeface="Consolas" panose="020B0609020204030204" pitchFamily="49" charset="0"/>
                <a:cs typeface="Consolas" panose="020B0609020204030204" pitchFamily="49" charset="0"/>
              </a:rPr>
              <a:t>)</a:t>
            </a:r>
            <a:endParaRPr lang="en-US" sz="2300" dirty="0">
              <a:solidFill>
                <a:srgbClr val="000000"/>
              </a:solidFill>
              <a:latin typeface="Consolas" panose="020B0609020204030204" pitchFamily="49" charset="0"/>
              <a:cs typeface="Consolas" panose="020B0609020204030204" pitchFamily="49" charset="0"/>
            </a:endParaRPr>
          </a:p>
          <a:p>
            <a:pPr lvl="1"/>
            <a:endParaRPr lang="en-US" sz="1400" dirty="0" smtClean="0">
              <a:solidFill>
                <a:srgbClr val="000000"/>
              </a:solidFill>
              <a:latin typeface="Consolas" panose="020B0609020204030204" pitchFamily="49" charset="0"/>
              <a:cs typeface="Consolas" panose="020B0609020204030204" pitchFamily="49" charset="0"/>
            </a:endParaRPr>
          </a:p>
          <a:p>
            <a:pPr lvl="1"/>
            <a:endParaRPr lang="en-US" dirty="0">
              <a:latin typeface="Consolas" panose="020B0609020204030204" pitchFamily="49" charset="0"/>
              <a:cs typeface="Consolas" panose="020B0609020204030204" pitchFamily="49" charset="0"/>
            </a:endParaRPr>
          </a:p>
          <a:p>
            <a:endParaRPr lang="en-US" dirty="0"/>
          </a:p>
        </p:txBody>
      </p:sp>
    </p:spTree>
    <p:extLst>
      <p:ext uri="{BB962C8B-B14F-4D97-AF65-F5344CB8AC3E}">
        <p14:creationId xmlns:p14="http://schemas.microsoft.com/office/powerpoint/2010/main" val="26869978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Parallel: Scala</a:t>
            </a:r>
            <a:endParaRPr lang="en-US" dirty="0"/>
          </a:p>
        </p:txBody>
      </p:sp>
      <p:sp>
        <p:nvSpPr>
          <p:cNvPr id="3" name="Content Placeholder 2"/>
          <p:cNvSpPr>
            <a:spLocks noGrp="1"/>
          </p:cNvSpPr>
          <p:nvPr>
            <p:ph idx="1"/>
          </p:nvPr>
        </p:nvSpPr>
        <p:spPr/>
        <p:txBody>
          <a:bodyPr>
            <a:normAutofit/>
          </a:bodyPr>
          <a:lstStyle/>
          <a:p>
            <a:r>
              <a:rPr lang="en-US" dirty="0" smtClean="0"/>
              <a:t>One shared fork-join pool, configurable</a:t>
            </a:r>
          </a:p>
          <a:p>
            <a:r>
              <a:rPr lang="en-US" dirty="0" smtClean="0"/>
              <a:t>Batch sizes are dynamic and respond to work stealing</a:t>
            </a:r>
          </a:p>
          <a:p>
            <a:r>
              <a:rPr lang="en-US" dirty="0" smtClean="0"/>
              <a:t>Minimum batch size:</a:t>
            </a:r>
          </a:p>
          <a:p>
            <a:pPr marL="457200" lvl="1" indent="0">
              <a:buNone/>
            </a:pPr>
            <a:r>
              <a:rPr lang="pl-PL" dirty="0" smtClean="0">
                <a:latin typeface="Consolas" panose="020B0609020204030204" pitchFamily="49" charset="0"/>
                <a:cs typeface="Consolas" panose="020B0609020204030204" pitchFamily="49" charset="0"/>
              </a:rPr>
              <a:t>1 </a:t>
            </a:r>
            <a:r>
              <a:rPr lang="pl-PL" dirty="0">
                <a:latin typeface="Consolas" panose="020B0609020204030204" pitchFamily="49" charset="0"/>
                <a:cs typeface="Consolas" panose="020B0609020204030204" pitchFamily="49" charset="0"/>
              </a:rPr>
              <a:t>+ </a:t>
            </a:r>
            <a:r>
              <a:rPr lang="pl-PL" dirty="0" smtClean="0">
                <a:latin typeface="Consolas" panose="020B0609020204030204" pitchFamily="49" charset="0"/>
                <a:cs typeface="Consolas" panose="020B0609020204030204" pitchFamily="49" charset="0"/>
              </a:rPr>
              <a:t>size </a:t>
            </a:r>
            <a:r>
              <a:rPr lang="pl-PL" dirty="0">
                <a:latin typeface="Consolas" panose="020B0609020204030204" pitchFamily="49" charset="0"/>
                <a:cs typeface="Consolas" panose="020B0609020204030204" pitchFamily="49" charset="0"/>
              </a:rPr>
              <a:t>/ (8 * </a:t>
            </a:r>
            <a:r>
              <a:rPr lang="en-US" dirty="0">
                <a:latin typeface="Consolas" panose="020B0609020204030204" pitchFamily="49" charset="0"/>
                <a:cs typeface="Consolas" panose="020B0609020204030204" pitchFamily="49" charset="0"/>
              </a:rPr>
              <a:t>#cores</a:t>
            </a:r>
            <a:r>
              <a:rPr lang="pl-PL"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9716911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Parallel: Java 8</a:t>
            </a:r>
            <a:endParaRPr lang="en-US" dirty="0"/>
          </a:p>
        </p:txBody>
      </p:sp>
      <p:sp>
        <p:nvSpPr>
          <p:cNvPr id="3" name="Content Placeholder 2"/>
          <p:cNvSpPr>
            <a:spLocks noGrp="1"/>
          </p:cNvSpPr>
          <p:nvPr>
            <p:ph idx="1"/>
          </p:nvPr>
        </p:nvSpPr>
        <p:spPr/>
        <p:txBody>
          <a:bodyPr>
            <a:normAutofit fontScale="85000" lnSpcReduction="10000"/>
          </a:bodyPr>
          <a:lstStyle/>
          <a:p>
            <a:r>
              <a:rPr lang="en-US" dirty="0"/>
              <a:t>One shared fork-join pool, </a:t>
            </a:r>
            <a:r>
              <a:rPr lang="en-US" i="1" dirty="0" smtClean="0"/>
              <a:t>not</a:t>
            </a:r>
            <a:r>
              <a:rPr lang="en-US" dirty="0" smtClean="0"/>
              <a:t> configurable</a:t>
            </a:r>
            <a:endParaRPr lang="en-US" dirty="0"/>
          </a:p>
          <a:p>
            <a:r>
              <a:rPr lang="en-US" dirty="0" smtClean="0"/>
              <a:t>Batch </a:t>
            </a:r>
            <a:r>
              <a:rPr lang="en-US" dirty="0"/>
              <a:t>sizes are dynamic and respond to work </a:t>
            </a:r>
            <a:r>
              <a:rPr lang="en-US" dirty="0" smtClean="0"/>
              <a:t>stealing</a:t>
            </a:r>
          </a:p>
          <a:p>
            <a:r>
              <a:rPr lang="en-US" dirty="0"/>
              <a:t>Minimum batch </a:t>
            </a:r>
            <a:r>
              <a:rPr lang="en-US" dirty="0" smtClean="0"/>
              <a:t>size:</a:t>
            </a:r>
          </a:p>
          <a:p>
            <a:pPr lvl="1"/>
            <a:r>
              <a:rPr lang="en-US" dirty="0">
                <a:latin typeface="Consolas" panose="020B0609020204030204" pitchFamily="49" charset="0"/>
                <a:cs typeface="Consolas" panose="020B0609020204030204" pitchFamily="49" charset="0"/>
              </a:rPr>
              <a:t>max(</a:t>
            </a:r>
            <a:r>
              <a:rPr lang="pl-PL" dirty="0">
                <a:latin typeface="Consolas" panose="020B0609020204030204" pitchFamily="49" charset="0"/>
                <a:cs typeface="Consolas" panose="020B0609020204030204" pitchFamily="49" charset="0"/>
              </a:rPr>
              <a:t>1</a:t>
            </a:r>
            <a:r>
              <a:rPr lang="en-US" dirty="0">
                <a:latin typeface="Consolas" panose="020B0609020204030204" pitchFamily="49" charset="0"/>
                <a:cs typeface="Consolas" panose="020B0609020204030204" pitchFamily="49" charset="0"/>
              </a:rPr>
              <a:t>, </a:t>
            </a:r>
            <a:r>
              <a:rPr lang="pl-PL" dirty="0">
                <a:latin typeface="Consolas" panose="020B0609020204030204" pitchFamily="49" charset="0"/>
                <a:cs typeface="Consolas" panose="020B0609020204030204" pitchFamily="49" charset="0"/>
              </a:rPr>
              <a:t>s</a:t>
            </a:r>
            <a:r>
              <a:rPr lang="en-US" dirty="0" err="1">
                <a:latin typeface="Consolas" panose="020B0609020204030204" pitchFamily="49" charset="0"/>
                <a:cs typeface="Consolas" panose="020B0609020204030204" pitchFamily="49" charset="0"/>
              </a:rPr>
              <a:t>ize</a:t>
            </a:r>
            <a:r>
              <a:rPr lang="pl-PL" dirty="0">
                <a:latin typeface="Consolas" panose="020B0609020204030204" pitchFamily="49" charset="0"/>
                <a:cs typeface="Consolas" panose="020B0609020204030204" pitchFamily="49" charset="0"/>
              </a:rPr>
              <a:t> / (</a:t>
            </a:r>
            <a:r>
              <a:rPr lang="en-US" dirty="0">
                <a:latin typeface="Consolas" panose="020B0609020204030204" pitchFamily="49" charset="0"/>
                <a:cs typeface="Consolas" panose="020B0609020204030204" pitchFamily="49" charset="0"/>
              </a:rPr>
              <a:t>4</a:t>
            </a:r>
            <a:r>
              <a:rPr lang="pl-PL" dirty="0">
                <a:latin typeface="Consolas" panose="020B0609020204030204" pitchFamily="49" charset="0"/>
                <a:cs typeface="Consolas" panose="020B0609020204030204" pitchFamily="49" charset="0"/>
              </a:rPr>
              <a:t> * </a:t>
            </a:r>
            <a:r>
              <a:rPr lang="en-US" dirty="0">
                <a:latin typeface="Consolas" panose="020B0609020204030204" pitchFamily="49" charset="0"/>
                <a:cs typeface="Consolas" panose="020B0609020204030204" pitchFamily="49" charset="0"/>
              </a:rPr>
              <a:t>(#cores - 1)</a:t>
            </a:r>
            <a:r>
              <a:rPr lang="pl-PL" dirty="0">
                <a:latin typeface="Consolas" panose="020B0609020204030204" pitchFamily="49" charset="0"/>
                <a:cs typeface="Consolas" panose="020B0609020204030204" pitchFamily="49" charset="0"/>
              </a:rPr>
              <a:t>)</a:t>
            </a:r>
            <a:r>
              <a:rPr lang="en-US" dirty="0">
                <a:latin typeface="Consolas" panose="020B0609020204030204" pitchFamily="49" charset="0"/>
                <a:cs typeface="Consolas" panose="020B0609020204030204" pitchFamily="49" charset="0"/>
              </a:rPr>
              <a:t>)</a:t>
            </a:r>
          </a:p>
          <a:p>
            <a:pPr lvl="1"/>
            <a:r>
              <a:rPr lang="en-US" dirty="0" smtClean="0">
                <a:latin typeface="+mj-lt"/>
                <a:cs typeface="Consolas" panose="020B0609020204030204" pitchFamily="49" charset="0"/>
              </a:rPr>
              <a:t>Default pool also has #cores – 1 threads, plus main thread helps</a:t>
            </a:r>
          </a:p>
          <a:p>
            <a:pPr lvl="1"/>
            <a:r>
              <a:rPr lang="en-US" dirty="0" smtClean="0">
                <a:latin typeface="+mj-lt"/>
                <a:cs typeface="Consolas" panose="020B0609020204030204" pitchFamily="49" charset="0"/>
              </a:rPr>
              <a:t>Can be changed with system property</a:t>
            </a:r>
          </a:p>
          <a:p>
            <a:pPr marL="457200" lvl="1" indent="0">
              <a:buNone/>
            </a:pPr>
            <a:r>
              <a:rPr lang="en-US" sz="2400" dirty="0" err="1" smtClean="0">
                <a:latin typeface="Consolas" panose="020B0609020204030204" pitchFamily="49" charset="0"/>
                <a:cs typeface="Consolas" panose="020B0609020204030204" pitchFamily="49" charset="0"/>
              </a:rPr>
              <a:t>java.util.concurrent.ForkJoinPool.common.parallelism</a:t>
            </a:r>
            <a:endParaRPr lang="en-US" sz="2400" dirty="0" smtClean="0">
              <a:latin typeface="Consolas" panose="020B0609020204030204" pitchFamily="49" charset="0"/>
              <a:cs typeface="Consolas" panose="020B0609020204030204" pitchFamily="49" charset="0"/>
            </a:endParaRPr>
          </a:p>
          <a:p>
            <a:pPr lvl="1"/>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1800656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Solve the same problem in all three libraries</a:t>
            </a:r>
          </a:p>
          <a:p>
            <a:pPr lvl="1"/>
            <a:r>
              <a:rPr lang="en-US" dirty="0"/>
              <a:t>Java (</a:t>
            </a:r>
            <a:r>
              <a:rPr lang="en-US" dirty="0">
                <a:latin typeface="Consolas" panose="020B0609020204030204" pitchFamily="49" charset="0"/>
                <a:cs typeface="Consolas" panose="020B0609020204030204" pitchFamily="49" charset="0"/>
              </a:rPr>
              <a:t>1.8.0_05</a:t>
            </a:r>
            <a:r>
              <a:rPr lang="en-US" dirty="0" smtClean="0"/>
              <a:t>)</a:t>
            </a:r>
          </a:p>
          <a:p>
            <a:pPr lvl="1"/>
            <a:r>
              <a:rPr lang="en-US" dirty="0"/>
              <a:t>GS Collections (</a:t>
            </a:r>
            <a:r>
              <a:rPr lang="en-US" dirty="0">
                <a:latin typeface="Consolas" panose="020B0609020204030204" pitchFamily="49" charset="0"/>
                <a:cs typeface="Consolas" panose="020B0609020204030204" pitchFamily="49" charset="0"/>
              </a:rPr>
              <a:t>5.1.0</a:t>
            </a:r>
            <a:r>
              <a:rPr lang="en-US" dirty="0" smtClean="0"/>
              <a:t>)</a:t>
            </a:r>
          </a:p>
          <a:p>
            <a:pPr lvl="1"/>
            <a:r>
              <a:rPr lang="en-US" dirty="0">
                <a:solidFill>
                  <a:srgbClr val="000000"/>
                </a:solidFill>
              </a:rPr>
              <a:t>Scala (</a:t>
            </a:r>
            <a:r>
              <a:rPr lang="en-US" dirty="0" smtClean="0">
                <a:latin typeface="Consolas" panose="020B0609020204030204" pitchFamily="49" charset="0"/>
                <a:cs typeface="Consolas" panose="020B0609020204030204" pitchFamily="49" charset="0"/>
              </a:rPr>
              <a:t>2.11.0</a:t>
            </a:r>
            <a:r>
              <a:rPr lang="en-US" dirty="0" smtClean="0">
                <a:solidFill>
                  <a:srgbClr val="000000"/>
                </a:solidFill>
              </a:rPr>
              <a:t>)</a:t>
            </a:r>
            <a:endParaRPr lang="en-US" dirty="0" smtClean="0"/>
          </a:p>
          <a:p>
            <a:r>
              <a:rPr lang="en-US" dirty="0" smtClean="0"/>
              <a:t>Count how many even numbers are in a list of numbers</a:t>
            </a:r>
          </a:p>
          <a:p>
            <a:r>
              <a:rPr lang="en-US" dirty="0" smtClean="0"/>
              <a:t>Then accomplish the same thing in parallel</a:t>
            </a:r>
          </a:p>
          <a:p>
            <a:pPr lvl="1"/>
            <a:r>
              <a:rPr lang="en-US" dirty="0" smtClean="0"/>
              <a:t>Data-level parallelism</a:t>
            </a:r>
          </a:p>
          <a:p>
            <a:pPr lvl="1"/>
            <a:r>
              <a:rPr lang="en-US" dirty="0" smtClean="0"/>
              <a:t>Batch the data</a:t>
            </a:r>
          </a:p>
          <a:p>
            <a:pPr lvl="1"/>
            <a:r>
              <a:rPr lang="en-US" dirty="0" smtClean="0"/>
              <a:t>Use all the cores</a:t>
            </a:r>
          </a:p>
          <a:p>
            <a:endParaRPr lang="en-US" dirty="0"/>
          </a:p>
        </p:txBody>
      </p:sp>
    </p:spTree>
    <p:extLst>
      <p:ext uri="{BB962C8B-B14F-4D97-AF65-F5344CB8AC3E}">
        <p14:creationId xmlns:p14="http://schemas.microsoft.com/office/powerpoint/2010/main" val="32784129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Aggregation</a:t>
            </a:r>
            <a:endParaRPr lang="en-US" dirty="0"/>
          </a:p>
        </p:txBody>
      </p:sp>
    </p:spTree>
    <p:extLst>
      <p:ext uri="{BB962C8B-B14F-4D97-AF65-F5344CB8AC3E}">
        <p14:creationId xmlns:p14="http://schemas.microsoft.com/office/powerpoint/2010/main" val="8013400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Aggregation Domain</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0571" y="2383093"/>
            <a:ext cx="7142858" cy="1219048"/>
          </a:xfrm>
        </p:spPr>
      </p:pic>
    </p:spTree>
    <p:extLst>
      <p:ext uri="{BB962C8B-B14F-4D97-AF65-F5344CB8AC3E}">
        <p14:creationId xmlns:p14="http://schemas.microsoft.com/office/powerpoint/2010/main" val="32123606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extLst>
              <p:ext uri="{D42A27DB-BD31-4B8C-83A1-F6EECF244321}">
                <p14:modId xmlns:p14="http://schemas.microsoft.com/office/powerpoint/2010/main" val="1518116926"/>
              </p:ext>
            </p:extLst>
          </p:nvPr>
        </p:nvGraphicFramePr>
        <p:xfrm>
          <a:off x="457200" y="1085850"/>
          <a:ext cx="8229600" cy="350837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a:bodyPr>
          <a:lstStyle/>
          <a:p>
            <a:r>
              <a:rPr lang="en-US" dirty="0" smtClean="0"/>
              <a:t>Aggregate by Categories</a:t>
            </a:r>
            <a:endParaRPr lang="en-US"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86400" y="2724150"/>
            <a:ext cx="635954"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 descr="GS Collectio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2800" y="3409950"/>
            <a:ext cx="476250" cy="4762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motlic\AppData\Local\Microsoft\Windows\Temporary Internet Files\Content.IE5\WS8I7APF\MC900310902[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5564" y="4265339"/>
            <a:ext cx="536036" cy="41835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10692" y="4289851"/>
            <a:ext cx="401072" cy="369332"/>
          </a:xfrm>
          <a:prstGeom prst="rect">
            <a:avLst/>
          </a:prstGeom>
          <a:noFill/>
        </p:spPr>
        <p:txBody>
          <a:bodyPr wrap="none" rtlCol="0">
            <a:spAutoFit/>
          </a:bodyPr>
          <a:lstStyle/>
          <a:p>
            <a:r>
              <a:rPr lang="en-US" dirty="0" smtClean="0"/>
              <a:t>8x</a:t>
            </a:r>
            <a:endParaRPr lang="en-US" dirty="0"/>
          </a:p>
        </p:txBody>
      </p:sp>
    </p:spTree>
    <p:extLst>
      <p:ext uri="{BB962C8B-B14F-4D97-AF65-F5344CB8AC3E}">
        <p14:creationId xmlns:p14="http://schemas.microsoft.com/office/powerpoint/2010/main" val="2876326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p:cNvGraphicFramePr>
            <a:graphicFrameLocks noGrp="1"/>
          </p:cNvGraphicFramePr>
          <p:nvPr>
            <p:ph idx="1"/>
            <p:extLst>
              <p:ext uri="{D42A27DB-BD31-4B8C-83A1-F6EECF244321}">
                <p14:modId xmlns:p14="http://schemas.microsoft.com/office/powerpoint/2010/main" val="2503198927"/>
              </p:ext>
            </p:extLst>
          </p:nvPr>
        </p:nvGraphicFramePr>
        <p:xfrm>
          <a:off x="457200" y="1085850"/>
          <a:ext cx="8229600" cy="350837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a:bodyPr>
          <a:lstStyle/>
          <a:p>
            <a:r>
              <a:rPr lang="en-US" dirty="0" smtClean="0"/>
              <a:t>Aggregate by Accounts</a:t>
            </a:r>
            <a:endParaRPr lang="en-US"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38800" y="3257550"/>
            <a:ext cx="345526" cy="6345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descr="C:\Users\motlic\AppData\Local\Microsoft\Windows\Temporary Internet Files\Content.IE5\WS8I7APF\MC900310902[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5564" y="4265339"/>
            <a:ext cx="536036" cy="418357"/>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510692" y="4289851"/>
            <a:ext cx="401072" cy="369332"/>
          </a:xfrm>
          <a:prstGeom prst="rect">
            <a:avLst/>
          </a:prstGeom>
          <a:noFill/>
        </p:spPr>
        <p:txBody>
          <a:bodyPr wrap="none" rtlCol="0">
            <a:spAutoFit/>
          </a:bodyPr>
          <a:lstStyle/>
          <a:p>
            <a:r>
              <a:rPr lang="en-US" dirty="0" smtClean="0"/>
              <a:t>8x</a:t>
            </a:r>
            <a:endParaRPr lang="en-US" dirty="0"/>
          </a:p>
        </p:txBody>
      </p:sp>
      <p:pic>
        <p:nvPicPr>
          <p:cNvPr id="14" name="Picture 5" descr="GS Collection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2800" y="340995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63045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Aggregate by Category Streams</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smtClean="0">
                <a:solidFill>
                  <a:srgbClr val="0080C0"/>
                </a:solidFill>
                <a:latin typeface="Consolas" panose="020B0609020204030204" pitchFamily="49" charset="0"/>
                <a:cs typeface="Consolas" panose="020B0609020204030204" pitchFamily="49" charset="0"/>
              </a:rPr>
              <a:t>Map</a:t>
            </a:r>
            <a:r>
              <a:rPr lang="en-US" sz="1800" dirty="0" smtClean="0">
                <a:solidFill>
                  <a:srgbClr val="000000"/>
                </a:solidFill>
                <a:latin typeface="Consolas" panose="020B0609020204030204" pitchFamily="49" charset="0"/>
                <a:cs typeface="Consolas" panose="020B0609020204030204" pitchFamily="49" charset="0"/>
              </a:rPr>
              <a:t>&lt;</a:t>
            </a:r>
            <a:r>
              <a:rPr lang="en-US" sz="1800" dirty="0">
                <a:solidFill>
                  <a:srgbClr val="800000"/>
                </a:solidFill>
                <a:latin typeface="Consolas" panose="020B0609020204030204" pitchFamily="49" charset="0"/>
                <a:cs typeface="Consolas" panose="020B0609020204030204" pitchFamily="49" charset="0"/>
              </a:rPr>
              <a:t>String</a:t>
            </a:r>
            <a:r>
              <a:rPr lang="en-US" sz="1800" dirty="0" smtClean="0">
                <a:solidFill>
                  <a:srgbClr val="000000"/>
                </a:solidFill>
                <a:latin typeface="Consolas" panose="020B0609020204030204" pitchFamily="49" charset="0"/>
                <a:cs typeface="Consolas" panose="020B0609020204030204" pitchFamily="49" charset="0"/>
              </a:rPr>
              <a:t>, </a:t>
            </a:r>
            <a:r>
              <a:rPr lang="en-US" sz="1800" dirty="0" err="1">
                <a:solidFill>
                  <a:srgbClr val="800000"/>
                </a:solidFill>
                <a:latin typeface="Consolas" panose="020B0609020204030204" pitchFamily="49" charset="0"/>
                <a:cs typeface="Consolas" panose="020B0609020204030204" pitchFamily="49" charset="0"/>
              </a:rPr>
              <a:t>DoubleSummaryStatistics</a:t>
            </a:r>
            <a:r>
              <a:rPr lang="en-US" sz="1800" dirty="0">
                <a:solidFill>
                  <a:srgbClr val="000000"/>
                </a:solidFill>
                <a:latin typeface="Consolas" panose="020B0609020204030204" pitchFamily="49" charset="0"/>
                <a:cs typeface="Consolas" panose="020B0609020204030204" pitchFamily="49" charset="0"/>
              </a:rPr>
              <a:t>&gt; </a:t>
            </a:r>
            <a:r>
              <a:rPr lang="en-US" sz="1800" dirty="0" err="1" smtClean="0">
                <a:solidFill>
                  <a:srgbClr val="004000"/>
                </a:solidFill>
                <a:latin typeface="Consolas" panose="020B0609020204030204" pitchFamily="49" charset="0"/>
                <a:cs typeface="Consolas" panose="020B0609020204030204" pitchFamily="49" charset="0"/>
              </a:rPr>
              <a:t>categoryDoubleMap</a:t>
            </a:r>
            <a:r>
              <a:rPr lang="en-US" sz="1800" dirty="0" smtClean="0">
                <a:solidFill>
                  <a:srgbClr val="004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 </a:t>
            </a:r>
            <a:r>
              <a:rPr lang="en-US" sz="1800" dirty="0" err="1">
                <a:solidFill>
                  <a:srgbClr val="800080"/>
                </a:solidFill>
                <a:latin typeface="Consolas" panose="020B0609020204030204" pitchFamily="49" charset="0"/>
                <a:cs typeface="Consolas" panose="020B0609020204030204" pitchFamily="49" charset="0"/>
              </a:rPr>
              <a:t>this</a:t>
            </a:r>
            <a:r>
              <a:rPr lang="en-US" sz="1800" dirty="0" err="1">
                <a:solidFill>
                  <a:srgbClr val="000000"/>
                </a:solidFill>
                <a:latin typeface="Consolas" panose="020B0609020204030204" pitchFamily="49" charset="0"/>
                <a:cs typeface="Consolas" panose="020B0609020204030204" pitchFamily="49" charset="0"/>
              </a:rPr>
              <a:t>.</a:t>
            </a:r>
            <a:r>
              <a:rPr lang="en-US" sz="1800" dirty="0" err="1">
                <a:solidFill>
                  <a:srgbClr val="5555FF"/>
                </a:solidFill>
                <a:latin typeface="Consolas" panose="020B0609020204030204" pitchFamily="49" charset="0"/>
                <a:cs typeface="Consolas" panose="020B0609020204030204" pitchFamily="49" charset="0"/>
              </a:rPr>
              <a:t>jdkPositions</a:t>
            </a:r>
            <a:r>
              <a:rPr lang="en-US" sz="1800" dirty="0" err="1">
                <a:solidFill>
                  <a:srgbClr val="000000"/>
                </a:solidFill>
                <a:latin typeface="Consolas" panose="020B0609020204030204" pitchFamily="49" charset="0"/>
                <a:cs typeface="Consolas" panose="020B0609020204030204" pitchFamily="49" charset="0"/>
              </a:rPr>
              <a:t>.parallelStream</a:t>
            </a:r>
            <a:r>
              <a:rPr lang="en-US" sz="1800" dirty="0">
                <a:solidFill>
                  <a:srgbClr val="000000"/>
                </a:solidFill>
                <a:latin typeface="Consolas" panose="020B0609020204030204" pitchFamily="49" charset="0"/>
                <a:cs typeface="Consolas" panose="020B0609020204030204" pitchFamily="49" charset="0"/>
              </a:rPr>
              <a:t>().collect</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smtClean="0">
                <a:solidFill>
                  <a:srgbClr val="000000"/>
                </a:solidFill>
                <a:latin typeface="Consolas" panose="020B0609020204030204" pitchFamily="49" charset="0"/>
                <a:cs typeface="Consolas" panose="020B0609020204030204" pitchFamily="49" charset="0"/>
              </a:rPr>
              <a:t>    </a:t>
            </a:r>
            <a:r>
              <a:rPr lang="en-US" sz="1800" dirty="0" err="1" smtClean="0">
                <a:solidFill>
                  <a:srgbClr val="800000"/>
                </a:solidFill>
                <a:latin typeface="Consolas" panose="020B0609020204030204" pitchFamily="49" charset="0"/>
                <a:cs typeface="Consolas" panose="020B0609020204030204" pitchFamily="49" charset="0"/>
              </a:rPr>
              <a:t>Collectors</a:t>
            </a:r>
            <a:r>
              <a:rPr lang="en-US" sz="1800" dirty="0" err="1" smtClean="0">
                <a:solidFill>
                  <a:srgbClr val="000000"/>
                </a:solidFill>
                <a:latin typeface="Consolas" panose="020B0609020204030204" pitchFamily="49" charset="0"/>
                <a:cs typeface="Consolas" panose="020B0609020204030204" pitchFamily="49" charset="0"/>
              </a:rPr>
              <a:t>.</a:t>
            </a:r>
            <a:r>
              <a:rPr lang="en-US" sz="1800" i="1" dirty="0" err="1" smtClean="0">
                <a:solidFill>
                  <a:srgbClr val="000000"/>
                </a:solidFill>
                <a:latin typeface="Consolas" panose="020B0609020204030204" pitchFamily="49" charset="0"/>
                <a:cs typeface="Consolas" panose="020B0609020204030204" pitchFamily="49" charset="0"/>
              </a:rPr>
              <a:t>groupingBy</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smtClean="0">
                <a:solidFill>
                  <a:srgbClr val="000000"/>
                </a:solidFill>
                <a:latin typeface="Consolas" panose="020B0609020204030204" pitchFamily="49" charset="0"/>
                <a:cs typeface="Consolas" panose="020B0609020204030204" pitchFamily="49" charset="0"/>
              </a:rPr>
              <a:t>      Position</a:t>
            </a:r>
            <a:r>
              <a:rPr lang="en-US" sz="1800" dirty="0">
                <a:solidFill>
                  <a:srgbClr val="000000"/>
                </a:solidFill>
                <a:latin typeface="Consolas" panose="020B0609020204030204" pitchFamily="49" charset="0"/>
                <a:cs typeface="Consolas" panose="020B0609020204030204" pitchFamily="49" charset="0"/>
              </a:rPr>
              <a:t>::</a:t>
            </a:r>
            <a:r>
              <a:rPr lang="en-US" sz="1800" dirty="0" err="1">
                <a:solidFill>
                  <a:srgbClr val="000000"/>
                </a:solidFill>
                <a:latin typeface="Consolas" panose="020B0609020204030204" pitchFamily="49" charset="0"/>
                <a:cs typeface="Consolas" panose="020B0609020204030204" pitchFamily="49" charset="0"/>
              </a:rPr>
              <a:t>getCategory</a:t>
            </a:r>
            <a:r>
              <a:rPr lang="en-US" sz="1800" dirty="0" smtClean="0">
                <a:solidFill>
                  <a:srgbClr val="000000"/>
                </a:solidFill>
                <a:latin typeface="Consolas" panose="020B0609020204030204" pitchFamily="49" charset="0"/>
                <a:cs typeface="Consolas" panose="020B0609020204030204" pitchFamily="49" charset="0"/>
              </a:rPr>
              <a:t>,</a:t>
            </a:r>
            <a:endParaRPr lang="en-US" sz="1800" dirty="0">
              <a:solidFill>
                <a:srgbClr val="000000"/>
              </a:solidFill>
              <a:latin typeface="Consolas" panose="020B0609020204030204" pitchFamily="49" charset="0"/>
              <a:cs typeface="Consolas" panose="020B0609020204030204" pitchFamily="49" charset="0"/>
            </a:endParaRPr>
          </a:p>
          <a:p>
            <a:pPr marL="0" indent="0">
              <a:buNone/>
            </a:pPr>
            <a:r>
              <a:rPr lang="en-US" sz="1800" dirty="0" smtClean="0">
                <a:solidFill>
                  <a:srgbClr val="000000"/>
                </a:solidFill>
                <a:latin typeface="Consolas" panose="020B0609020204030204" pitchFamily="49" charset="0"/>
                <a:cs typeface="Consolas" panose="020B0609020204030204" pitchFamily="49" charset="0"/>
              </a:rPr>
              <a:t>      </a:t>
            </a:r>
            <a:r>
              <a:rPr lang="en-US" sz="1800" dirty="0" err="1">
                <a:solidFill>
                  <a:srgbClr val="800000"/>
                </a:solidFill>
                <a:latin typeface="Consolas" panose="020B0609020204030204" pitchFamily="49" charset="0"/>
                <a:cs typeface="Consolas" panose="020B0609020204030204" pitchFamily="49" charset="0"/>
              </a:rPr>
              <a:t>Collectors</a:t>
            </a:r>
            <a:r>
              <a:rPr lang="en-US" sz="1800" dirty="0" err="1">
                <a:solidFill>
                  <a:srgbClr val="000000"/>
                </a:solidFill>
                <a:latin typeface="Consolas" panose="020B0609020204030204" pitchFamily="49" charset="0"/>
                <a:cs typeface="Consolas" panose="020B0609020204030204" pitchFamily="49" charset="0"/>
              </a:rPr>
              <a:t>.</a:t>
            </a:r>
            <a:r>
              <a:rPr lang="en-US" sz="1800" i="1" dirty="0" err="1">
                <a:solidFill>
                  <a:srgbClr val="000000"/>
                </a:solidFill>
                <a:latin typeface="Consolas" panose="020B0609020204030204" pitchFamily="49" charset="0"/>
                <a:cs typeface="Consolas" panose="020B0609020204030204" pitchFamily="49" charset="0"/>
              </a:rPr>
              <a:t>summarizingDouble</a:t>
            </a:r>
            <a:r>
              <a:rPr lang="en-US" sz="1800" dirty="0">
                <a:solidFill>
                  <a:srgbClr val="000000"/>
                </a:solidFill>
                <a:latin typeface="Consolas" panose="020B0609020204030204" pitchFamily="49" charset="0"/>
                <a:cs typeface="Consolas" panose="020B0609020204030204" pitchFamily="49" charset="0"/>
              </a:rPr>
              <a:t>(Position::</a:t>
            </a:r>
            <a:r>
              <a:rPr lang="en-US" sz="1800" dirty="0" err="1">
                <a:solidFill>
                  <a:srgbClr val="000000"/>
                </a:solidFill>
                <a:latin typeface="Consolas" panose="020B0609020204030204" pitchFamily="49" charset="0"/>
                <a:cs typeface="Consolas" panose="020B0609020204030204" pitchFamily="49" charset="0"/>
              </a:rPr>
              <a:t>getMarketValue</a:t>
            </a:r>
            <a:r>
              <a:rPr lang="en-US" sz="1800" dirty="0" smtClean="0">
                <a:solidFill>
                  <a:srgbClr val="000000"/>
                </a:solidFill>
                <a:latin typeface="Consolas" panose="020B0609020204030204" pitchFamily="49" charset="0"/>
                <a:cs typeface="Consolas" panose="020B0609020204030204" pitchFamily="49" charset="0"/>
              </a:rPr>
              <a:t>)));</a:t>
            </a:r>
            <a:endParaRPr lang="en-US" sz="1800" dirty="0">
              <a:latin typeface="Consolas" panose="020B0609020204030204" pitchFamily="49" charset="0"/>
              <a:cs typeface="Consolas" panose="020B0609020204030204" pitchFamily="49"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1" y="1085850"/>
            <a:ext cx="635954"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18486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Aggregate by </a:t>
            </a:r>
            <a:r>
              <a:rPr lang="en-US" dirty="0"/>
              <a:t>Category GSC</a:t>
            </a:r>
          </a:p>
        </p:txBody>
      </p:sp>
      <p:sp>
        <p:nvSpPr>
          <p:cNvPr id="3" name="Content Placeholder 2"/>
          <p:cNvSpPr>
            <a:spLocks noGrp="1"/>
          </p:cNvSpPr>
          <p:nvPr>
            <p:ph idx="1"/>
          </p:nvPr>
        </p:nvSpPr>
        <p:spPr/>
        <p:txBody>
          <a:bodyPr>
            <a:normAutofit/>
          </a:bodyPr>
          <a:lstStyle/>
          <a:p>
            <a:pPr marL="0" indent="0">
              <a:buNone/>
            </a:pPr>
            <a:r>
              <a:rPr lang="en-US" sz="1800" dirty="0" err="1" smtClean="0">
                <a:solidFill>
                  <a:srgbClr val="0080C0"/>
                </a:solidFill>
                <a:latin typeface="Consolas" panose="020B0609020204030204" pitchFamily="49" charset="0"/>
                <a:cs typeface="Consolas" panose="020B0609020204030204" pitchFamily="49" charset="0"/>
              </a:rPr>
              <a:t>MapIterable</a:t>
            </a:r>
            <a:r>
              <a:rPr lang="en-US" sz="1800" dirty="0" smtClean="0">
                <a:solidFill>
                  <a:srgbClr val="000000"/>
                </a:solidFill>
                <a:latin typeface="Consolas" panose="020B0609020204030204" pitchFamily="49" charset="0"/>
                <a:cs typeface="Consolas" panose="020B0609020204030204" pitchFamily="49" charset="0"/>
              </a:rPr>
              <a:t>&lt;</a:t>
            </a:r>
            <a:r>
              <a:rPr lang="en-US" sz="1800" dirty="0" smtClean="0">
                <a:solidFill>
                  <a:srgbClr val="800000"/>
                </a:solidFill>
                <a:latin typeface="Consolas" panose="020B0609020204030204" pitchFamily="49" charset="0"/>
                <a:cs typeface="Consolas" panose="020B0609020204030204" pitchFamily="49" charset="0"/>
              </a:rPr>
              <a:t>String</a:t>
            </a:r>
            <a:r>
              <a:rPr lang="en-US" sz="1800" dirty="0" smtClean="0">
                <a:solidFill>
                  <a:srgbClr val="000000"/>
                </a:solidFill>
                <a:latin typeface="Consolas" panose="020B0609020204030204" pitchFamily="49" charset="0"/>
                <a:cs typeface="Consolas" panose="020B0609020204030204" pitchFamily="49" charset="0"/>
              </a:rPr>
              <a:t>, </a:t>
            </a:r>
            <a:r>
              <a:rPr lang="en-US" sz="1800" dirty="0" err="1" smtClean="0">
                <a:solidFill>
                  <a:srgbClr val="800000"/>
                </a:solidFill>
                <a:latin typeface="Consolas" panose="020B0609020204030204" pitchFamily="49" charset="0"/>
                <a:cs typeface="Consolas" panose="020B0609020204030204" pitchFamily="49" charset="0"/>
              </a:rPr>
              <a:t>MarketValueStatistics</a:t>
            </a:r>
            <a:r>
              <a:rPr lang="en-US" sz="1800" dirty="0" smtClean="0">
                <a:solidFill>
                  <a:srgbClr val="000000"/>
                </a:solidFill>
                <a:latin typeface="Consolas" panose="020B0609020204030204" pitchFamily="49" charset="0"/>
                <a:cs typeface="Consolas" panose="020B0609020204030204" pitchFamily="49" charset="0"/>
              </a:rPr>
              <a:t>&gt; </a:t>
            </a:r>
            <a:r>
              <a:rPr lang="en-US" sz="1800" dirty="0" err="1" smtClean="0">
                <a:solidFill>
                  <a:srgbClr val="004000"/>
                </a:solidFill>
                <a:latin typeface="Consolas" panose="020B0609020204030204" pitchFamily="49" charset="0"/>
                <a:cs typeface="Consolas" panose="020B0609020204030204" pitchFamily="49" charset="0"/>
              </a:rPr>
              <a:t>categoryDoubleMap</a:t>
            </a:r>
            <a:r>
              <a:rPr lang="en-US" sz="1800" dirty="0" smtClean="0">
                <a:solidFill>
                  <a:srgbClr val="004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 </a:t>
            </a:r>
          </a:p>
          <a:p>
            <a:pPr marL="0" indent="0">
              <a:buNone/>
            </a:pPr>
            <a:r>
              <a:rPr lang="en-US" sz="1800" dirty="0" smtClean="0">
                <a:solidFill>
                  <a:srgbClr val="000000"/>
                </a:solidFill>
                <a:latin typeface="Consolas" panose="020B0609020204030204" pitchFamily="49" charset="0"/>
                <a:cs typeface="Consolas" panose="020B0609020204030204" pitchFamily="49" charset="0"/>
              </a:rPr>
              <a:t>  </a:t>
            </a:r>
            <a:r>
              <a:rPr lang="en-US" sz="1800" dirty="0" err="1" smtClean="0">
                <a:solidFill>
                  <a:srgbClr val="800080"/>
                </a:solidFill>
                <a:latin typeface="Consolas" panose="020B0609020204030204" pitchFamily="49" charset="0"/>
                <a:cs typeface="Consolas" panose="020B0609020204030204" pitchFamily="49" charset="0"/>
              </a:rPr>
              <a:t>this</a:t>
            </a:r>
            <a:r>
              <a:rPr lang="en-US" sz="1800" dirty="0" err="1" smtClean="0">
                <a:solidFill>
                  <a:srgbClr val="000000"/>
                </a:solidFill>
                <a:latin typeface="Consolas" panose="020B0609020204030204" pitchFamily="49" charset="0"/>
                <a:cs typeface="Consolas" panose="020B0609020204030204" pitchFamily="49" charset="0"/>
              </a:rPr>
              <a:t>.</a:t>
            </a:r>
            <a:r>
              <a:rPr lang="en-US" sz="1800" dirty="0" err="1" smtClean="0">
                <a:solidFill>
                  <a:srgbClr val="5555FF"/>
                </a:solidFill>
                <a:latin typeface="Consolas" panose="020B0609020204030204" pitchFamily="49" charset="0"/>
                <a:cs typeface="Consolas" panose="020B0609020204030204" pitchFamily="49" charset="0"/>
              </a:rPr>
              <a:t>gscPositions</a:t>
            </a:r>
            <a:r>
              <a:rPr lang="en-US" sz="1800" dirty="0" err="1" smtClean="0">
                <a:solidFill>
                  <a:srgbClr val="000000"/>
                </a:solidFill>
                <a:latin typeface="Consolas" panose="020B0609020204030204" pitchFamily="49" charset="0"/>
                <a:cs typeface="Consolas" panose="020B0609020204030204" pitchFamily="49" charset="0"/>
              </a:rPr>
              <a:t>.asParallel</a:t>
            </a:r>
            <a:r>
              <a:rPr lang="en-US" sz="1800" dirty="0" smtClean="0">
                <a:solidFill>
                  <a:srgbClr val="000000"/>
                </a:solidFill>
                <a:latin typeface="Consolas" panose="020B0609020204030204" pitchFamily="49" charset="0"/>
                <a:cs typeface="Consolas" panose="020B0609020204030204" pitchFamily="49" charset="0"/>
              </a:rPr>
              <a:t>(</a:t>
            </a:r>
            <a:r>
              <a:rPr lang="en-US" sz="1800" dirty="0" err="1" smtClean="0">
                <a:solidFill>
                  <a:srgbClr val="800080"/>
                </a:solidFill>
                <a:latin typeface="Consolas" panose="020B0609020204030204" pitchFamily="49" charset="0"/>
                <a:cs typeface="Consolas" panose="020B0609020204030204" pitchFamily="49" charset="0"/>
              </a:rPr>
              <a:t>this</a:t>
            </a:r>
            <a:r>
              <a:rPr lang="en-US" sz="1800" dirty="0" err="1" smtClean="0">
                <a:solidFill>
                  <a:srgbClr val="000000"/>
                </a:solidFill>
                <a:latin typeface="Consolas" panose="020B0609020204030204" pitchFamily="49" charset="0"/>
                <a:cs typeface="Consolas" panose="020B0609020204030204" pitchFamily="49" charset="0"/>
              </a:rPr>
              <a:t>.</a:t>
            </a:r>
            <a:r>
              <a:rPr lang="en-US" sz="1800" dirty="0" err="1" smtClean="0">
                <a:solidFill>
                  <a:srgbClr val="5555FF"/>
                </a:solidFill>
                <a:latin typeface="Consolas" panose="020B0609020204030204" pitchFamily="49" charset="0"/>
                <a:cs typeface="Consolas" panose="020B0609020204030204" pitchFamily="49" charset="0"/>
              </a:rPr>
              <a:t>executorService</a:t>
            </a:r>
            <a:r>
              <a:rPr lang="en-US" sz="1800" dirty="0">
                <a:solidFill>
                  <a:srgbClr val="000000"/>
                </a:solidFill>
                <a:latin typeface="Consolas" panose="020B0609020204030204" pitchFamily="49" charset="0"/>
                <a:cs typeface="Consolas" panose="020B0609020204030204" pitchFamily="49" charset="0"/>
              </a:rPr>
              <a:t>, </a:t>
            </a:r>
            <a:r>
              <a:rPr lang="en-US" sz="1800" i="1" dirty="0">
                <a:solidFill>
                  <a:srgbClr val="000080"/>
                </a:solidFill>
                <a:latin typeface="Consolas" panose="020B0609020204030204" pitchFamily="49" charset="0"/>
                <a:cs typeface="Consolas" panose="020B0609020204030204" pitchFamily="49" charset="0"/>
              </a:rPr>
              <a:t>BATCH_SIZE</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   .</a:t>
            </a:r>
            <a:r>
              <a:rPr lang="en-US" sz="1800" dirty="0" err="1" smtClean="0">
                <a:solidFill>
                  <a:srgbClr val="000000"/>
                </a:solidFill>
                <a:latin typeface="Consolas" panose="020B0609020204030204" pitchFamily="49" charset="0"/>
                <a:cs typeface="Consolas" panose="020B0609020204030204" pitchFamily="49" charset="0"/>
              </a:rPr>
              <a:t>aggregateInPlaceBy</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smtClean="0">
                <a:solidFill>
                  <a:srgbClr val="000000"/>
                </a:solidFill>
                <a:latin typeface="Consolas" panose="020B0609020204030204" pitchFamily="49" charset="0"/>
                <a:cs typeface="Consolas" panose="020B0609020204030204" pitchFamily="49" charset="0"/>
              </a:rPr>
              <a:t>      </a:t>
            </a:r>
            <a:r>
              <a:rPr lang="en-US" sz="1800" dirty="0">
                <a:solidFill>
                  <a:srgbClr val="000000"/>
                </a:solidFill>
                <a:latin typeface="Consolas" panose="020B0609020204030204" pitchFamily="49" charset="0"/>
                <a:cs typeface="Consolas" panose="020B0609020204030204" pitchFamily="49" charset="0"/>
              </a:rPr>
              <a:t>Position::</a:t>
            </a:r>
            <a:r>
              <a:rPr lang="en-US" sz="1800" dirty="0" err="1">
                <a:solidFill>
                  <a:srgbClr val="000000"/>
                </a:solidFill>
                <a:latin typeface="Consolas" panose="020B0609020204030204" pitchFamily="49" charset="0"/>
                <a:cs typeface="Consolas" panose="020B0609020204030204" pitchFamily="49" charset="0"/>
              </a:rPr>
              <a:t>getCategory</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     </a:t>
            </a:r>
            <a:r>
              <a:rPr lang="en-US" sz="1800" dirty="0" err="1">
                <a:solidFill>
                  <a:srgbClr val="000000"/>
                </a:solidFill>
                <a:latin typeface="Consolas" panose="020B0609020204030204" pitchFamily="49" charset="0"/>
                <a:cs typeface="Consolas" panose="020B0609020204030204" pitchFamily="49" charset="0"/>
              </a:rPr>
              <a:t>MarketValueStatistics</a:t>
            </a:r>
            <a:r>
              <a:rPr lang="en-US" sz="1800" dirty="0">
                <a:solidFill>
                  <a:srgbClr val="000000"/>
                </a:solidFill>
                <a:latin typeface="Consolas" panose="020B0609020204030204" pitchFamily="49" charset="0"/>
                <a:cs typeface="Consolas" panose="020B0609020204030204" pitchFamily="49" charset="0"/>
              </a:rPr>
              <a:t>::</a:t>
            </a:r>
            <a:r>
              <a:rPr lang="en-US" sz="1800" dirty="0">
                <a:solidFill>
                  <a:srgbClr val="800080"/>
                </a:solidFill>
                <a:latin typeface="Consolas" panose="020B0609020204030204" pitchFamily="49" charset="0"/>
                <a:cs typeface="Consolas" panose="020B0609020204030204" pitchFamily="49" charset="0"/>
              </a:rPr>
              <a:t>new</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     </a:t>
            </a:r>
            <a:r>
              <a:rPr lang="en-US" sz="1800" dirty="0" err="1">
                <a:solidFill>
                  <a:srgbClr val="000000"/>
                </a:solidFill>
                <a:latin typeface="Consolas" panose="020B0609020204030204" pitchFamily="49" charset="0"/>
                <a:cs typeface="Consolas" panose="020B0609020204030204" pitchFamily="49" charset="0"/>
              </a:rPr>
              <a:t>MarketValueStatistics</a:t>
            </a:r>
            <a:r>
              <a:rPr lang="en-US" sz="1800" dirty="0">
                <a:solidFill>
                  <a:srgbClr val="000000"/>
                </a:solidFill>
                <a:latin typeface="Consolas" panose="020B0609020204030204" pitchFamily="49" charset="0"/>
                <a:cs typeface="Consolas" panose="020B0609020204030204" pitchFamily="49" charset="0"/>
              </a:rPr>
              <a:t>::</a:t>
            </a:r>
            <a:r>
              <a:rPr lang="en-US" sz="1800" dirty="0" err="1">
                <a:solidFill>
                  <a:srgbClr val="000000"/>
                </a:solidFill>
                <a:latin typeface="Consolas" panose="020B0609020204030204" pitchFamily="49" charset="0"/>
                <a:cs typeface="Consolas" panose="020B0609020204030204" pitchFamily="49" charset="0"/>
              </a:rPr>
              <a:t>acceptThis</a:t>
            </a:r>
            <a:r>
              <a:rPr lang="en-US" sz="1800" dirty="0">
                <a:solidFill>
                  <a:srgbClr val="000000"/>
                </a:solidFill>
                <a:latin typeface="Consolas" panose="020B0609020204030204" pitchFamily="49" charset="0"/>
                <a:cs typeface="Consolas" panose="020B0609020204030204" pitchFamily="49" charset="0"/>
              </a:rPr>
              <a:t>); </a:t>
            </a:r>
            <a:endParaRPr lang="en-US" sz="1800" dirty="0">
              <a:effectLst/>
              <a:latin typeface="Consolas" panose="020B0609020204030204" pitchFamily="49" charset="0"/>
              <a:cs typeface="Consolas" panose="020B0609020204030204" pitchFamily="49" charset="0"/>
            </a:endParaRPr>
          </a:p>
        </p:txBody>
      </p:sp>
      <p:pic>
        <p:nvPicPr>
          <p:cNvPr id="5" name="Picture 4" descr="GS Collec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1962" y="182880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05549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Aggregate by </a:t>
            </a:r>
            <a:r>
              <a:rPr lang="en-US" dirty="0"/>
              <a:t>Category GSC</a:t>
            </a:r>
          </a:p>
        </p:txBody>
      </p:sp>
      <p:sp>
        <p:nvSpPr>
          <p:cNvPr id="3" name="Content Placeholder 2"/>
          <p:cNvSpPr>
            <a:spLocks noGrp="1"/>
          </p:cNvSpPr>
          <p:nvPr>
            <p:ph idx="1"/>
          </p:nvPr>
        </p:nvSpPr>
        <p:spPr/>
        <p:txBody>
          <a:bodyPr>
            <a:normAutofit/>
          </a:bodyPr>
          <a:lstStyle/>
          <a:p>
            <a:pPr marL="0" indent="0">
              <a:buNone/>
            </a:pPr>
            <a:r>
              <a:rPr lang="en-US" sz="1800" dirty="0" err="1" smtClean="0">
                <a:solidFill>
                  <a:srgbClr val="0080C0"/>
                </a:solidFill>
                <a:latin typeface="Consolas" panose="020B0609020204030204" pitchFamily="49" charset="0"/>
                <a:cs typeface="Consolas" panose="020B0609020204030204" pitchFamily="49" charset="0"/>
              </a:rPr>
              <a:t>MapIterable</a:t>
            </a:r>
            <a:r>
              <a:rPr lang="en-US" sz="1800" dirty="0" smtClean="0">
                <a:solidFill>
                  <a:srgbClr val="000000"/>
                </a:solidFill>
                <a:latin typeface="Consolas" panose="020B0609020204030204" pitchFamily="49" charset="0"/>
                <a:cs typeface="Consolas" panose="020B0609020204030204" pitchFamily="49" charset="0"/>
              </a:rPr>
              <a:t>&lt;</a:t>
            </a:r>
            <a:r>
              <a:rPr lang="en-US" sz="1800" dirty="0" smtClean="0">
                <a:solidFill>
                  <a:srgbClr val="800000"/>
                </a:solidFill>
                <a:latin typeface="Consolas" panose="020B0609020204030204" pitchFamily="49" charset="0"/>
                <a:cs typeface="Consolas" panose="020B0609020204030204" pitchFamily="49" charset="0"/>
              </a:rPr>
              <a:t>String</a:t>
            </a:r>
            <a:r>
              <a:rPr lang="en-US" sz="1800" dirty="0" smtClean="0">
                <a:solidFill>
                  <a:srgbClr val="000000"/>
                </a:solidFill>
                <a:latin typeface="Consolas" panose="020B0609020204030204" pitchFamily="49" charset="0"/>
                <a:cs typeface="Consolas" panose="020B0609020204030204" pitchFamily="49" charset="0"/>
              </a:rPr>
              <a:t>, </a:t>
            </a:r>
            <a:r>
              <a:rPr lang="en-US" sz="1800" dirty="0" err="1" smtClean="0">
                <a:solidFill>
                  <a:srgbClr val="800000"/>
                </a:solidFill>
                <a:latin typeface="Consolas" panose="020B0609020204030204" pitchFamily="49" charset="0"/>
                <a:cs typeface="Consolas" panose="020B0609020204030204" pitchFamily="49" charset="0"/>
              </a:rPr>
              <a:t>MarketValueStatistics</a:t>
            </a:r>
            <a:r>
              <a:rPr lang="en-US" sz="1800" dirty="0" smtClean="0">
                <a:solidFill>
                  <a:srgbClr val="000000"/>
                </a:solidFill>
                <a:latin typeface="Consolas" panose="020B0609020204030204" pitchFamily="49" charset="0"/>
                <a:cs typeface="Consolas" panose="020B0609020204030204" pitchFamily="49" charset="0"/>
              </a:rPr>
              <a:t>&gt; </a:t>
            </a:r>
            <a:r>
              <a:rPr lang="en-US" sz="1800" dirty="0" err="1" smtClean="0">
                <a:solidFill>
                  <a:srgbClr val="004000"/>
                </a:solidFill>
                <a:latin typeface="Consolas" panose="020B0609020204030204" pitchFamily="49" charset="0"/>
                <a:cs typeface="Consolas" panose="020B0609020204030204" pitchFamily="49" charset="0"/>
              </a:rPr>
              <a:t>categoryDoubleMap</a:t>
            </a:r>
            <a:r>
              <a:rPr lang="en-US" sz="1800" dirty="0" smtClean="0">
                <a:solidFill>
                  <a:srgbClr val="004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 </a:t>
            </a:r>
          </a:p>
          <a:p>
            <a:pPr marL="0" indent="0">
              <a:buNone/>
            </a:pPr>
            <a:r>
              <a:rPr lang="en-US" sz="1800" dirty="0" smtClean="0">
                <a:solidFill>
                  <a:srgbClr val="000000"/>
                </a:solidFill>
                <a:latin typeface="Consolas" panose="020B0609020204030204" pitchFamily="49" charset="0"/>
                <a:cs typeface="Consolas" panose="020B0609020204030204" pitchFamily="49" charset="0"/>
              </a:rPr>
              <a:t>  </a:t>
            </a:r>
            <a:r>
              <a:rPr lang="en-US" sz="1800" dirty="0" err="1" smtClean="0">
                <a:solidFill>
                  <a:srgbClr val="800080"/>
                </a:solidFill>
                <a:latin typeface="Consolas" panose="020B0609020204030204" pitchFamily="49" charset="0"/>
                <a:cs typeface="Consolas" panose="020B0609020204030204" pitchFamily="49" charset="0"/>
              </a:rPr>
              <a:t>this</a:t>
            </a:r>
            <a:r>
              <a:rPr lang="en-US" sz="1800" dirty="0" err="1" smtClean="0">
                <a:solidFill>
                  <a:srgbClr val="000000"/>
                </a:solidFill>
                <a:latin typeface="Consolas" panose="020B0609020204030204" pitchFamily="49" charset="0"/>
                <a:cs typeface="Consolas" panose="020B0609020204030204" pitchFamily="49" charset="0"/>
              </a:rPr>
              <a:t>.</a:t>
            </a:r>
            <a:r>
              <a:rPr lang="en-US" sz="1800" dirty="0" err="1" smtClean="0">
                <a:solidFill>
                  <a:srgbClr val="5555FF"/>
                </a:solidFill>
                <a:latin typeface="Consolas" panose="020B0609020204030204" pitchFamily="49" charset="0"/>
                <a:cs typeface="Consolas" panose="020B0609020204030204" pitchFamily="49" charset="0"/>
              </a:rPr>
              <a:t>gscPositions</a:t>
            </a:r>
            <a:r>
              <a:rPr lang="en-US" sz="1800" dirty="0" err="1" smtClean="0">
                <a:solidFill>
                  <a:srgbClr val="000000"/>
                </a:solidFill>
                <a:latin typeface="Consolas" panose="020B0609020204030204" pitchFamily="49" charset="0"/>
                <a:cs typeface="Consolas" panose="020B0609020204030204" pitchFamily="49" charset="0"/>
              </a:rPr>
              <a:t>.asParallel</a:t>
            </a:r>
            <a:r>
              <a:rPr lang="en-US" sz="1800" dirty="0" smtClean="0">
                <a:solidFill>
                  <a:srgbClr val="000000"/>
                </a:solidFill>
                <a:latin typeface="Consolas" panose="020B0609020204030204" pitchFamily="49" charset="0"/>
                <a:cs typeface="Consolas" panose="020B0609020204030204" pitchFamily="49" charset="0"/>
              </a:rPr>
              <a:t>(</a:t>
            </a:r>
            <a:r>
              <a:rPr lang="en-US" sz="1800" dirty="0" err="1" smtClean="0">
                <a:solidFill>
                  <a:srgbClr val="800080"/>
                </a:solidFill>
                <a:latin typeface="Consolas" panose="020B0609020204030204" pitchFamily="49" charset="0"/>
                <a:cs typeface="Consolas" panose="020B0609020204030204" pitchFamily="49" charset="0"/>
              </a:rPr>
              <a:t>this</a:t>
            </a:r>
            <a:r>
              <a:rPr lang="en-US" sz="1800" dirty="0" err="1" smtClean="0">
                <a:solidFill>
                  <a:srgbClr val="000000"/>
                </a:solidFill>
                <a:latin typeface="Consolas" panose="020B0609020204030204" pitchFamily="49" charset="0"/>
                <a:cs typeface="Consolas" panose="020B0609020204030204" pitchFamily="49" charset="0"/>
              </a:rPr>
              <a:t>.</a:t>
            </a:r>
            <a:r>
              <a:rPr lang="en-US" sz="1800" dirty="0" err="1" smtClean="0">
                <a:solidFill>
                  <a:srgbClr val="5555FF"/>
                </a:solidFill>
                <a:latin typeface="Consolas" panose="020B0609020204030204" pitchFamily="49" charset="0"/>
                <a:cs typeface="Consolas" panose="020B0609020204030204" pitchFamily="49" charset="0"/>
              </a:rPr>
              <a:t>executorService</a:t>
            </a:r>
            <a:r>
              <a:rPr lang="en-US" sz="1800" dirty="0">
                <a:solidFill>
                  <a:srgbClr val="000000"/>
                </a:solidFill>
                <a:latin typeface="Consolas" panose="020B0609020204030204" pitchFamily="49" charset="0"/>
                <a:cs typeface="Consolas" panose="020B0609020204030204" pitchFamily="49" charset="0"/>
              </a:rPr>
              <a:t>, </a:t>
            </a:r>
            <a:r>
              <a:rPr lang="en-US" sz="1800" i="1" dirty="0">
                <a:solidFill>
                  <a:srgbClr val="000080"/>
                </a:solidFill>
                <a:latin typeface="Consolas" panose="020B0609020204030204" pitchFamily="49" charset="0"/>
                <a:cs typeface="Consolas" panose="020B0609020204030204" pitchFamily="49" charset="0"/>
              </a:rPr>
              <a:t>BATCH_SIZE</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   .</a:t>
            </a:r>
            <a:r>
              <a:rPr lang="en-US" sz="1800" dirty="0" err="1" smtClean="0">
                <a:solidFill>
                  <a:srgbClr val="000000"/>
                </a:solidFill>
                <a:latin typeface="Consolas" panose="020B0609020204030204" pitchFamily="49" charset="0"/>
                <a:cs typeface="Consolas" panose="020B0609020204030204" pitchFamily="49" charset="0"/>
              </a:rPr>
              <a:t>aggregateInPlaceBy</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smtClean="0">
                <a:solidFill>
                  <a:srgbClr val="000000"/>
                </a:solidFill>
                <a:latin typeface="Consolas" panose="020B0609020204030204" pitchFamily="49" charset="0"/>
                <a:cs typeface="Consolas" panose="020B0609020204030204" pitchFamily="49" charset="0"/>
              </a:rPr>
              <a:t>      </a:t>
            </a:r>
            <a:r>
              <a:rPr lang="en-US" sz="1800" dirty="0">
                <a:solidFill>
                  <a:srgbClr val="000000"/>
                </a:solidFill>
                <a:latin typeface="Consolas" panose="020B0609020204030204" pitchFamily="49" charset="0"/>
                <a:cs typeface="Consolas" panose="020B0609020204030204" pitchFamily="49" charset="0"/>
              </a:rPr>
              <a:t>Position::</a:t>
            </a:r>
            <a:r>
              <a:rPr lang="en-US" sz="1800" dirty="0" err="1">
                <a:solidFill>
                  <a:srgbClr val="000000"/>
                </a:solidFill>
                <a:latin typeface="Consolas" panose="020B0609020204030204" pitchFamily="49" charset="0"/>
                <a:cs typeface="Consolas" panose="020B0609020204030204" pitchFamily="49" charset="0"/>
              </a:rPr>
              <a:t>getCategory</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     </a:t>
            </a:r>
            <a:r>
              <a:rPr lang="en-US" sz="1800" dirty="0" err="1">
                <a:solidFill>
                  <a:srgbClr val="000000"/>
                </a:solidFill>
                <a:latin typeface="Consolas" panose="020B0609020204030204" pitchFamily="49" charset="0"/>
                <a:cs typeface="Consolas" panose="020B0609020204030204" pitchFamily="49" charset="0"/>
              </a:rPr>
              <a:t>MarketValueStatistics</a:t>
            </a:r>
            <a:r>
              <a:rPr lang="en-US" sz="1800" dirty="0">
                <a:solidFill>
                  <a:srgbClr val="000000"/>
                </a:solidFill>
                <a:latin typeface="Consolas" panose="020B0609020204030204" pitchFamily="49" charset="0"/>
                <a:cs typeface="Consolas" panose="020B0609020204030204" pitchFamily="49" charset="0"/>
              </a:rPr>
              <a:t>::</a:t>
            </a:r>
            <a:r>
              <a:rPr lang="en-US" sz="1800" dirty="0">
                <a:solidFill>
                  <a:srgbClr val="800080"/>
                </a:solidFill>
                <a:latin typeface="Consolas" panose="020B0609020204030204" pitchFamily="49" charset="0"/>
                <a:cs typeface="Consolas" panose="020B0609020204030204" pitchFamily="49" charset="0"/>
              </a:rPr>
              <a:t>new</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     </a:t>
            </a:r>
            <a:r>
              <a:rPr lang="en-US" sz="1800" dirty="0" err="1">
                <a:solidFill>
                  <a:srgbClr val="000000"/>
                </a:solidFill>
                <a:latin typeface="Consolas" panose="020B0609020204030204" pitchFamily="49" charset="0"/>
                <a:cs typeface="Consolas" panose="020B0609020204030204" pitchFamily="49" charset="0"/>
              </a:rPr>
              <a:t>MarketValueStatistics</a:t>
            </a:r>
            <a:r>
              <a:rPr lang="en-US" sz="1800" dirty="0">
                <a:solidFill>
                  <a:srgbClr val="000000"/>
                </a:solidFill>
                <a:latin typeface="Consolas" panose="020B0609020204030204" pitchFamily="49" charset="0"/>
                <a:cs typeface="Consolas" panose="020B0609020204030204" pitchFamily="49" charset="0"/>
              </a:rPr>
              <a:t>::</a:t>
            </a:r>
            <a:r>
              <a:rPr lang="en-US" sz="1800" dirty="0" err="1">
                <a:solidFill>
                  <a:srgbClr val="000000"/>
                </a:solidFill>
                <a:latin typeface="Consolas" panose="020B0609020204030204" pitchFamily="49" charset="0"/>
                <a:cs typeface="Consolas" panose="020B0609020204030204" pitchFamily="49" charset="0"/>
              </a:rPr>
              <a:t>acceptThis</a:t>
            </a:r>
            <a:r>
              <a:rPr lang="en-US" sz="1800" dirty="0">
                <a:solidFill>
                  <a:srgbClr val="000000"/>
                </a:solidFill>
                <a:latin typeface="Consolas" panose="020B0609020204030204" pitchFamily="49" charset="0"/>
                <a:cs typeface="Consolas" panose="020B0609020204030204" pitchFamily="49" charset="0"/>
              </a:rPr>
              <a:t>); </a:t>
            </a:r>
            <a:endParaRPr lang="en-US" sz="1800" dirty="0">
              <a:effectLst/>
              <a:latin typeface="Consolas" panose="020B0609020204030204" pitchFamily="49" charset="0"/>
              <a:cs typeface="Consolas" panose="020B0609020204030204" pitchFamily="49" charset="0"/>
            </a:endParaRPr>
          </a:p>
        </p:txBody>
      </p:sp>
      <p:pic>
        <p:nvPicPr>
          <p:cNvPr id="5" name="Picture 4" descr="GS Collec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1962" y="1828800"/>
            <a:ext cx="476250" cy="476250"/>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ular Callout 5"/>
          <p:cNvSpPr/>
          <p:nvPr/>
        </p:nvSpPr>
        <p:spPr>
          <a:xfrm>
            <a:off x="5562600" y="1790700"/>
            <a:ext cx="2362200" cy="628650"/>
          </a:xfrm>
          <a:prstGeom prst="wedgeRoundRectCallout">
            <a:avLst>
              <a:gd name="adj1" fmla="val -112163"/>
              <a:gd name="adj2" fmla="val 238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What if we group by Account instead?</a:t>
            </a:r>
          </a:p>
        </p:txBody>
      </p:sp>
    </p:spTree>
    <p:extLst>
      <p:ext uri="{BB962C8B-B14F-4D97-AF65-F5344CB8AC3E}">
        <p14:creationId xmlns:p14="http://schemas.microsoft.com/office/powerpoint/2010/main" val="35418392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Aggregate by Account GSC</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err="1" smtClean="0">
                <a:solidFill>
                  <a:srgbClr val="0080C0"/>
                </a:solidFill>
                <a:latin typeface="Consolas" panose="020B0609020204030204" pitchFamily="49" charset="0"/>
                <a:cs typeface="Consolas" panose="020B0609020204030204" pitchFamily="49" charset="0"/>
              </a:rPr>
              <a:t>MapIterable</a:t>
            </a:r>
            <a:r>
              <a:rPr lang="en-US" sz="1800" dirty="0" smtClean="0">
                <a:solidFill>
                  <a:srgbClr val="000000"/>
                </a:solidFill>
                <a:latin typeface="Consolas" panose="020B0609020204030204" pitchFamily="49" charset="0"/>
                <a:cs typeface="Consolas" panose="020B0609020204030204" pitchFamily="49" charset="0"/>
              </a:rPr>
              <a:t>&lt;</a:t>
            </a:r>
            <a:r>
              <a:rPr lang="en-US" sz="1800" b="1" dirty="0">
                <a:solidFill>
                  <a:srgbClr val="800000"/>
                </a:solidFill>
                <a:latin typeface="Consolas" panose="020B0609020204030204" pitchFamily="49" charset="0"/>
                <a:cs typeface="Consolas" panose="020B0609020204030204" pitchFamily="49" charset="0"/>
              </a:rPr>
              <a:t>Account</a:t>
            </a:r>
            <a:r>
              <a:rPr lang="en-US" sz="1800" dirty="0" smtClean="0">
                <a:solidFill>
                  <a:srgbClr val="000000"/>
                </a:solidFill>
                <a:latin typeface="Consolas" panose="020B0609020204030204" pitchFamily="49" charset="0"/>
                <a:cs typeface="Consolas" panose="020B0609020204030204" pitchFamily="49" charset="0"/>
              </a:rPr>
              <a:t>, </a:t>
            </a:r>
            <a:r>
              <a:rPr lang="en-US" sz="1800" dirty="0" err="1" smtClean="0">
                <a:solidFill>
                  <a:srgbClr val="800000"/>
                </a:solidFill>
                <a:latin typeface="Consolas" panose="020B0609020204030204" pitchFamily="49" charset="0"/>
                <a:cs typeface="Consolas" panose="020B0609020204030204" pitchFamily="49" charset="0"/>
              </a:rPr>
              <a:t>MarketValueStatistics</a:t>
            </a:r>
            <a:r>
              <a:rPr lang="en-US" sz="1800" dirty="0" smtClean="0">
                <a:solidFill>
                  <a:srgbClr val="000000"/>
                </a:solidFill>
                <a:latin typeface="Consolas" panose="020B0609020204030204" pitchFamily="49" charset="0"/>
                <a:cs typeface="Consolas" panose="020B0609020204030204" pitchFamily="49" charset="0"/>
              </a:rPr>
              <a:t>&gt; </a:t>
            </a:r>
            <a:r>
              <a:rPr lang="en-US" sz="1800" dirty="0" err="1" smtClean="0">
                <a:solidFill>
                  <a:srgbClr val="004000"/>
                </a:solidFill>
                <a:latin typeface="Consolas" panose="020B0609020204030204" pitchFamily="49" charset="0"/>
                <a:cs typeface="Consolas" panose="020B0609020204030204" pitchFamily="49" charset="0"/>
              </a:rPr>
              <a:t>accountDoubleMap</a:t>
            </a:r>
            <a:r>
              <a:rPr lang="en-US" sz="1800" dirty="0" smtClean="0">
                <a:solidFill>
                  <a:srgbClr val="004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 </a:t>
            </a:r>
          </a:p>
          <a:p>
            <a:pPr marL="0" indent="0">
              <a:buNone/>
            </a:pPr>
            <a:r>
              <a:rPr lang="en-US" sz="1800" dirty="0" smtClean="0">
                <a:solidFill>
                  <a:srgbClr val="000000"/>
                </a:solidFill>
                <a:latin typeface="Consolas" panose="020B0609020204030204" pitchFamily="49" charset="0"/>
                <a:cs typeface="Consolas" panose="020B0609020204030204" pitchFamily="49" charset="0"/>
              </a:rPr>
              <a:t>  </a:t>
            </a:r>
            <a:r>
              <a:rPr lang="en-US" sz="1800" dirty="0" err="1" smtClean="0">
                <a:solidFill>
                  <a:srgbClr val="800080"/>
                </a:solidFill>
                <a:latin typeface="Consolas" panose="020B0609020204030204" pitchFamily="49" charset="0"/>
                <a:cs typeface="Consolas" panose="020B0609020204030204" pitchFamily="49" charset="0"/>
              </a:rPr>
              <a:t>this</a:t>
            </a:r>
            <a:r>
              <a:rPr lang="en-US" sz="1800" dirty="0" err="1" smtClean="0">
                <a:solidFill>
                  <a:srgbClr val="000000"/>
                </a:solidFill>
                <a:latin typeface="Consolas" panose="020B0609020204030204" pitchFamily="49" charset="0"/>
                <a:cs typeface="Consolas" panose="020B0609020204030204" pitchFamily="49" charset="0"/>
              </a:rPr>
              <a:t>.</a:t>
            </a:r>
            <a:r>
              <a:rPr lang="en-US" sz="1800" dirty="0" err="1" smtClean="0">
                <a:solidFill>
                  <a:srgbClr val="5555FF"/>
                </a:solidFill>
                <a:latin typeface="Consolas" panose="020B0609020204030204" pitchFamily="49" charset="0"/>
                <a:cs typeface="Consolas" panose="020B0609020204030204" pitchFamily="49" charset="0"/>
              </a:rPr>
              <a:t>gscPositions</a:t>
            </a:r>
            <a:r>
              <a:rPr lang="en-US" sz="1800" dirty="0" err="1" smtClean="0">
                <a:solidFill>
                  <a:srgbClr val="000000"/>
                </a:solidFill>
                <a:latin typeface="Consolas" panose="020B0609020204030204" pitchFamily="49" charset="0"/>
                <a:cs typeface="Consolas" panose="020B0609020204030204" pitchFamily="49" charset="0"/>
              </a:rPr>
              <a:t>.asParallel</a:t>
            </a:r>
            <a:r>
              <a:rPr lang="en-US" sz="1800" dirty="0" smtClean="0">
                <a:solidFill>
                  <a:srgbClr val="000000"/>
                </a:solidFill>
                <a:latin typeface="Consolas" panose="020B0609020204030204" pitchFamily="49" charset="0"/>
                <a:cs typeface="Consolas" panose="020B0609020204030204" pitchFamily="49" charset="0"/>
              </a:rPr>
              <a:t>(</a:t>
            </a:r>
            <a:r>
              <a:rPr lang="en-US" sz="1800" dirty="0" err="1" smtClean="0">
                <a:solidFill>
                  <a:srgbClr val="800080"/>
                </a:solidFill>
                <a:latin typeface="Consolas" panose="020B0609020204030204" pitchFamily="49" charset="0"/>
                <a:cs typeface="Consolas" panose="020B0609020204030204" pitchFamily="49" charset="0"/>
              </a:rPr>
              <a:t>this</a:t>
            </a:r>
            <a:r>
              <a:rPr lang="en-US" sz="1800" dirty="0" err="1" smtClean="0">
                <a:solidFill>
                  <a:srgbClr val="000000"/>
                </a:solidFill>
                <a:latin typeface="Consolas" panose="020B0609020204030204" pitchFamily="49" charset="0"/>
                <a:cs typeface="Consolas" panose="020B0609020204030204" pitchFamily="49" charset="0"/>
              </a:rPr>
              <a:t>.</a:t>
            </a:r>
            <a:r>
              <a:rPr lang="en-US" sz="1800" dirty="0" err="1" smtClean="0">
                <a:solidFill>
                  <a:srgbClr val="5555FF"/>
                </a:solidFill>
                <a:latin typeface="Consolas" panose="020B0609020204030204" pitchFamily="49" charset="0"/>
                <a:cs typeface="Consolas" panose="020B0609020204030204" pitchFamily="49" charset="0"/>
              </a:rPr>
              <a:t>executorService</a:t>
            </a:r>
            <a:r>
              <a:rPr lang="en-US" sz="1800" dirty="0">
                <a:solidFill>
                  <a:srgbClr val="000000"/>
                </a:solidFill>
                <a:latin typeface="Consolas" panose="020B0609020204030204" pitchFamily="49" charset="0"/>
                <a:cs typeface="Consolas" panose="020B0609020204030204" pitchFamily="49" charset="0"/>
              </a:rPr>
              <a:t>, </a:t>
            </a:r>
            <a:r>
              <a:rPr lang="en-US" sz="1800" i="1" dirty="0">
                <a:solidFill>
                  <a:srgbClr val="000080"/>
                </a:solidFill>
                <a:latin typeface="Consolas" panose="020B0609020204030204" pitchFamily="49" charset="0"/>
                <a:cs typeface="Consolas" panose="020B0609020204030204" pitchFamily="49" charset="0"/>
              </a:rPr>
              <a:t>BATCH_SIZE</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   .</a:t>
            </a:r>
            <a:r>
              <a:rPr lang="en-US" sz="1800" dirty="0" err="1" smtClean="0">
                <a:solidFill>
                  <a:srgbClr val="000000"/>
                </a:solidFill>
                <a:latin typeface="Consolas" panose="020B0609020204030204" pitchFamily="49" charset="0"/>
                <a:cs typeface="Consolas" panose="020B0609020204030204" pitchFamily="49" charset="0"/>
              </a:rPr>
              <a:t>aggregateInPlaceBy</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a:solidFill>
                  <a:srgbClr val="000000"/>
                </a:solidFill>
                <a:latin typeface="Consolas" panose="020B0609020204030204" pitchFamily="49" charset="0"/>
                <a:cs typeface="Consolas" panose="020B0609020204030204" pitchFamily="49" charset="0"/>
              </a:rPr>
              <a:t>      </a:t>
            </a:r>
            <a:r>
              <a:rPr lang="en-US" sz="1800" b="1" dirty="0">
                <a:solidFill>
                  <a:srgbClr val="000000"/>
                </a:solidFill>
                <a:latin typeface="Consolas" panose="020B0609020204030204" pitchFamily="49" charset="0"/>
                <a:cs typeface="Consolas" panose="020B0609020204030204" pitchFamily="49" charset="0"/>
              </a:rPr>
              <a:t>Position::</a:t>
            </a:r>
            <a:r>
              <a:rPr lang="en-US" sz="1800" b="1" dirty="0" err="1">
                <a:solidFill>
                  <a:srgbClr val="000000"/>
                </a:solidFill>
                <a:latin typeface="Consolas" panose="020B0609020204030204" pitchFamily="49" charset="0"/>
                <a:cs typeface="Consolas" panose="020B0609020204030204" pitchFamily="49" charset="0"/>
              </a:rPr>
              <a:t>getAccount</a:t>
            </a:r>
            <a:r>
              <a:rPr lang="en-US" sz="1800" dirty="0">
                <a:solidFill>
                  <a:srgbClr val="000000"/>
                </a:solidFill>
                <a:latin typeface="Consolas" panose="020B0609020204030204" pitchFamily="49" charset="0"/>
                <a:cs typeface="Consolas" panose="020B0609020204030204" pitchFamily="49" charset="0"/>
              </a:rPr>
              <a:t>,</a:t>
            </a:r>
          </a:p>
          <a:p>
            <a:pPr marL="0" indent="0">
              <a:buNone/>
            </a:pPr>
            <a:r>
              <a:rPr lang="en-US" sz="1800" dirty="0" smtClean="0">
                <a:solidFill>
                  <a:srgbClr val="000000"/>
                </a:solidFill>
                <a:latin typeface="Consolas" panose="020B0609020204030204" pitchFamily="49" charset="0"/>
                <a:cs typeface="Consolas" panose="020B0609020204030204" pitchFamily="49" charset="0"/>
              </a:rPr>
              <a:t>      </a:t>
            </a:r>
            <a:r>
              <a:rPr lang="en-US" sz="1800" dirty="0" err="1">
                <a:solidFill>
                  <a:srgbClr val="000000"/>
                </a:solidFill>
                <a:latin typeface="Consolas" panose="020B0609020204030204" pitchFamily="49" charset="0"/>
                <a:cs typeface="Consolas" panose="020B0609020204030204" pitchFamily="49" charset="0"/>
              </a:rPr>
              <a:t>MarketValueStatistics</a:t>
            </a:r>
            <a:r>
              <a:rPr lang="en-US" sz="1800" dirty="0">
                <a:solidFill>
                  <a:srgbClr val="000000"/>
                </a:solidFill>
                <a:latin typeface="Consolas" panose="020B0609020204030204" pitchFamily="49" charset="0"/>
                <a:cs typeface="Consolas" panose="020B0609020204030204" pitchFamily="49" charset="0"/>
              </a:rPr>
              <a:t>::</a:t>
            </a:r>
            <a:r>
              <a:rPr lang="en-US" sz="1800" dirty="0">
                <a:solidFill>
                  <a:srgbClr val="800080"/>
                </a:solidFill>
                <a:latin typeface="Consolas" panose="020B0609020204030204" pitchFamily="49" charset="0"/>
                <a:cs typeface="Consolas" panose="020B0609020204030204" pitchFamily="49" charset="0"/>
              </a:rPr>
              <a:t>new</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     </a:t>
            </a:r>
            <a:r>
              <a:rPr lang="en-US" sz="1800" dirty="0" err="1">
                <a:solidFill>
                  <a:srgbClr val="000000"/>
                </a:solidFill>
                <a:latin typeface="Consolas" panose="020B0609020204030204" pitchFamily="49" charset="0"/>
                <a:cs typeface="Consolas" panose="020B0609020204030204" pitchFamily="49" charset="0"/>
              </a:rPr>
              <a:t>MarketValueStatistics</a:t>
            </a:r>
            <a:r>
              <a:rPr lang="en-US" sz="1800" dirty="0">
                <a:solidFill>
                  <a:srgbClr val="000000"/>
                </a:solidFill>
                <a:latin typeface="Consolas" panose="020B0609020204030204" pitchFamily="49" charset="0"/>
                <a:cs typeface="Consolas" panose="020B0609020204030204" pitchFamily="49" charset="0"/>
              </a:rPr>
              <a:t>::</a:t>
            </a:r>
            <a:r>
              <a:rPr lang="en-US" sz="1800" dirty="0" err="1" smtClean="0">
                <a:solidFill>
                  <a:srgbClr val="000000"/>
                </a:solidFill>
                <a:latin typeface="Consolas" panose="020B0609020204030204" pitchFamily="49" charset="0"/>
                <a:cs typeface="Consolas" panose="020B0609020204030204" pitchFamily="49" charset="0"/>
              </a:rPr>
              <a:t>acceptThis</a:t>
            </a:r>
            <a:r>
              <a:rPr lang="en-US" sz="1800" dirty="0" smtClean="0">
                <a:solidFill>
                  <a:srgbClr val="000000"/>
                </a:solidFill>
                <a:latin typeface="Consolas" panose="020B0609020204030204" pitchFamily="49" charset="0"/>
                <a:cs typeface="Consolas" panose="020B0609020204030204" pitchFamily="49" charset="0"/>
              </a:rPr>
              <a:t>); </a:t>
            </a:r>
            <a:endParaRPr lang="en-US" sz="1800" dirty="0">
              <a:effectLst/>
              <a:latin typeface="Consolas" panose="020B0609020204030204" pitchFamily="49" charset="0"/>
              <a:cs typeface="Consolas" panose="020B0609020204030204" pitchFamily="49" charset="0"/>
            </a:endParaRPr>
          </a:p>
        </p:txBody>
      </p:sp>
      <p:pic>
        <p:nvPicPr>
          <p:cNvPr id="7" name="Picture 6" descr="GS Collec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1962" y="1828800"/>
            <a:ext cx="476250" cy="476250"/>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ular Callout 7"/>
          <p:cNvSpPr/>
          <p:nvPr/>
        </p:nvSpPr>
        <p:spPr>
          <a:xfrm>
            <a:off x="5562600" y="1790700"/>
            <a:ext cx="2362200" cy="628650"/>
          </a:xfrm>
          <a:prstGeom prst="wedgeRoundRectCallout">
            <a:avLst>
              <a:gd name="adj1" fmla="val -112163"/>
              <a:gd name="adj2" fmla="val 238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What if we group by Account instead?</a:t>
            </a:r>
          </a:p>
        </p:txBody>
      </p:sp>
    </p:spTree>
    <p:extLst>
      <p:ext uri="{BB962C8B-B14F-4D97-AF65-F5344CB8AC3E}">
        <p14:creationId xmlns:p14="http://schemas.microsoft.com/office/powerpoint/2010/main" val="23857384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Collapse factor</a:t>
            </a:r>
            <a:endParaRPr lang="en-US" dirty="0"/>
          </a:p>
        </p:txBody>
      </p:sp>
      <p:sp>
        <p:nvSpPr>
          <p:cNvPr id="3" name="Content Placeholder 2"/>
          <p:cNvSpPr>
            <a:spLocks noGrp="1"/>
          </p:cNvSpPr>
          <p:nvPr>
            <p:ph idx="1"/>
          </p:nvPr>
        </p:nvSpPr>
        <p:spPr/>
        <p:txBody>
          <a:bodyPr>
            <a:noAutofit/>
          </a:bodyPr>
          <a:lstStyle/>
          <a:p>
            <a:pPr marL="0" indent="0">
              <a:buNone/>
            </a:pPr>
            <a:r>
              <a:rPr lang="en-US" sz="1800" dirty="0" err="1">
                <a:solidFill>
                  <a:srgbClr val="0080C0"/>
                </a:solidFill>
                <a:latin typeface="Consolas" panose="020B0609020204030204" pitchFamily="49" charset="0"/>
                <a:cs typeface="Consolas" panose="020B0609020204030204" pitchFamily="49" charset="0"/>
              </a:rPr>
              <a:t>MapIterable</a:t>
            </a:r>
            <a:r>
              <a:rPr lang="en-US" sz="1800" dirty="0">
                <a:solidFill>
                  <a:srgbClr val="000000"/>
                </a:solidFill>
                <a:latin typeface="Consolas" panose="020B0609020204030204" pitchFamily="49" charset="0"/>
                <a:cs typeface="Consolas" panose="020B0609020204030204" pitchFamily="49" charset="0"/>
              </a:rPr>
              <a:t>&lt;</a:t>
            </a:r>
            <a:r>
              <a:rPr lang="en-US" sz="1800" dirty="0">
                <a:solidFill>
                  <a:srgbClr val="800000"/>
                </a:solidFill>
                <a:latin typeface="Consolas" panose="020B0609020204030204" pitchFamily="49" charset="0"/>
                <a:cs typeface="Consolas" panose="020B0609020204030204" pitchFamily="49" charset="0"/>
              </a:rPr>
              <a:t>String</a:t>
            </a:r>
            <a:r>
              <a:rPr lang="en-US" sz="1800" dirty="0">
                <a:solidFill>
                  <a:srgbClr val="000000"/>
                </a:solidFill>
                <a:latin typeface="Consolas" panose="020B0609020204030204" pitchFamily="49" charset="0"/>
                <a:cs typeface="Consolas" panose="020B0609020204030204" pitchFamily="49" charset="0"/>
              </a:rPr>
              <a:t>, </a:t>
            </a:r>
            <a:r>
              <a:rPr lang="en-US" sz="1800" dirty="0" err="1">
                <a:solidFill>
                  <a:srgbClr val="800000"/>
                </a:solidFill>
                <a:latin typeface="Consolas" panose="020B0609020204030204" pitchFamily="49" charset="0"/>
                <a:cs typeface="Consolas" panose="020B0609020204030204" pitchFamily="49" charset="0"/>
              </a:rPr>
              <a:t>MarketValueStatistics</a:t>
            </a:r>
            <a:r>
              <a:rPr lang="en-US" sz="1800" dirty="0">
                <a:solidFill>
                  <a:srgbClr val="000000"/>
                </a:solidFill>
                <a:latin typeface="Consolas" panose="020B0609020204030204" pitchFamily="49" charset="0"/>
                <a:cs typeface="Consolas" panose="020B0609020204030204" pitchFamily="49" charset="0"/>
              </a:rPr>
              <a:t>&gt; </a:t>
            </a:r>
            <a:r>
              <a:rPr lang="en-US" sz="1800" dirty="0" err="1" smtClean="0">
                <a:solidFill>
                  <a:srgbClr val="004000"/>
                </a:solidFill>
                <a:latin typeface="Consolas" panose="020B0609020204030204" pitchFamily="49" charset="0"/>
                <a:cs typeface="Consolas" panose="020B0609020204030204" pitchFamily="49" charset="0"/>
              </a:rPr>
              <a:t>categoryDoubleMap</a:t>
            </a:r>
            <a:endParaRPr lang="en-US" sz="1800" dirty="0" smtClean="0">
              <a:solidFill>
                <a:srgbClr val="004000"/>
              </a:solidFill>
              <a:latin typeface="Consolas" panose="020B0609020204030204" pitchFamily="49" charset="0"/>
              <a:cs typeface="Consolas" panose="020B0609020204030204" pitchFamily="49" charset="0"/>
            </a:endParaRPr>
          </a:p>
          <a:p>
            <a:pPr marL="0" indent="0">
              <a:buNone/>
            </a:pPr>
            <a:r>
              <a:rPr lang="en-US" sz="2400" dirty="0"/>
              <a:t>There are 26 categories, so the map has 26 keys</a:t>
            </a:r>
          </a:p>
          <a:p>
            <a:pPr marL="0" indent="0">
              <a:buNone/>
            </a:pPr>
            <a:endParaRPr lang="en-US" sz="2400" dirty="0">
              <a:solidFill>
                <a:srgbClr val="004000"/>
              </a:solidFill>
              <a:latin typeface="Consolas" panose="020B0609020204030204" pitchFamily="49" charset="0"/>
              <a:cs typeface="Consolas" panose="020B0609020204030204" pitchFamily="49" charset="0"/>
            </a:endParaRPr>
          </a:p>
          <a:p>
            <a:pPr marL="0" indent="0">
              <a:buNone/>
            </a:pPr>
            <a:r>
              <a:rPr lang="en-US" sz="1800" dirty="0" err="1">
                <a:solidFill>
                  <a:srgbClr val="0080C0"/>
                </a:solidFill>
                <a:latin typeface="Consolas" panose="020B0609020204030204" pitchFamily="49" charset="0"/>
                <a:cs typeface="Consolas" panose="020B0609020204030204" pitchFamily="49" charset="0"/>
              </a:rPr>
              <a:t>MapIterable</a:t>
            </a:r>
            <a:r>
              <a:rPr lang="en-US" sz="1800" dirty="0">
                <a:solidFill>
                  <a:srgbClr val="000000"/>
                </a:solidFill>
                <a:latin typeface="Consolas" panose="020B0609020204030204" pitchFamily="49" charset="0"/>
                <a:cs typeface="Consolas" panose="020B0609020204030204" pitchFamily="49" charset="0"/>
              </a:rPr>
              <a:t>&lt;</a:t>
            </a:r>
            <a:r>
              <a:rPr lang="en-US" sz="1800" dirty="0">
                <a:solidFill>
                  <a:srgbClr val="800000"/>
                </a:solidFill>
                <a:latin typeface="Consolas" panose="020B0609020204030204" pitchFamily="49" charset="0"/>
                <a:cs typeface="Consolas" panose="020B0609020204030204" pitchFamily="49" charset="0"/>
              </a:rPr>
              <a:t>Account</a:t>
            </a:r>
            <a:r>
              <a:rPr lang="en-US" sz="1800" dirty="0">
                <a:solidFill>
                  <a:srgbClr val="000000"/>
                </a:solidFill>
                <a:latin typeface="Consolas" panose="020B0609020204030204" pitchFamily="49" charset="0"/>
                <a:cs typeface="Consolas" panose="020B0609020204030204" pitchFamily="49" charset="0"/>
              </a:rPr>
              <a:t>, </a:t>
            </a:r>
            <a:r>
              <a:rPr lang="en-US" sz="1800" dirty="0" err="1">
                <a:solidFill>
                  <a:srgbClr val="800000"/>
                </a:solidFill>
                <a:latin typeface="Consolas" panose="020B0609020204030204" pitchFamily="49" charset="0"/>
                <a:cs typeface="Consolas" panose="020B0609020204030204" pitchFamily="49" charset="0"/>
              </a:rPr>
              <a:t>MarketValueStatistics</a:t>
            </a:r>
            <a:r>
              <a:rPr lang="en-US" sz="1800" dirty="0">
                <a:solidFill>
                  <a:srgbClr val="000000"/>
                </a:solidFill>
                <a:latin typeface="Consolas" panose="020B0609020204030204" pitchFamily="49" charset="0"/>
                <a:cs typeface="Consolas" panose="020B0609020204030204" pitchFamily="49" charset="0"/>
              </a:rPr>
              <a:t>&gt; </a:t>
            </a:r>
            <a:r>
              <a:rPr lang="en-US" sz="1800" dirty="0" err="1" smtClean="0">
                <a:solidFill>
                  <a:srgbClr val="004000"/>
                </a:solidFill>
                <a:latin typeface="Consolas" panose="020B0609020204030204" pitchFamily="49" charset="0"/>
                <a:cs typeface="Consolas" panose="020B0609020204030204" pitchFamily="49" charset="0"/>
              </a:rPr>
              <a:t>accountDoubleMap</a:t>
            </a:r>
            <a:endParaRPr lang="en-US" sz="1800" dirty="0" smtClean="0">
              <a:solidFill>
                <a:srgbClr val="004000"/>
              </a:solidFill>
              <a:latin typeface="Consolas" panose="020B0609020204030204" pitchFamily="49" charset="0"/>
              <a:cs typeface="Consolas" panose="020B0609020204030204" pitchFamily="49" charset="0"/>
            </a:endParaRPr>
          </a:p>
          <a:p>
            <a:pPr marL="0" indent="0">
              <a:buNone/>
            </a:pPr>
            <a:r>
              <a:rPr lang="en-US" sz="2400" dirty="0"/>
              <a:t>There are </a:t>
            </a:r>
            <a:r>
              <a:rPr lang="en-US" sz="2400" dirty="0" smtClean="0"/>
              <a:t>100k accounts, </a:t>
            </a:r>
            <a:r>
              <a:rPr lang="en-US" sz="2400" dirty="0"/>
              <a:t>so the map has </a:t>
            </a:r>
            <a:r>
              <a:rPr lang="en-US" sz="2400" dirty="0" smtClean="0"/>
              <a:t>100k keys</a:t>
            </a:r>
            <a:endParaRPr lang="en-US" sz="2400" dirty="0"/>
          </a:p>
        </p:txBody>
      </p:sp>
    </p:spTree>
    <p:extLst>
      <p:ext uri="{BB962C8B-B14F-4D97-AF65-F5344CB8AC3E}">
        <p14:creationId xmlns:p14="http://schemas.microsoft.com/office/powerpoint/2010/main" val="27833044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Collapse factor</a:t>
            </a:r>
            <a:endParaRPr lang="en-US" dirty="0"/>
          </a:p>
        </p:txBody>
      </p:sp>
      <p:sp>
        <p:nvSpPr>
          <p:cNvPr id="3" name="Content Placeholder 2"/>
          <p:cNvSpPr>
            <a:spLocks noGrp="1"/>
          </p:cNvSpPr>
          <p:nvPr>
            <p:ph idx="1"/>
          </p:nvPr>
        </p:nvSpPr>
        <p:spPr/>
        <p:txBody>
          <a:bodyPr>
            <a:noAutofit/>
          </a:bodyPr>
          <a:lstStyle/>
          <a:p>
            <a:r>
              <a:rPr lang="en-US" sz="2000" dirty="0" smtClean="0"/>
              <a:t>Aggregate: Java Streams</a:t>
            </a:r>
          </a:p>
          <a:p>
            <a:pPr lvl="1"/>
            <a:r>
              <a:rPr lang="en-US" sz="1800" dirty="0" smtClean="0"/>
              <a:t>Uses fork/join</a:t>
            </a:r>
          </a:p>
          <a:p>
            <a:pPr lvl="1"/>
            <a:r>
              <a:rPr lang="en-US" sz="1800" dirty="0" smtClean="0"/>
              <a:t>Each forked task creates a map</a:t>
            </a:r>
          </a:p>
          <a:p>
            <a:pPr lvl="1"/>
            <a:r>
              <a:rPr lang="en-US" sz="1800" dirty="0" smtClean="0"/>
              <a:t>Each join step merges two maps</a:t>
            </a:r>
          </a:p>
          <a:p>
            <a:pPr lvl="1"/>
            <a:r>
              <a:rPr lang="en-US" sz="1800" dirty="0" smtClean="0"/>
              <a:t>The joined map is roughly the same size</a:t>
            </a:r>
          </a:p>
          <a:p>
            <a:pPr lvl="1"/>
            <a:r>
              <a:rPr lang="en-US" sz="1800" dirty="0" smtClean="0"/>
              <a:t>Merge is costly when there are many keys</a:t>
            </a:r>
          </a:p>
          <a:p>
            <a:r>
              <a:rPr lang="en-US" sz="2000" dirty="0" smtClean="0"/>
              <a:t>Aggregate: GS Collections</a:t>
            </a:r>
          </a:p>
          <a:p>
            <a:pPr lvl="1"/>
            <a:r>
              <a:rPr lang="en-US" sz="1800" dirty="0" smtClean="0"/>
              <a:t>Uses a single </a:t>
            </a:r>
            <a:r>
              <a:rPr lang="en-US" sz="1800" dirty="0" err="1" smtClean="0"/>
              <a:t>ConcurrentMap</a:t>
            </a:r>
            <a:r>
              <a:rPr lang="en-US" sz="1800" dirty="0" smtClean="0"/>
              <a:t> for the results</a:t>
            </a:r>
          </a:p>
          <a:p>
            <a:pPr lvl="1"/>
            <a:r>
              <a:rPr lang="en-US" sz="1800" dirty="0" smtClean="0"/>
              <a:t>Each batched task writes into the map simultaneously with atomic </a:t>
            </a:r>
            <a:r>
              <a:rPr lang="en-US" sz="1800" dirty="0"/>
              <a:t>operation </a:t>
            </a:r>
            <a:r>
              <a:rPr lang="en-US" sz="1800" dirty="0" err="1" smtClean="0">
                <a:latin typeface="Consolas" panose="020B0609020204030204" pitchFamily="49" charset="0"/>
                <a:cs typeface="Consolas" panose="020B0609020204030204" pitchFamily="49" charset="0"/>
              </a:rPr>
              <a:t>ConcurrentHashMapUnsafe.updateValueWith</a:t>
            </a:r>
            <a:r>
              <a:rPr lang="en-US" sz="1800" dirty="0" smtClean="0">
                <a:latin typeface="Consolas" panose="020B0609020204030204" pitchFamily="49" charset="0"/>
                <a:cs typeface="Consolas" panose="020B0609020204030204" pitchFamily="49" charset="0"/>
              </a:rPr>
              <a:t>()</a:t>
            </a:r>
          </a:p>
          <a:p>
            <a:pPr lvl="1"/>
            <a:r>
              <a:rPr lang="en-US" sz="1800" dirty="0" smtClean="0"/>
              <a:t>Contention is costly when there are few keys</a:t>
            </a:r>
          </a:p>
        </p:txBody>
      </p:sp>
    </p:spTree>
    <p:extLst>
      <p:ext uri="{BB962C8B-B14F-4D97-AF65-F5344CB8AC3E}">
        <p14:creationId xmlns:p14="http://schemas.microsoft.com/office/powerpoint/2010/main" val="25921592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Performance Factors</a:t>
            </a:r>
            <a:endParaRPr lang="en-US" dirty="0"/>
          </a:p>
        </p:txBody>
      </p:sp>
      <p:sp>
        <p:nvSpPr>
          <p:cNvPr id="3" name="Content Placeholder 2"/>
          <p:cNvSpPr>
            <a:spLocks noGrp="1"/>
          </p:cNvSpPr>
          <p:nvPr>
            <p:ph idx="1"/>
          </p:nvPr>
        </p:nvSpPr>
        <p:spPr/>
        <p:txBody>
          <a:bodyPr>
            <a:noAutofit/>
          </a:bodyPr>
          <a:lstStyle/>
          <a:p>
            <a:pPr marL="0" indent="0">
              <a:buNone/>
            </a:pPr>
            <a:r>
              <a:rPr lang="en-US" sz="2800" dirty="0" smtClean="0"/>
              <a:t>Tests that isolate individual performance factors</a:t>
            </a:r>
          </a:p>
          <a:p>
            <a:r>
              <a:rPr lang="en-US" sz="2800" b="1" dirty="0" smtClean="0"/>
              <a:t>Count</a:t>
            </a:r>
          </a:p>
          <a:p>
            <a:r>
              <a:rPr lang="en-US" sz="2800" dirty="0" smtClean="0"/>
              <a:t>Filter, Transform, Transform, Filter, convert to List</a:t>
            </a:r>
          </a:p>
          <a:p>
            <a:r>
              <a:rPr lang="en-US" sz="2800" dirty="0" smtClean="0"/>
              <a:t>Aggregation</a:t>
            </a:r>
          </a:p>
          <a:p>
            <a:pPr lvl="1"/>
            <a:r>
              <a:rPr lang="en-US" sz="2400" dirty="0" smtClean="0"/>
              <a:t>Market value stats aggregated by product or category</a:t>
            </a:r>
          </a:p>
        </p:txBody>
      </p:sp>
    </p:spTree>
    <p:extLst>
      <p:ext uri="{BB962C8B-B14F-4D97-AF65-F5344CB8AC3E}">
        <p14:creationId xmlns:p14="http://schemas.microsoft.com/office/powerpoint/2010/main" val="19228604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Collapse factor</a:t>
            </a:r>
            <a:endParaRPr lang="en-US" dirty="0"/>
          </a:p>
        </p:txBody>
      </p:sp>
      <p:sp>
        <p:nvSpPr>
          <p:cNvPr id="3" name="Content Placeholder 2"/>
          <p:cNvSpPr>
            <a:spLocks noGrp="1"/>
          </p:cNvSpPr>
          <p:nvPr>
            <p:ph idx="1"/>
          </p:nvPr>
        </p:nvSpPr>
        <p:spPr/>
        <p:txBody>
          <a:bodyPr>
            <a:noAutofit/>
          </a:bodyPr>
          <a:lstStyle/>
          <a:p>
            <a:r>
              <a:rPr lang="en-US" sz="2000" dirty="0" smtClean="0"/>
              <a:t>Aggregate: Java Streams</a:t>
            </a:r>
          </a:p>
          <a:p>
            <a:pPr lvl="1"/>
            <a:r>
              <a:rPr lang="en-US" sz="1800" dirty="0" smtClean="0"/>
              <a:t>Uses fork/join</a:t>
            </a:r>
          </a:p>
          <a:p>
            <a:pPr lvl="1"/>
            <a:r>
              <a:rPr lang="en-US" sz="1800" dirty="0" smtClean="0"/>
              <a:t>Each forked task creates a map</a:t>
            </a:r>
          </a:p>
          <a:p>
            <a:pPr lvl="1"/>
            <a:r>
              <a:rPr lang="en-US" sz="1800" dirty="0" smtClean="0"/>
              <a:t>Each join step merges two maps</a:t>
            </a:r>
          </a:p>
          <a:p>
            <a:pPr lvl="1"/>
            <a:r>
              <a:rPr lang="en-US" sz="1800" dirty="0" smtClean="0"/>
              <a:t>The joined map is roughly the same size</a:t>
            </a:r>
          </a:p>
          <a:p>
            <a:pPr lvl="1"/>
            <a:r>
              <a:rPr lang="en-US" sz="1800" dirty="0" smtClean="0"/>
              <a:t>Merge is costly when there are many keys</a:t>
            </a:r>
          </a:p>
          <a:p>
            <a:r>
              <a:rPr lang="en-US" sz="2000" dirty="0" smtClean="0"/>
              <a:t>Aggregate: GS Collections</a:t>
            </a:r>
          </a:p>
          <a:p>
            <a:pPr lvl="1"/>
            <a:r>
              <a:rPr lang="en-US" sz="1800" dirty="0" smtClean="0"/>
              <a:t>Uses a single </a:t>
            </a:r>
            <a:r>
              <a:rPr lang="en-US" sz="1800" dirty="0" err="1" smtClean="0"/>
              <a:t>ConcurrentMap</a:t>
            </a:r>
            <a:r>
              <a:rPr lang="en-US" sz="1800" dirty="0" smtClean="0"/>
              <a:t> for the results</a:t>
            </a:r>
          </a:p>
          <a:p>
            <a:pPr lvl="1"/>
            <a:r>
              <a:rPr lang="en-US" sz="1800" dirty="0" smtClean="0"/>
              <a:t>Each batched task writes into the map simultaneously with atomic </a:t>
            </a:r>
            <a:r>
              <a:rPr lang="en-US" sz="1800" dirty="0"/>
              <a:t>operation </a:t>
            </a:r>
            <a:r>
              <a:rPr lang="en-US" sz="1800" dirty="0" err="1" smtClean="0">
                <a:latin typeface="Consolas" panose="020B0609020204030204" pitchFamily="49" charset="0"/>
                <a:cs typeface="Consolas" panose="020B0609020204030204" pitchFamily="49" charset="0"/>
              </a:rPr>
              <a:t>ConcurrentHashMapUnsafe.updateValueWith</a:t>
            </a:r>
            <a:r>
              <a:rPr lang="en-US" sz="1800" dirty="0" smtClean="0">
                <a:latin typeface="Consolas" panose="020B0609020204030204" pitchFamily="49" charset="0"/>
                <a:cs typeface="Consolas" panose="020B0609020204030204" pitchFamily="49" charset="0"/>
              </a:rPr>
              <a:t>()</a:t>
            </a:r>
          </a:p>
          <a:p>
            <a:pPr lvl="1"/>
            <a:r>
              <a:rPr lang="en-US" sz="1800" dirty="0" smtClean="0"/>
              <a:t>Contention is costly when there are few keys</a:t>
            </a:r>
          </a:p>
        </p:txBody>
      </p:sp>
      <p:sp>
        <p:nvSpPr>
          <p:cNvPr id="4" name="Rounded Rectangle 3"/>
          <p:cNvSpPr/>
          <p:nvPr/>
        </p:nvSpPr>
        <p:spPr>
          <a:xfrm>
            <a:off x="4876800" y="1123950"/>
            <a:ext cx="3810000" cy="2286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See Mohammad </a:t>
            </a:r>
            <a:r>
              <a:rPr lang="en-US" sz="2400" dirty="0" err="1"/>
              <a:t>Rezaei’s</a:t>
            </a:r>
            <a:r>
              <a:rPr lang="en-US" sz="2400" dirty="0"/>
              <a:t> presentation from </a:t>
            </a:r>
            <a:r>
              <a:rPr lang="en-US" sz="2400" dirty="0" err="1"/>
              <a:t>QCon</a:t>
            </a:r>
            <a:r>
              <a:rPr lang="en-US" sz="2400" dirty="0"/>
              <a:t> 2012 called “Fine Grained Coordinated Parallelism in a Real World Application.”</a:t>
            </a:r>
            <a:endParaRPr lang="en-US" sz="2400" dirty="0" smtClean="0"/>
          </a:p>
        </p:txBody>
      </p:sp>
    </p:spTree>
    <p:extLst>
      <p:ext uri="{BB962C8B-B14F-4D97-AF65-F5344CB8AC3E}">
        <p14:creationId xmlns:p14="http://schemas.microsoft.com/office/powerpoint/2010/main" val="31350510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Performance Factors</a:t>
            </a:r>
            <a:endParaRPr lang="en-US" dirty="0"/>
          </a:p>
        </p:txBody>
      </p:sp>
      <p:sp>
        <p:nvSpPr>
          <p:cNvPr id="3" name="Content Placeholder 2"/>
          <p:cNvSpPr>
            <a:spLocks noGrp="1"/>
          </p:cNvSpPr>
          <p:nvPr>
            <p:ph idx="1"/>
          </p:nvPr>
        </p:nvSpPr>
        <p:spPr/>
        <p:txBody>
          <a:bodyPr>
            <a:noAutofit/>
          </a:bodyPr>
          <a:lstStyle/>
          <a:p>
            <a:pPr marL="0" indent="0">
              <a:buNone/>
            </a:pPr>
            <a:r>
              <a:rPr lang="en-US" sz="2800" dirty="0" smtClean="0"/>
              <a:t>Factors that may affect performance</a:t>
            </a:r>
          </a:p>
          <a:p>
            <a:r>
              <a:rPr lang="en-US" sz="2800" dirty="0" smtClean="0"/>
              <a:t>Underlying container implementation</a:t>
            </a:r>
          </a:p>
          <a:p>
            <a:r>
              <a:rPr lang="en-US" sz="2800" dirty="0" smtClean="0"/>
              <a:t>Combine strategy</a:t>
            </a:r>
          </a:p>
          <a:p>
            <a:r>
              <a:rPr lang="en-US" sz="2800" dirty="0" smtClean="0"/>
              <a:t>Fork-join </a:t>
            </a:r>
            <a:r>
              <a:rPr lang="en-US" sz="2800" dirty="0" err="1" smtClean="0"/>
              <a:t>vs</a:t>
            </a:r>
            <a:r>
              <a:rPr lang="en-US" sz="2800" dirty="0" smtClean="0"/>
              <a:t> batching (and batch size)</a:t>
            </a:r>
          </a:p>
          <a:p>
            <a:r>
              <a:rPr lang="en-US" sz="2800" dirty="0" smtClean="0"/>
              <a:t>Push </a:t>
            </a:r>
            <a:r>
              <a:rPr lang="en-US" sz="2800" dirty="0" err="1" smtClean="0"/>
              <a:t>vs</a:t>
            </a:r>
            <a:r>
              <a:rPr lang="en-US" sz="2800" dirty="0" smtClean="0"/>
              <a:t> pull lazy evaluation</a:t>
            </a:r>
          </a:p>
          <a:p>
            <a:r>
              <a:rPr lang="en-US" sz="2800" dirty="0" smtClean="0"/>
              <a:t>Collapse factor</a:t>
            </a:r>
          </a:p>
          <a:p>
            <a:r>
              <a:rPr lang="en-US" sz="2800" dirty="0" smtClean="0"/>
              <a:t>Unknown unknowns</a:t>
            </a:r>
            <a:endParaRPr lang="en-US" sz="2800" dirty="0"/>
          </a:p>
        </p:txBody>
      </p:sp>
      <p:sp>
        <p:nvSpPr>
          <p:cNvPr id="4" name="Rounded Rectangular Callout 3"/>
          <p:cNvSpPr/>
          <p:nvPr/>
        </p:nvSpPr>
        <p:spPr>
          <a:xfrm>
            <a:off x="6400800" y="2571750"/>
            <a:ext cx="2362200" cy="1428750"/>
          </a:xfrm>
          <a:prstGeom prst="wedgeRoundRectCallout">
            <a:avLst>
              <a:gd name="adj1" fmla="val -187667"/>
              <a:gd name="adj2" fmla="val 4463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Test </a:t>
            </a:r>
            <a:r>
              <a:rPr lang="en-US" sz="2800" dirty="0" err="1" smtClean="0"/>
              <a:t>groupBy</a:t>
            </a:r>
            <a:r>
              <a:rPr lang="en-US" sz="2800" dirty="0" smtClean="0"/>
              <a:t>, </a:t>
            </a:r>
            <a:r>
              <a:rPr lang="en-US" sz="2800" dirty="0" err="1" smtClean="0"/>
              <a:t>aggregateBy</a:t>
            </a:r>
            <a:endParaRPr lang="en-US" sz="2800" dirty="0" smtClean="0"/>
          </a:p>
        </p:txBody>
      </p:sp>
    </p:spTree>
    <p:extLst>
      <p:ext uri="{BB962C8B-B14F-4D97-AF65-F5344CB8AC3E}">
        <p14:creationId xmlns:p14="http://schemas.microsoft.com/office/powerpoint/2010/main" val="32056819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Goals</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Compare Java Streams, Scala </a:t>
            </a:r>
            <a:r>
              <a:rPr lang="en-US" dirty="0" smtClean="0"/>
              <a:t>parallel   </a:t>
            </a:r>
            <a:r>
              <a:rPr lang="en-US" dirty="0"/>
              <a:t>Collections, and GS Collections</a:t>
            </a:r>
          </a:p>
          <a:p>
            <a:r>
              <a:rPr lang="en-US" b="1" dirty="0"/>
              <a:t>Convince you to use GS Collections</a:t>
            </a:r>
          </a:p>
          <a:p>
            <a:r>
              <a:rPr lang="en-US" dirty="0"/>
              <a:t>Convince you to do your own performance testing</a:t>
            </a:r>
          </a:p>
          <a:p>
            <a:r>
              <a:rPr lang="en-US" dirty="0" smtClean="0"/>
              <a:t>Identify </a:t>
            </a:r>
            <a:r>
              <a:rPr lang="en-US" dirty="0"/>
              <a:t>when to avoid parallel APIs</a:t>
            </a:r>
          </a:p>
          <a:p>
            <a:r>
              <a:rPr lang="en-US" dirty="0" smtClean="0"/>
              <a:t>Identify </a:t>
            </a:r>
            <a:r>
              <a:rPr lang="en-US" dirty="0"/>
              <a:t>performance pitfalls to avoid</a:t>
            </a:r>
          </a:p>
        </p:txBody>
      </p:sp>
    </p:spTree>
    <p:extLst>
      <p:ext uri="{BB962C8B-B14F-4D97-AF65-F5344CB8AC3E}">
        <p14:creationId xmlns:p14="http://schemas.microsoft.com/office/powerpoint/2010/main" val="31116042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Goals</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Compare Java Streams, Scala parallel </a:t>
            </a:r>
            <a:r>
              <a:rPr lang="en-US" dirty="0" smtClean="0"/>
              <a:t>  Collections</a:t>
            </a:r>
            <a:r>
              <a:rPr lang="en-US" dirty="0"/>
              <a:t>, and GS Collections</a:t>
            </a:r>
          </a:p>
          <a:p>
            <a:r>
              <a:rPr lang="en-US" dirty="0"/>
              <a:t>Convince you to use GS Collections</a:t>
            </a:r>
          </a:p>
          <a:p>
            <a:r>
              <a:rPr lang="en-US" b="1" dirty="0"/>
              <a:t>Convince you to do your own performance testing</a:t>
            </a:r>
          </a:p>
          <a:p>
            <a:r>
              <a:rPr lang="en-US" dirty="0" smtClean="0"/>
              <a:t>Identify </a:t>
            </a:r>
            <a:r>
              <a:rPr lang="en-US" dirty="0"/>
              <a:t>when to avoid parallel APIs</a:t>
            </a:r>
          </a:p>
          <a:p>
            <a:r>
              <a:rPr lang="en-US" dirty="0" smtClean="0"/>
              <a:t>Identify </a:t>
            </a:r>
            <a:r>
              <a:rPr lang="en-US" dirty="0"/>
              <a:t>performance pitfalls to avoid</a:t>
            </a:r>
          </a:p>
        </p:txBody>
      </p:sp>
    </p:spTree>
    <p:extLst>
      <p:ext uri="{BB962C8B-B14F-4D97-AF65-F5344CB8AC3E}">
        <p14:creationId xmlns:p14="http://schemas.microsoft.com/office/powerpoint/2010/main" val="31116042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Goals</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Compare Java Streams, Scala </a:t>
            </a:r>
            <a:r>
              <a:rPr lang="en-US" dirty="0" smtClean="0"/>
              <a:t>parallel   </a:t>
            </a:r>
            <a:r>
              <a:rPr lang="en-US" dirty="0"/>
              <a:t>Collections, and GS Collections</a:t>
            </a:r>
          </a:p>
          <a:p>
            <a:r>
              <a:rPr lang="en-US" dirty="0"/>
              <a:t>Convince you to use GS Collections</a:t>
            </a:r>
          </a:p>
          <a:p>
            <a:r>
              <a:rPr lang="en-US" dirty="0"/>
              <a:t>Convince you to do your own performance testing</a:t>
            </a:r>
          </a:p>
          <a:p>
            <a:r>
              <a:rPr lang="en-US" b="1" dirty="0" smtClean="0"/>
              <a:t>Identify </a:t>
            </a:r>
            <a:r>
              <a:rPr lang="en-US" b="1" dirty="0"/>
              <a:t>when to avoid parallel APIs</a:t>
            </a:r>
          </a:p>
          <a:p>
            <a:r>
              <a:rPr lang="en-US" b="1" dirty="0" smtClean="0"/>
              <a:t>Identify </a:t>
            </a:r>
            <a:r>
              <a:rPr lang="en-US" b="1" dirty="0"/>
              <a:t>performance pitfalls to avoid</a:t>
            </a:r>
          </a:p>
        </p:txBody>
      </p:sp>
    </p:spTree>
    <p:extLst>
      <p:ext uri="{BB962C8B-B14F-4D97-AF65-F5344CB8AC3E}">
        <p14:creationId xmlns:p14="http://schemas.microsoft.com/office/powerpoint/2010/main" val="31116042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Q&amp;A</a:t>
            </a:r>
            <a:endParaRPr lang="en-US" dirty="0"/>
          </a:p>
        </p:txBody>
      </p:sp>
    </p:spTree>
    <p:extLst>
      <p:ext uri="{BB962C8B-B14F-4D97-AF65-F5344CB8AC3E}">
        <p14:creationId xmlns:p14="http://schemas.microsoft.com/office/powerpoint/2010/main" val="4810972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Q&amp;A</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2400" dirty="0" smtClean="0">
                <a:hlinkClick r:id="rId2"/>
              </a:rPr>
              <a:t>http://github.com/goldmansachs/gs-collections</a:t>
            </a:r>
            <a:endParaRPr lang="en-US" sz="2400" dirty="0" smtClean="0"/>
          </a:p>
          <a:p>
            <a:pPr marL="0" indent="0">
              <a:buNone/>
            </a:pPr>
            <a:r>
              <a:rPr lang="en-US" sz="2400" dirty="0" smtClean="0">
                <a:hlinkClick r:id="rId3"/>
              </a:rPr>
              <a:t>http://github.com/goldmansachs/gs-collections-kata</a:t>
            </a:r>
            <a:endParaRPr lang="en-US" sz="2400" dirty="0"/>
          </a:p>
          <a:p>
            <a:pPr marL="0" indent="0">
              <a:buNone/>
            </a:pPr>
            <a:r>
              <a:rPr lang="en-US" sz="2400" dirty="0" smtClean="0"/>
              <a:t>@</a:t>
            </a:r>
            <a:r>
              <a:rPr lang="en-US" sz="2400" dirty="0" err="1" smtClean="0"/>
              <a:t>GoldmanSachs</a:t>
            </a:r>
            <a:endParaRPr lang="en-US" sz="2400" dirty="0" smtClean="0"/>
          </a:p>
          <a:p>
            <a:pPr marL="0" indent="0">
              <a:buNone/>
            </a:pPr>
            <a:endParaRPr lang="en-US" sz="900" dirty="0" smtClean="0"/>
          </a:p>
          <a:p>
            <a:pPr marL="0" indent="0">
              <a:buNone/>
            </a:pPr>
            <a:r>
              <a:rPr lang="en-US" sz="2400" dirty="0" smtClean="0">
                <a:hlinkClick r:id="rId4"/>
              </a:rPr>
              <a:t>http://stackoverflow.com/questions/tagged/gs-collections</a:t>
            </a:r>
            <a:endParaRPr lang="en-US" sz="2400" dirty="0"/>
          </a:p>
          <a:p>
            <a:pPr marL="0" indent="0">
              <a:buNone/>
            </a:pPr>
            <a:r>
              <a:rPr lang="en-US" sz="2400" dirty="0" smtClean="0"/>
              <a:t>craig.motlin@gs.com</a:t>
            </a:r>
            <a:endParaRPr lang="en-US" sz="2400" dirty="0"/>
          </a:p>
          <a:p>
            <a:pPr marL="0" indent="0">
              <a:buNone/>
            </a:pPr>
            <a:endParaRPr lang="en-US" sz="900" dirty="0"/>
          </a:p>
          <a:p>
            <a:pPr marL="0" indent="0">
              <a:buNone/>
            </a:pPr>
            <a:r>
              <a:rPr lang="en-US" sz="2400" dirty="0" smtClean="0"/>
              <a:t>Info in appendix</a:t>
            </a:r>
          </a:p>
          <a:p>
            <a:r>
              <a:rPr lang="en-US" sz="2400" dirty="0" smtClean="0"/>
              <a:t>Sets</a:t>
            </a:r>
          </a:p>
          <a:p>
            <a:r>
              <a:rPr lang="en-US" sz="2400" dirty="0" err="1" smtClean="0"/>
              <a:t>Handcoded</a:t>
            </a:r>
            <a:r>
              <a:rPr lang="en-US" sz="2400" dirty="0" smtClean="0"/>
              <a:t> parallelism</a:t>
            </a:r>
          </a:p>
          <a:p>
            <a:r>
              <a:rPr lang="en-US" sz="2400" dirty="0" err="1" smtClean="0"/>
              <a:t>Megamorphic</a:t>
            </a:r>
            <a:r>
              <a:rPr lang="en-US" sz="2400" dirty="0" smtClean="0"/>
              <a:t> </a:t>
            </a:r>
            <a:r>
              <a:rPr lang="en-US" sz="2400" dirty="0" err="1" smtClean="0"/>
              <a:t>warmup</a:t>
            </a:r>
            <a:endParaRPr lang="en-US" sz="2400" dirty="0" smtClean="0"/>
          </a:p>
        </p:txBody>
      </p:sp>
    </p:spTree>
    <p:extLst>
      <p:ext uri="{BB962C8B-B14F-4D97-AF65-F5344CB8AC3E}">
        <p14:creationId xmlns:p14="http://schemas.microsoft.com/office/powerpoint/2010/main" val="8148739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Appendix</a:t>
            </a:r>
            <a:endParaRPr lang="en-US" dirty="0"/>
          </a:p>
        </p:txBody>
      </p:sp>
    </p:spTree>
    <p:extLst>
      <p:ext uri="{BB962C8B-B14F-4D97-AF65-F5344CB8AC3E}">
        <p14:creationId xmlns:p14="http://schemas.microsoft.com/office/powerpoint/2010/main" val="1376591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err="1" smtClean="0"/>
              <a:t>Hashtable</a:t>
            </a:r>
            <a:r>
              <a:rPr lang="en-US" dirty="0" smtClean="0"/>
              <a:t> Sets</a:t>
            </a:r>
            <a:endParaRPr lang="en-US" dirty="0"/>
          </a:p>
        </p:txBody>
      </p:sp>
    </p:spTree>
    <p:extLst>
      <p:ext uri="{BB962C8B-B14F-4D97-AF65-F5344CB8AC3E}">
        <p14:creationId xmlns:p14="http://schemas.microsoft.com/office/powerpoint/2010/main" val="23946598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Performance Factors</a:t>
            </a:r>
            <a:endParaRPr lang="en-US" dirty="0"/>
          </a:p>
        </p:txBody>
      </p:sp>
      <p:sp>
        <p:nvSpPr>
          <p:cNvPr id="3" name="Content Placeholder 2"/>
          <p:cNvSpPr>
            <a:spLocks noGrp="1"/>
          </p:cNvSpPr>
          <p:nvPr>
            <p:ph idx="1"/>
          </p:nvPr>
        </p:nvSpPr>
        <p:spPr/>
        <p:txBody>
          <a:bodyPr>
            <a:noAutofit/>
          </a:bodyPr>
          <a:lstStyle/>
          <a:p>
            <a:pPr marL="0" indent="0">
              <a:buNone/>
            </a:pPr>
            <a:r>
              <a:rPr lang="en-US" sz="2800" dirty="0" smtClean="0"/>
              <a:t>Factors that may affect performance</a:t>
            </a:r>
          </a:p>
          <a:p>
            <a:r>
              <a:rPr lang="en-US" sz="2800" dirty="0" smtClean="0"/>
              <a:t>Underlying container implementation</a:t>
            </a:r>
          </a:p>
          <a:p>
            <a:r>
              <a:rPr lang="en-US" sz="2800" dirty="0" smtClean="0"/>
              <a:t>Combine strategy</a:t>
            </a:r>
          </a:p>
          <a:p>
            <a:r>
              <a:rPr lang="en-US" sz="2800" dirty="0" smtClean="0"/>
              <a:t>Fork-join </a:t>
            </a:r>
            <a:r>
              <a:rPr lang="en-US" sz="2800" dirty="0" err="1" smtClean="0"/>
              <a:t>vs</a:t>
            </a:r>
            <a:r>
              <a:rPr lang="en-US" sz="2800" dirty="0" smtClean="0"/>
              <a:t> batching (and batch size)</a:t>
            </a:r>
          </a:p>
          <a:p>
            <a:r>
              <a:rPr lang="en-US" sz="2800" dirty="0" smtClean="0"/>
              <a:t>Push </a:t>
            </a:r>
            <a:r>
              <a:rPr lang="en-US" sz="2800" dirty="0" err="1" smtClean="0"/>
              <a:t>vs</a:t>
            </a:r>
            <a:r>
              <a:rPr lang="en-US" sz="2800" dirty="0" smtClean="0"/>
              <a:t> pull lazy evaluation</a:t>
            </a:r>
          </a:p>
          <a:p>
            <a:r>
              <a:rPr lang="en-US" sz="2800" dirty="0" smtClean="0"/>
              <a:t>Collapse factor</a:t>
            </a:r>
          </a:p>
          <a:p>
            <a:r>
              <a:rPr lang="en-US" sz="2800" dirty="0" smtClean="0"/>
              <a:t>Unknown unknowns</a:t>
            </a:r>
            <a:endParaRPr lang="en-US" sz="2800" dirty="0"/>
          </a:p>
        </p:txBody>
      </p:sp>
      <p:sp>
        <p:nvSpPr>
          <p:cNvPr id="5" name="Rounded Rectangular Callout 4"/>
          <p:cNvSpPr/>
          <p:nvPr/>
        </p:nvSpPr>
        <p:spPr>
          <a:xfrm>
            <a:off x="6477000" y="1123950"/>
            <a:ext cx="2362200" cy="1181100"/>
          </a:xfrm>
          <a:prstGeom prst="wedgeRoundRectCallout">
            <a:avLst>
              <a:gd name="adj1" fmla="val -79140"/>
              <a:gd name="adj2" fmla="val -2709"/>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Isolated by using array-backed lists. </a:t>
            </a:r>
            <a:r>
              <a:rPr lang="en-US" dirty="0" err="1"/>
              <a:t>ArrayList</a:t>
            </a:r>
            <a:r>
              <a:rPr lang="en-US" dirty="0"/>
              <a:t>, </a:t>
            </a:r>
            <a:r>
              <a:rPr lang="en-US" dirty="0" err="1"/>
              <a:t>FastList</a:t>
            </a:r>
            <a:r>
              <a:rPr lang="en-US" dirty="0"/>
              <a:t>, and </a:t>
            </a:r>
            <a:r>
              <a:rPr lang="en-US" dirty="0" err="1"/>
              <a:t>ArrayBuffer</a:t>
            </a:r>
            <a:endParaRPr lang="en-US" dirty="0"/>
          </a:p>
        </p:txBody>
      </p:sp>
      <p:sp>
        <p:nvSpPr>
          <p:cNvPr id="6" name="Rounded Rectangular Callout 5"/>
          <p:cNvSpPr/>
          <p:nvPr/>
        </p:nvSpPr>
        <p:spPr>
          <a:xfrm>
            <a:off x="6512560" y="2495550"/>
            <a:ext cx="2362200" cy="1428750"/>
          </a:xfrm>
          <a:prstGeom prst="wedgeRoundRectCallout">
            <a:avLst>
              <a:gd name="adj1" fmla="val -71449"/>
              <a:gd name="adj2" fmla="val -667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What if we use Java’s HashSet, </a:t>
            </a:r>
            <a:r>
              <a:rPr lang="en-US" dirty="0" err="1" smtClean="0"/>
              <a:t>Scala’s</a:t>
            </a:r>
            <a:r>
              <a:rPr lang="en-US" dirty="0" smtClean="0"/>
              <a:t> HashSet, and GS Collections’ </a:t>
            </a:r>
            <a:r>
              <a:rPr lang="en-US" dirty="0" err="1" smtClean="0"/>
              <a:t>UnifiedSet</a:t>
            </a:r>
            <a:r>
              <a:rPr lang="en-US" dirty="0" smtClean="0"/>
              <a:t>?</a:t>
            </a:r>
            <a:endParaRPr lang="en-US" dirty="0"/>
          </a:p>
        </p:txBody>
      </p:sp>
    </p:spTree>
    <p:extLst>
      <p:ext uri="{BB962C8B-B14F-4D97-AF65-F5344CB8AC3E}">
        <p14:creationId xmlns:p14="http://schemas.microsoft.com/office/powerpoint/2010/main" val="34251365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Count: Serial</a:t>
            </a:r>
            <a:endParaRPr lang="en-US" dirty="0"/>
          </a:p>
        </p:txBody>
      </p:sp>
      <p:sp>
        <p:nvSpPr>
          <p:cNvPr id="3" name="Content Placeholder 2"/>
          <p:cNvSpPr>
            <a:spLocks noGrp="1"/>
          </p:cNvSpPr>
          <p:nvPr>
            <p:ph idx="1"/>
          </p:nvPr>
        </p:nvSpPr>
        <p:spPr>
          <a:xfrm>
            <a:off x="1066800" y="1200151"/>
            <a:ext cx="7620000" cy="3394472"/>
          </a:xfrm>
        </p:spPr>
        <p:txBody>
          <a:bodyPr>
            <a:normAutofit/>
          </a:bodyPr>
          <a:lstStyle/>
          <a:p>
            <a:pPr marL="0" indent="0">
              <a:buNone/>
            </a:pPr>
            <a:r>
              <a:rPr lang="en-US" sz="2400" dirty="0" smtClean="0">
                <a:solidFill>
                  <a:srgbClr val="800080"/>
                </a:solidFill>
                <a:latin typeface="Consolas" panose="020B0609020204030204" pitchFamily="49" charset="0"/>
                <a:cs typeface="Consolas" panose="020B0609020204030204" pitchFamily="49" charset="0"/>
              </a:rPr>
              <a:t>long </a:t>
            </a:r>
            <a:r>
              <a:rPr lang="en-US" sz="2400" dirty="0">
                <a:solidFill>
                  <a:srgbClr val="004000"/>
                </a:solidFill>
                <a:latin typeface="Consolas" panose="020B0609020204030204" pitchFamily="49" charset="0"/>
                <a:cs typeface="Consolas" panose="020B0609020204030204" pitchFamily="49" charset="0"/>
              </a:rPr>
              <a:t>evens </a:t>
            </a:r>
            <a:r>
              <a:rPr lang="en-US" sz="2400" dirty="0">
                <a:solidFill>
                  <a:srgbClr val="000000"/>
                </a:solidFill>
                <a:latin typeface="Consolas" panose="020B0609020204030204" pitchFamily="49" charset="0"/>
                <a:cs typeface="Consolas" panose="020B0609020204030204" pitchFamily="49" charset="0"/>
              </a:rPr>
              <a:t>= </a:t>
            </a:r>
            <a:r>
              <a:rPr lang="en-US" sz="2400" dirty="0" err="1" smtClean="0">
                <a:solidFill>
                  <a:srgbClr val="5555FF"/>
                </a:solidFill>
                <a:latin typeface="Consolas" panose="020B0609020204030204" pitchFamily="49" charset="0"/>
                <a:cs typeface="Consolas" panose="020B0609020204030204" pitchFamily="49" charset="0"/>
              </a:rPr>
              <a:t>arrayList</a:t>
            </a:r>
            <a:r>
              <a:rPr lang="en-US" sz="2400" dirty="0" err="1" smtClean="0">
                <a:solidFill>
                  <a:srgbClr val="000000"/>
                </a:solidFill>
                <a:latin typeface="Consolas" panose="020B0609020204030204" pitchFamily="49" charset="0"/>
                <a:cs typeface="Consolas" panose="020B0609020204030204" pitchFamily="49" charset="0"/>
              </a:rPr>
              <a:t>.stream</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filter(each -&gt; each % </a:t>
            </a:r>
            <a:r>
              <a:rPr lang="en-US" sz="2400" b="1" dirty="0">
                <a:solidFill>
                  <a:srgbClr val="0000FF"/>
                </a:solidFill>
                <a:latin typeface="Consolas" panose="020B0609020204030204" pitchFamily="49" charset="0"/>
                <a:cs typeface="Consolas" panose="020B0609020204030204" pitchFamily="49" charset="0"/>
              </a:rPr>
              <a:t>2 </a:t>
            </a:r>
            <a:r>
              <a:rPr lang="en-US" sz="2400" dirty="0">
                <a:solidFill>
                  <a:srgbClr val="000000"/>
                </a:solidFill>
                <a:latin typeface="Consolas" panose="020B0609020204030204" pitchFamily="49" charset="0"/>
                <a:cs typeface="Consolas" panose="020B0609020204030204" pitchFamily="49" charset="0"/>
              </a:rPr>
              <a:t>== </a:t>
            </a:r>
            <a:r>
              <a:rPr lang="en-US" sz="2400" b="1" dirty="0">
                <a:solidFill>
                  <a:srgbClr val="0000FF"/>
                </a:solidFill>
                <a:latin typeface="Consolas" panose="020B0609020204030204" pitchFamily="49" charset="0"/>
                <a:cs typeface="Consolas" panose="020B0609020204030204" pitchFamily="49" charset="0"/>
              </a:rPr>
              <a:t>0</a:t>
            </a:r>
            <a:r>
              <a:rPr lang="en-US" sz="2400" dirty="0">
                <a:solidFill>
                  <a:srgbClr val="000000"/>
                </a:solidFill>
                <a:latin typeface="Consolas" panose="020B0609020204030204" pitchFamily="49" charset="0"/>
                <a:cs typeface="Consolas" panose="020B0609020204030204" pitchFamily="49" charset="0"/>
              </a:rPr>
              <a:t>).count</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endParaRPr lang="en-US" sz="2000" dirty="0" smtClean="0"/>
          </a:p>
          <a:p>
            <a:pPr marL="0" indent="0">
              <a:buNone/>
            </a:pPr>
            <a:r>
              <a:rPr lang="en-US" sz="2400" dirty="0" err="1" smtClean="0">
                <a:solidFill>
                  <a:srgbClr val="800080"/>
                </a:solidFill>
                <a:latin typeface="Consolas" panose="020B0609020204030204" pitchFamily="49" charset="0"/>
                <a:cs typeface="Consolas" panose="020B0609020204030204" pitchFamily="49" charset="0"/>
              </a:rPr>
              <a:t>int</a:t>
            </a:r>
            <a:r>
              <a:rPr lang="en-US" sz="2400" dirty="0" smtClean="0">
                <a:solidFill>
                  <a:srgbClr val="800080"/>
                </a:solidFill>
                <a:latin typeface="Consolas" panose="020B0609020204030204" pitchFamily="49" charset="0"/>
                <a:cs typeface="Consolas" panose="020B0609020204030204" pitchFamily="49" charset="0"/>
              </a:rPr>
              <a:t> </a:t>
            </a:r>
            <a:r>
              <a:rPr lang="en-US" sz="2400" dirty="0">
                <a:solidFill>
                  <a:srgbClr val="004000"/>
                </a:solidFill>
                <a:latin typeface="Consolas" panose="020B0609020204030204" pitchFamily="49" charset="0"/>
                <a:cs typeface="Consolas" panose="020B0609020204030204" pitchFamily="49" charset="0"/>
              </a:rPr>
              <a:t>evens </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err="1" smtClean="0">
                <a:solidFill>
                  <a:srgbClr val="5555FF"/>
                </a:solidFill>
                <a:latin typeface="Consolas" panose="020B0609020204030204" pitchFamily="49" charset="0"/>
                <a:cs typeface="Consolas" panose="020B0609020204030204" pitchFamily="49" charset="0"/>
              </a:rPr>
              <a:t>fastList</a:t>
            </a:r>
            <a:r>
              <a:rPr lang="en-US" sz="2400" dirty="0" err="1" smtClean="0">
                <a:solidFill>
                  <a:srgbClr val="000000"/>
                </a:solidFill>
                <a:latin typeface="Consolas" panose="020B0609020204030204" pitchFamily="49" charset="0"/>
                <a:cs typeface="Consolas" panose="020B0609020204030204" pitchFamily="49" charset="0"/>
              </a:rPr>
              <a:t>.count</a:t>
            </a:r>
            <a:r>
              <a:rPr lang="en-US" sz="2400" dirty="0" smtClean="0">
                <a:solidFill>
                  <a:srgbClr val="000000"/>
                </a:solidFill>
                <a:latin typeface="Consolas" panose="020B0609020204030204" pitchFamily="49" charset="0"/>
                <a:cs typeface="Consolas" panose="020B0609020204030204" pitchFamily="49" charset="0"/>
              </a:rPr>
              <a:t>(each </a:t>
            </a:r>
            <a:r>
              <a:rPr lang="en-US" sz="2400" dirty="0">
                <a:solidFill>
                  <a:srgbClr val="000000"/>
                </a:solidFill>
                <a:latin typeface="Consolas" panose="020B0609020204030204" pitchFamily="49" charset="0"/>
                <a:cs typeface="Consolas" panose="020B0609020204030204" pitchFamily="49" charset="0"/>
              </a:rPr>
              <a:t>-&gt; each % </a:t>
            </a:r>
            <a:r>
              <a:rPr lang="en-US" sz="2400" b="1" dirty="0">
                <a:solidFill>
                  <a:srgbClr val="0000FF"/>
                </a:solidFill>
                <a:latin typeface="Consolas" panose="020B0609020204030204" pitchFamily="49" charset="0"/>
                <a:cs typeface="Consolas" panose="020B0609020204030204" pitchFamily="49" charset="0"/>
              </a:rPr>
              <a:t>2 </a:t>
            </a:r>
            <a:r>
              <a:rPr lang="en-US" sz="2400" dirty="0">
                <a:solidFill>
                  <a:srgbClr val="000000"/>
                </a:solidFill>
                <a:latin typeface="Consolas" panose="020B0609020204030204" pitchFamily="49" charset="0"/>
                <a:cs typeface="Consolas" panose="020B0609020204030204" pitchFamily="49" charset="0"/>
              </a:rPr>
              <a:t>== </a:t>
            </a:r>
            <a:r>
              <a:rPr lang="en-US" sz="2400" b="1" dirty="0">
                <a:solidFill>
                  <a:srgbClr val="0000FF"/>
                </a:solidFill>
                <a:latin typeface="Consolas" panose="020B0609020204030204" pitchFamily="49" charset="0"/>
                <a:cs typeface="Consolas" panose="020B0609020204030204" pitchFamily="49" charset="0"/>
              </a:rPr>
              <a:t>0</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endParaRPr lang="en-US" sz="2000" dirty="0" smtClean="0">
              <a:solidFill>
                <a:srgbClr val="000000"/>
              </a:solidFill>
            </a:endParaRPr>
          </a:p>
          <a:p>
            <a:pPr marL="0" indent="0">
              <a:buNone/>
            </a:pPr>
            <a:r>
              <a:rPr lang="en-US" sz="2400" dirty="0" err="1" smtClean="0">
                <a:solidFill>
                  <a:srgbClr val="800080"/>
                </a:solidFill>
                <a:latin typeface="Consolas" panose="020B0609020204030204" pitchFamily="49" charset="0"/>
                <a:cs typeface="Consolas" panose="020B0609020204030204" pitchFamily="49" charset="0"/>
              </a:rPr>
              <a:t>val</a:t>
            </a:r>
            <a:r>
              <a:rPr lang="en-US" sz="2400" dirty="0" smtClean="0">
                <a:solidFill>
                  <a:srgbClr val="800080"/>
                </a:solidFill>
                <a:latin typeface="Consolas" panose="020B0609020204030204" pitchFamily="49" charset="0"/>
                <a:cs typeface="Consolas" panose="020B0609020204030204" pitchFamily="49" charset="0"/>
              </a:rPr>
              <a:t> </a:t>
            </a:r>
            <a:r>
              <a:rPr lang="en-US" sz="2400" dirty="0">
                <a:solidFill>
                  <a:srgbClr val="004000"/>
                </a:solidFill>
                <a:latin typeface="Consolas" panose="020B0609020204030204" pitchFamily="49" charset="0"/>
                <a:cs typeface="Consolas" panose="020B0609020204030204" pitchFamily="49" charset="0"/>
              </a:rPr>
              <a:t>evens </a:t>
            </a:r>
            <a:r>
              <a:rPr lang="en-US" sz="2400" dirty="0">
                <a:solidFill>
                  <a:srgbClr val="000000"/>
                </a:solidFill>
                <a:latin typeface="Consolas" panose="020B0609020204030204" pitchFamily="49" charset="0"/>
                <a:cs typeface="Consolas" panose="020B0609020204030204" pitchFamily="49" charset="0"/>
              </a:rPr>
              <a:t>= </a:t>
            </a:r>
            <a:r>
              <a:rPr lang="en-US" sz="2400" dirty="0" err="1" smtClean="0">
                <a:solidFill>
                  <a:srgbClr val="5555FF"/>
                </a:solidFill>
                <a:latin typeface="Consolas" panose="020B0609020204030204" pitchFamily="49" charset="0"/>
                <a:cs typeface="Consolas" panose="020B0609020204030204" pitchFamily="49" charset="0"/>
              </a:rPr>
              <a:t>arrayBuffer</a:t>
            </a:r>
            <a:r>
              <a:rPr lang="en-US" sz="2400" dirty="0" err="1" smtClean="0">
                <a:solidFill>
                  <a:srgbClr val="000000"/>
                </a:solidFill>
                <a:latin typeface="Consolas" panose="020B0609020204030204" pitchFamily="49" charset="0"/>
                <a:cs typeface="Consolas" panose="020B0609020204030204" pitchFamily="49" charset="0"/>
              </a:rPr>
              <a:t>.count</a:t>
            </a:r>
            <a:r>
              <a:rPr lang="en-US" sz="2400" dirty="0">
                <a:solidFill>
                  <a:srgbClr val="000000"/>
                </a:solidFill>
                <a:latin typeface="Consolas" panose="020B0609020204030204" pitchFamily="49" charset="0"/>
                <a:cs typeface="Consolas" panose="020B0609020204030204" pitchFamily="49" charset="0"/>
              </a:rPr>
              <a:t>(_ % </a:t>
            </a:r>
            <a:r>
              <a:rPr lang="en-US" sz="2400" dirty="0">
                <a:solidFill>
                  <a:srgbClr val="0000FF"/>
                </a:solidFill>
                <a:latin typeface="Consolas" panose="020B0609020204030204" pitchFamily="49" charset="0"/>
                <a:cs typeface="Consolas" panose="020B0609020204030204" pitchFamily="49" charset="0"/>
              </a:rPr>
              <a:t>2 </a:t>
            </a:r>
            <a:r>
              <a:rPr lang="en-US" sz="2400" dirty="0">
                <a:solidFill>
                  <a:srgbClr val="000000"/>
                </a:solidFill>
                <a:latin typeface="Consolas" panose="020B0609020204030204" pitchFamily="49" charset="0"/>
                <a:cs typeface="Consolas" panose="020B0609020204030204" pitchFamily="49" charset="0"/>
              </a:rPr>
              <a:t>== </a:t>
            </a:r>
            <a:r>
              <a:rPr lang="en-US" sz="2400" dirty="0">
                <a:solidFill>
                  <a:srgbClr val="0000FF"/>
                </a:solidFill>
                <a:latin typeface="Consolas" panose="020B0609020204030204" pitchFamily="49" charset="0"/>
                <a:cs typeface="Consolas" panose="020B0609020204030204" pitchFamily="49" charset="0"/>
              </a:rPr>
              <a:t>0</a:t>
            </a:r>
            <a:r>
              <a:rPr lang="en-US" sz="2400" dirty="0" smtClean="0">
                <a:solidFill>
                  <a:srgbClr val="000000"/>
                </a:solidFill>
                <a:latin typeface="Consolas" panose="020B0609020204030204" pitchFamily="49" charset="0"/>
                <a:cs typeface="Consolas" panose="020B0609020204030204" pitchFamily="49" charset="0"/>
              </a:rPr>
              <a:t>)</a:t>
            </a:r>
            <a:endParaRPr lang="en-US" sz="2400" dirty="0" smtClean="0"/>
          </a:p>
          <a:p>
            <a:pPr marL="0" indent="0">
              <a:buNone/>
            </a:pPr>
            <a:endParaRPr lang="en-US" sz="2400" dirty="0"/>
          </a:p>
        </p:txBody>
      </p:sp>
      <p:pic>
        <p:nvPicPr>
          <p:cNvPr id="9218" name="Picture 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5859" y="1085850"/>
            <a:ext cx="638175"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3593" y="3486721"/>
            <a:ext cx="562356" cy="913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1" name="Picture 5" descr="GS Collections"/>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820" y="255270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7092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p:cNvGraphicFramePr>
            <a:graphicFrameLocks noGrp="1"/>
          </p:cNvGraphicFramePr>
          <p:nvPr>
            <p:ph idx="1"/>
            <p:extLst>
              <p:ext uri="{D42A27DB-BD31-4B8C-83A1-F6EECF244321}">
                <p14:modId xmlns:p14="http://schemas.microsoft.com/office/powerpoint/2010/main" val="822790245"/>
              </p:ext>
            </p:extLst>
          </p:nvPr>
        </p:nvGraphicFramePr>
        <p:xfrm>
          <a:off x="457200" y="1085850"/>
          <a:ext cx="8229600" cy="350837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a:bodyPr>
          <a:lstStyle/>
          <a:p>
            <a:r>
              <a:rPr lang="en-US" dirty="0" smtClean="0"/>
              <a:t>Parallel Count </a:t>
            </a:r>
            <a:r>
              <a:rPr lang="en-US" dirty="0"/>
              <a:t>ops/s</a:t>
            </a:r>
            <a:r>
              <a:rPr lang="en-US" sz="1600" dirty="0"/>
              <a:t> (higher is better</a:t>
            </a:r>
            <a:r>
              <a:rPr lang="en-US" sz="1600" dirty="0" smtClean="0"/>
              <a:t>)</a:t>
            </a:r>
            <a:endParaRPr lang="en-US" dirty="0"/>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742" y="2724150"/>
            <a:ext cx="635954"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14844" y="2978315"/>
            <a:ext cx="562356" cy="913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5" descr="GS Collection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0800" y="3415894"/>
            <a:ext cx="476250" cy="4762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371599" y="4243685"/>
            <a:ext cx="2438401" cy="461665"/>
          </a:xfrm>
          <a:prstGeom prst="rect">
            <a:avLst/>
          </a:prstGeom>
          <a:noFill/>
        </p:spPr>
        <p:txBody>
          <a:bodyPr wrap="square" rtlCol="0">
            <a:spAutoFit/>
          </a:bodyPr>
          <a:lstStyle/>
          <a:p>
            <a:r>
              <a:rPr lang="en-US" sz="1200" dirty="0" smtClean="0"/>
              <a:t>Measured </a:t>
            </a:r>
            <a:r>
              <a:rPr lang="en-US" sz="1200" dirty="0"/>
              <a:t>on an 8 core </a:t>
            </a:r>
            <a:r>
              <a:rPr lang="en-US" sz="1200" dirty="0" smtClean="0"/>
              <a:t>Linux VM</a:t>
            </a:r>
          </a:p>
          <a:p>
            <a:r>
              <a:rPr lang="en-US" sz="1200" dirty="0" smtClean="0"/>
              <a:t>Intel </a:t>
            </a:r>
            <a:r>
              <a:rPr lang="en-US" sz="1200" dirty="0"/>
              <a:t>Xeon E5-2697 </a:t>
            </a:r>
            <a:r>
              <a:rPr lang="en-US" sz="1200" dirty="0" smtClean="0"/>
              <a:t>v2</a:t>
            </a:r>
            <a:endParaRPr lang="en-US" sz="1200" dirty="0"/>
          </a:p>
        </p:txBody>
      </p:sp>
      <p:pic>
        <p:nvPicPr>
          <p:cNvPr id="1026" name="Picture 2" descr="C:\Users\motlic\AppData\Local\Microsoft\Windows\Temporary Internet Files\Content.IE5\WS8I7APF\MC900310902[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5564" y="4265339"/>
            <a:ext cx="536036" cy="41835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10692" y="4289851"/>
            <a:ext cx="401072" cy="369332"/>
          </a:xfrm>
          <a:prstGeom prst="rect">
            <a:avLst/>
          </a:prstGeom>
          <a:noFill/>
        </p:spPr>
        <p:txBody>
          <a:bodyPr wrap="none" rtlCol="0">
            <a:spAutoFit/>
          </a:bodyPr>
          <a:lstStyle/>
          <a:p>
            <a:r>
              <a:rPr lang="en-US" dirty="0" smtClean="0"/>
              <a:t>8x</a:t>
            </a:r>
            <a:endParaRPr lang="en-US" dirty="0"/>
          </a:p>
        </p:txBody>
      </p:sp>
      <p:sp>
        <p:nvSpPr>
          <p:cNvPr id="10" name="Rounded Rectangle 9"/>
          <p:cNvSpPr/>
          <p:nvPr/>
        </p:nvSpPr>
        <p:spPr>
          <a:xfrm>
            <a:off x="990600" y="1257300"/>
            <a:ext cx="3733800" cy="4000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800" dirty="0" smtClean="0"/>
              <a:t>Lists: </a:t>
            </a:r>
            <a:r>
              <a:rPr lang="en-US" sz="1800" dirty="0" err="1" smtClean="0"/>
              <a:t>FastList</a:t>
            </a:r>
            <a:r>
              <a:rPr lang="en-US" sz="1800" dirty="0" smtClean="0"/>
              <a:t> | </a:t>
            </a:r>
            <a:r>
              <a:rPr lang="en-US" sz="1800" dirty="0" err="1" smtClean="0"/>
              <a:t>ArrayList</a:t>
            </a:r>
            <a:r>
              <a:rPr lang="en-US" sz="1800" dirty="0" smtClean="0"/>
              <a:t> | </a:t>
            </a:r>
            <a:r>
              <a:rPr lang="en-US" sz="1800" dirty="0" err="1" smtClean="0"/>
              <a:t>ArrayBuffer</a:t>
            </a:r>
            <a:endParaRPr lang="en-US" sz="1800" dirty="0"/>
          </a:p>
        </p:txBody>
      </p:sp>
    </p:spTree>
    <p:extLst>
      <p:ext uri="{BB962C8B-B14F-4D97-AF65-F5344CB8AC3E}">
        <p14:creationId xmlns:p14="http://schemas.microsoft.com/office/powerpoint/2010/main" val="13802158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p:cNvGraphicFramePr>
            <a:graphicFrameLocks noGrp="1"/>
          </p:cNvGraphicFramePr>
          <p:nvPr>
            <p:ph idx="1"/>
            <p:extLst>
              <p:ext uri="{D42A27DB-BD31-4B8C-83A1-F6EECF244321}">
                <p14:modId xmlns:p14="http://schemas.microsoft.com/office/powerpoint/2010/main" val="2925793375"/>
              </p:ext>
            </p:extLst>
          </p:nvPr>
        </p:nvGraphicFramePr>
        <p:xfrm>
          <a:off x="457200" y="1085850"/>
          <a:ext cx="8229600" cy="350837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a:bodyPr>
          <a:lstStyle/>
          <a:p>
            <a:r>
              <a:rPr lang="en-US" dirty="0" smtClean="0"/>
              <a:t>Parallel Count </a:t>
            </a:r>
            <a:r>
              <a:rPr lang="en-US" dirty="0"/>
              <a:t>ops/s</a:t>
            </a:r>
            <a:r>
              <a:rPr lang="en-US" sz="1600" dirty="0"/>
              <a:t> (higher is better</a:t>
            </a:r>
            <a:r>
              <a:rPr lang="en-US" sz="1600" dirty="0" smtClean="0"/>
              <a:t>)</a:t>
            </a:r>
            <a:endParaRPr lang="en-US" dirty="0"/>
          </a:p>
        </p:txBody>
      </p:sp>
      <p:sp>
        <p:nvSpPr>
          <p:cNvPr id="17" name="Rounded Rectangle 16"/>
          <p:cNvSpPr/>
          <p:nvPr/>
        </p:nvSpPr>
        <p:spPr>
          <a:xfrm>
            <a:off x="990600" y="1257300"/>
            <a:ext cx="5474028" cy="4000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800" dirty="0" smtClean="0"/>
              <a:t>Sets: </a:t>
            </a:r>
            <a:r>
              <a:rPr lang="en-US" sz="1800" dirty="0" err="1" smtClean="0"/>
              <a:t>UnifiedSet</a:t>
            </a:r>
            <a:r>
              <a:rPr lang="en-US" sz="1800" dirty="0" smtClean="0"/>
              <a:t> | HashSet (Java’s) | HashSet (Scala’s)</a:t>
            </a:r>
            <a:endParaRPr lang="en-US" sz="1800" dirty="0"/>
          </a:p>
        </p:txBody>
      </p:sp>
      <p:pic>
        <p:nvPicPr>
          <p:cNvPr id="8" name="Picture 2" descr="C:\Users\motlic\AppData\Local\Microsoft\Windows\Temporary Internet Files\Content.IE5\WS8I7APF\MC90031090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64" y="4265339"/>
            <a:ext cx="536036" cy="41835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10692" y="4289851"/>
            <a:ext cx="401072" cy="369332"/>
          </a:xfrm>
          <a:prstGeom prst="rect">
            <a:avLst/>
          </a:prstGeom>
          <a:noFill/>
        </p:spPr>
        <p:txBody>
          <a:bodyPr wrap="none" rtlCol="0">
            <a:spAutoFit/>
          </a:bodyPr>
          <a:lstStyle/>
          <a:p>
            <a:r>
              <a:rPr lang="en-US" dirty="0" smtClean="0"/>
              <a:t>8x</a:t>
            </a:r>
            <a:endParaRPr lang="en-US" dirty="0"/>
          </a:p>
        </p:txBody>
      </p:sp>
      <p:pic>
        <p:nvPicPr>
          <p:cNvPr id="18"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27985" y="3181350"/>
            <a:ext cx="387015" cy="7107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14844" y="2978314"/>
            <a:ext cx="562356" cy="913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5" descr="GS Collection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00800" y="3415893"/>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9089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Parallel / Lazy / GSC</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400" dirty="0" err="1">
                <a:solidFill>
                  <a:srgbClr val="0080C0"/>
                </a:solidFill>
                <a:latin typeface="Consolas" panose="020B0609020204030204" pitchFamily="49" charset="0"/>
                <a:cs typeface="Consolas" panose="020B0609020204030204" pitchFamily="49" charset="0"/>
              </a:rPr>
              <a:t>MutableList</a:t>
            </a:r>
            <a:r>
              <a:rPr lang="en-US" sz="2400" dirty="0">
                <a:solidFill>
                  <a:srgbClr val="000000"/>
                </a:solidFill>
                <a:latin typeface="Consolas" panose="020B0609020204030204" pitchFamily="49" charset="0"/>
                <a:cs typeface="Consolas" panose="020B0609020204030204" pitchFamily="49" charset="0"/>
              </a:rPr>
              <a:t>&lt;</a:t>
            </a:r>
            <a:r>
              <a:rPr lang="en-US" sz="2400" dirty="0">
                <a:solidFill>
                  <a:srgbClr val="800000"/>
                </a:solidFill>
                <a:latin typeface="Consolas" panose="020B0609020204030204" pitchFamily="49" charset="0"/>
                <a:cs typeface="Consolas" panose="020B0609020204030204" pitchFamily="49" charset="0"/>
              </a:rPr>
              <a:t>Integer</a:t>
            </a:r>
            <a:r>
              <a:rPr lang="en-US" sz="2400" dirty="0">
                <a:solidFill>
                  <a:srgbClr val="000000"/>
                </a:solidFill>
                <a:latin typeface="Consolas" panose="020B0609020204030204" pitchFamily="49" charset="0"/>
                <a:cs typeface="Consolas" panose="020B0609020204030204" pitchFamily="49" charset="0"/>
              </a:rPr>
              <a:t>&gt; </a:t>
            </a:r>
            <a:r>
              <a:rPr lang="en-US" sz="2400" dirty="0">
                <a:solidFill>
                  <a:srgbClr val="004000"/>
                </a:solidFill>
                <a:latin typeface="Consolas" panose="020B0609020204030204" pitchFamily="49" charset="0"/>
                <a:cs typeface="Consolas" panose="020B0609020204030204" pitchFamily="49" charset="0"/>
              </a:rPr>
              <a:t>list </a:t>
            </a:r>
            <a:r>
              <a:rPr lang="en-US" sz="2400" dirty="0">
                <a:solidFill>
                  <a:srgbClr val="000000"/>
                </a:solidFill>
                <a:latin typeface="Consolas" panose="020B0609020204030204" pitchFamily="49" charset="0"/>
                <a:cs typeface="Consolas" panose="020B0609020204030204" pitchFamily="49" charset="0"/>
              </a:rPr>
              <a:t>= </a:t>
            </a:r>
            <a:r>
              <a:rPr lang="en-US" sz="2400" dirty="0" err="1" smtClean="0">
                <a:solidFill>
                  <a:srgbClr val="800080"/>
                </a:solidFill>
                <a:latin typeface="Consolas" panose="020B0609020204030204" pitchFamily="49" charset="0"/>
                <a:cs typeface="Consolas" panose="020B0609020204030204" pitchFamily="49" charset="0"/>
              </a:rPr>
              <a:t>this</a:t>
            </a:r>
            <a:r>
              <a:rPr lang="en-US" sz="2400" dirty="0" err="1" smtClean="0">
                <a:solidFill>
                  <a:srgbClr val="000000"/>
                </a:solidFill>
                <a:latin typeface="Consolas" panose="020B0609020204030204" pitchFamily="49" charset="0"/>
                <a:cs typeface="Consolas" panose="020B0609020204030204" pitchFamily="49" charset="0"/>
              </a:rPr>
              <a:t>.</a:t>
            </a:r>
            <a:r>
              <a:rPr lang="en-US" sz="2400" dirty="0" err="1" smtClean="0">
                <a:solidFill>
                  <a:srgbClr val="5555FF"/>
                </a:solidFill>
                <a:latin typeface="Consolas" panose="020B0609020204030204" pitchFamily="49" charset="0"/>
                <a:cs typeface="Consolas" panose="020B0609020204030204" pitchFamily="49" charset="0"/>
              </a:rPr>
              <a:t>integersGSC</a:t>
            </a:r>
            <a:endParaRPr lang="en-US" sz="2400" dirty="0" smtClean="0">
              <a:solidFill>
                <a:srgbClr val="5555FF"/>
              </a:solidFill>
              <a:latin typeface="Consolas" panose="020B0609020204030204" pitchFamily="49" charset="0"/>
              <a:cs typeface="Consolas" panose="020B0609020204030204" pitchFamily="49" charset="0"/>
            </a:endParaRPr>
          </a:p>
          <a:p>
            <a:pPr marL="0" indent="0">
              <a:buNone/>
            </a:pPr>
            <a:r>
              <a:rPr lang="en-US" sz="2400" dirty="0" smtClean="0">
                <a:solidFill>
                  <a:srgbClr val="5555FF"/>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a:t>
            </a:r>
            <a:r>
              <a:rPr lang="en-US" sz="2400" dirty="0" err="1">
                <a:solidFill>
                  <a:srgbClr val="000000"/>
                </a:solidFill>
                <a:latin typeface="Consolas" panose="020B0609020204030204" pitchFamily="49" charset="0"/>
                <a:cs typeface="Consolas" panose="020B0609020204030204" pitchFamily="49" charset="0"/>
              </a:rPr>
              <a:t>asParallel</a:t>
            </a:r>
            <a:r>
              <a:rPr lang="en-US" sz="2400" dirty="0">
                <a:solidFill>
                  <a:srgbClr val="000000"/>
                </a:solidFill>
                <a:latin typeface="Consolas" panose="020B0609020204030204" pitchFamily="49" charset="0"/>
                <a:cs typeface="Consolas" panose="020B0609020204030204" pitchFamily="49" charset="0"/>
              </a:rPr>
              <a:t>(</a:t>
            </a:r>
            <a:r>
              <a:rPr lang="en-US" sz="2400" dirty="0" err="1">
                <a:solidFill>
                  <a:srgbClr val="800080"/>
                </a:solidFill>
                <a:latin typeface="Consolas" panose="020B0609020204030204" pitchFamily="49" charset="0"/>
                <a:cs typeface="Consolas" panose="020B0609020204030204" pitchFamily="49" charset="0"/>
              </a:rPr>
              <a:t>this</a:t>
            </a:r>
            <a:r>
              <a:rPr lang="en-US" sz="2400" dirty="0" err="1">
                <a:solidFill>
                  <a:srgbClr val="000000"/>
                </a:solidFill>
                <a:latin typeface="Consolas" panose="020B0609020204030204" pitchFamily="49" charset="0"/>
                <a:cs typeface="Consolas" panose="020B0609020204030204" pitchFamily="49" charset="0"/>
              </a:rPr>
              <a:t>.</a:t>
            </a:r>
            <a:r>
              <a:rPr lang="en-US" sz="2400" dirty="0" err="1">
                <a:solidFill>
                  <a:srgbClr val="5555FF"/>
                </a:solidFill>
                <a:latin typeface="Consolas" panose="020B0609020204030204" pitchFamily="49" charset="0"/>
                <a:cs typeface="Consolas" panose="020B0609020204030204" pitchFamily="49" charset="0"/>
              </a:rPr>
              <a:t>executorService</a:t>
            </a:r>
            <a:r>
              <a:rPr lang="en-US" sz="2400" dirty="0">
                <a:solidFill>
                  <a:srgbClr val="000000"/>
                </a:solidFill>
                <a:latin typeface="Consolas" panose="020B0609020204030204" pitchFamily="49" charset="0"/>
                <a:cs typeface="Consolas" panose="020B0609020204030204" pitchFamily="49" charset="0"/>
              </a:rPr>
              <a:t>, </a:t>
            </a:r>
            <a:r>
              <a:rPr lang="en-US" sz="2400" i="1" dirty="0">
                <a:solidFill>
                  <a:srgbClr val="000080"/>
                </a:solidFill>
                <a:latin typeface="Consolas" panose="020B0609020204030204" pitchFamily="49" charset="0"/>
                <a:cs typeface="Consolas" panose="020B0609020204030204" pitchFamily="49" charset="0"/>
              </a:rPr>
              <a:t>BATCH_SIZE</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.select(each -&gt; each % </a:t>
            </a:r>
            <a:r>
              <a:rPr lang="en-US" sz="2400" b="1" dirty="0">
                <a:solidFill>
                  <a:srgbClr val="0000FF"/>
                </a:solidFill>
                <a:latin typeface="Consolas" panose="020B0609020204030204" pitchFamily="49" charset="0"/>
                <a:cs typeface="Consolas" panose="020B0609020204030204" pitchFamily="49" charset="0"/>
              </a:rPr>
              <a:t>10_000 </a:t>
            </a:r>
            <a:r>
              <a:rPr lang="en-US" sz="2400" dirty="0">
                <a:solidFill>
                  <a:srgbClr val="000000"/>
                </a:solidFill>
                <a:latin typeface="Consolas" panose="020B0609020204030204" pitchFamily="49" charset="0"/>
                <a:cs typeface="Consolas" panose="020B0609020204030204" pitchFamily="49" charset="0"/>
              </a:rPr>
              <a:t>!= </a:t>
            </a:r>
            <a:r>
              <a:rPr lang="en-US" sz="2400" b="1" dirty="0">
                <a:solidFill>
                  <a:srgbClr val="0000FF"/>
                </a:solidFill>
                <a:latin typeface="Consolas" panose="020B0609020204030204" pitchFamily="49" charset="0"/>
                <a:cs typeface="Consolas" panose="020B0609020204030204" pitchFamily="49" charset="0"/>
              </a:rPr>
              <a:t>0</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.collect(String::</a:t>
            </a:r>
            <a:r>
              <a:rPr lang="en-US" sz="2400" dirty="0" err="1">
                <a:solidFill>
                  <a:srgbClr val="000000"/>
                </a:solidFill>
                <a:latin typeface="Consolas" panose="020B0609020204030204" pitchFamily="49" charset="0"/>
                <a:cs typeface="Consolas" panose="020B0609020204030204" pitchFamily="49" charset="0"/>
              </a:rPr>
              <a:t>valueOf</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.collect(Integer::</a:t>
            </a:r>
            <a:r>
              <a:rPr lang="en-US" sz="2400" dirty="0" err="1">
                <a:solidFill>
                  <a:srgbClr val="000000"/>
                </a:solidFill>
                <a:latin typeface="Consolas" panose="020B0609020204030204" pitchFamily="49" charset="0"/>
                <a:cs typeface="Consolas" panose="020B0609020204030204" pitchFamily="49" charset="0"/>
              </a:rPr>
              <a:t>valueOf</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.select(each -&gt; (each + </a:t>
            </a:r>
            <a:r>
              <a:rPr lang="en-US" sz="2400" b="1" dirty="0">
                <a:solidFill>
                  <a:srgbClr val="0000FF"/>
                </a:solidFill>
                <a:latin typeface="Consolas" panose="020B0609020204030204" pitchFamily="49" charset="0"/>
                <a:cs typeface="Consolas" panose="020B0609020204030204" pitchFamily="49" charset="0"/>
              </a:rPr>
              <a:t>1</a:t>
            </a:r>
            <a:r>
              <a:rPr lang="en-US" sz="2400" dirty="0">
                <a:solidFill>
                  <a:srgbClr val="000000"/>
                </a:solidFill>
                <a:latin typeface="Consolas" panose="020B0609020204030204" pitchFamily="49" charset="0"/>
                <a:cs typeface="Consolas" panose="020B0609020204030204" pitchFamily="49" charset="0"/>
              </a:rPr>
              <a:t>) % </a:t>
            </a:r>
            <a:r>
              <a:rPr lang="en-US" sz="2400" b="1" dirty="0">
                <a:solidFill>
                  <a:srgbClr val="0000FF"/>
                </a:solidFill>
                <a:latin typeface="Consolas" panose="020B0609020204030204" pitchFamily="49" charset="0"/>
                <a:cs typeface="Consolas" panose="020B0609020204030204" pitchFamily="49" charset="0"/>
              </a:rPr>
              <a:t>10_000 </a:t>
            </a:r>
            <a:r>
              <a:rPr lang="en-US" sz="2400" dirty="0">
                <a:solidFill>
                  <a:srgbClr val="000000"/>
                </a:solidFill>
                <a:latin typeface="Consolas" panose="020B0609020204030204" pitchFamily="49" charset="0"/>
                <a:cs typeface="Consolas" panose="020B0609020204030204" pitchFamily="49" charset="0"/>
              </a:rPr>
              <a:t>!= </a:t>
            </a:r>
            <a:r>
              <a:rPr lang="en-US" sz="2400" b="1" dirty="0">
                <a:solidFill>
                  <a:srgbClr val="0000FF"/>
                </a:solidFill>
                <a:latin typeface="Consolas" panose="020B0609020204030204" pitchFamily="49" charset="0"/>
                <a:cs typeface="Consolas" panose="020B0609020204030204" pitchFamily="49" charset="0"/>
              </a:rPr>
              <a:t>0</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a:t>
            </a:r>
            <a:r>
              <a:rPr lang="en-US" sz="2400" dirty="0" err="1" smtClean="0">
                <a:solidFill>
                  <a:srgbClr val="000000"/>
                </a:solidFill>
                <a:latin typeface="Consolas" panose="020B0609020204030204" pitchFamily="49" charset="0"/>
                <a:cs typeface="Consolas" panose="020B0609020204030204" pitchFamily="49" charset="0"/>
              </a:rPr>
              <a:t>toSet</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endParaRPr lang="en-US" sz="2400" dirty="0" smtClean="0">
              <a:solidFill>
                <a:srgbClr val="800000"/>
              </a:solidFill>
              <a:latin typeface="Consolas" panose="020B0609020204030204" pitchFamily="49" charset="0"/>
              <a:cs typeface="Consolas" panose="020B0609020204030204" pitchFamily="49" charset="0"/>
            </a:endParaRPr>
          </a:p>
          <a:p>
            <a:pPr marL="0" indent="0">
              <a:buNone/>
            </a:pPr>
            <a:r>
              <a:rPr lang="en-US" sz="2400" dirty="0" err="1" smtClean="0">
                <a:solidFill>
                  <a:srgbClr val="800000"/>
                </a:solidFill>
                <a:latin typeface="Consolas" panose="020B0609020204030204" pitchFamily="49" charset="0"/>
                <a:cs typeface="Consolas" panose="020B0609020204030204" pitchFamily="49" charset="0"/>
              </a:rPr>
              <a:t>Verify</a:t>
            </a:r>
            <a:r>
              <a:rPr lang="en-US" sz="2400" dirty="0" err="1" smtClean="0">
                <a:solidFill>
                  <a:srgbClr val="000000"/>
                </a:solidFill>
                <a:latin typeface="Consolas" panose="020B0609020204030204" pitchFamily="49" charset="0"/>
                <a:cs typeface="Consolas" panose="020B0609020204030204" pitchFamily="49" charset="0"/>
              </a:rPr>
              <a:t>.</a:t>
            </a:r>
            <a:r>
              <a:rPr lang="en-US" sz="2400" i="1" dirty="0" err="1" smtClean="0">
                <a:solidFill>
                  <a:srgbClr val="000000"/>
                </a:solidFill>
                <a:latin typeface="Consolas" panose="020B0609020204030204" pitchFamily="49" charset="0"/>
                <a:cs typeface="Consolas" panose="020B0609020204030204" pitchFamily="49" charset="0"/>
              </a:rPr>
              <a:t>assertSize</a:t>
            </a:r>
            <a:r>
              <a:rPr lang="en-US" sz="2400" dirty="0" smtClean="0">
                <a:solidFill>
                  <a:srgbClr val="000000"/>
                </a:solidFill>
                <a:latin typeface="Consolas" panose="020B0609020204030204" pitchFamily="49" charset="0"/>
                <a:cs typeface="Consolas" panose="020B0609020204030204" pitchFamily="49" charset="0"/>
              </a:rPr>
              <a:t>(</a:t>
            </a:r>
            <a:r>
              <a:rPr lang="en-US" sz="2400" b="1" dirty="0" smtClean="0">
                <a:solidFill>
                  <a:srgbClr val="0000FF"/>
                </a:solidFill>
                <a:latin typeface="Consolas" panose="020B0609020204030204" pitchFamily="49" charset="0"/>
                <a:cs typeface="Consolas" panose="020B0609020204030204" pitchFamily="49" charset="0"/>
              </a:rPr>
              <a:t>999_800</a:t>
            </a:r>
            <a:r>
              <a:rPr lang="en-US" sz="2400" dirty="0">
                <a:solidFill>
                  <a:srgbClr val="000000"/>
                </a:solidFill>
                <a:latin typeface="Consolas" panose="020B0609020204030204" pitchFamily="49" charset="0"/>
                <a:cs typeface="Consolas" panose="020B0609020204030204" pitchFamily="49" charset="0"/>
              </a:rPr>
              <a:t>, </a:t>
            </a:r>
            <a:r>
              <a:rPr lang="en-US" sz="2400" dirty="0">
                <a:solidFill>
                  <a:srgbClr val="004000"/>
                </a:solidFill>
                <a:latin typeface="Consolas" panose="020B0609020204030204" pitchFamily="49" charset="0"/>
                <a:cs typeface="Consolas" panose="020B0609020204030204" pitchFamily="49" charset="0"/>
              </a:rPr>
              <a:t>list</a:t>
            </a:r>
            <a:r>
              <a:rPr lang="en-US" sz="2400" dirty="0">
                <a:solidFill>
                  <a:srgbClr val="000000"/>
                </a:solidFill>
                <a:latin typeface="Consolas" panose="020B0609020204030204" pitchFamily="49" charset="0"/>
                <a:cs typeface="Consolas" panose="020B0609020204030204" pitchFamily="49" charset="0"/>
              </a:rPr>
              <a:t>); </a:t>
            </a:r>
            <a:endParaRPr lang="en-US" sz="2400" dirty="0">
              <a:effectLst/>
              <a:latin typeface="Consolas" panose="020B0609020204030204" pitchFamily="49" charset="0"/>
              <a:cs typeface="Consolas" panose="020B0609020204030204" pitchFamily="49" charset="0"/>
            </a:endParaRPr>
          </a:p>
        </p:txBody>
      </p:sp>
      <p:sp>
        <p:nvSpPr>
          <p:cNvPr id="5" name="Rounded Rectangular Callout 4"/>
          <p:cNvSpPr/>
          <p:nvPr/>
        </p:nvSpPr>
        <p:spPr>
          <a:xfrm>
            <a:off x="5791200" y="1657350"/>
            <a:ext cx="2819400" cy="1657350"/>
          </a:xfrm>
          <a:prstGeom prst="wedgeRoundRectCallout">
            <a:avLst>
              <a:gd name="adj1" fmla="val -172959"/>
              <a:gd name="adj2" fmla="val 5737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ParallelIterable.toSet</a:t>
            </a:r>
            <a:r>
              <a:rPr lang="en-US" dirty="0" smtClean="0"/>
              <a:t>() uses a concurrent set.</a:t>
            </a:r>
          </a:p>
          <a:p>
            <a:pPr algn="ctr"/>
            <a:r>
              <a:rPr lang="en-US" dirty="0" smtClean="0"/>
              <a:t>No combination step.</a:t>
            </a:r>
          </a:p>
          <a:p>
            <a:pPr algn="ctr"/>
            <a:r>
              <a:rPr lang="en-US" dirty="0" smtClean="0"/>
              <a:t>No preserving order.</a:t>
            </a:r>
            <a:endParaRPr lang="en-US" dirty="0"/>
          </a:p>
        </p:txBody>
      </p:sp>
      <p:pic>
        <p:nvPicPr>
          <p:cNvPr id="7" name="Picture 6" descr="GS Collec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1962" y="108585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99757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smtClean="0"/>
              <a:t>Hand coded parallelism</a:t>
            </a:r>
            <a:endParaRPr lang="en-US" dirty="0"/>
          </a:p>
        </p:txBody>
      </p:sp>
    </p:spTree>
    <p:extLst>
      <p:ext uri="{BB962C8B-B14F-4D97-AF65-F5344CB8AC3E}">
        <p14:creationId xmlns:p14="http://schemas.microsoft.com/office/powerpoint/2010/main" val="32516134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Hand coded Parallel / Lazy</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err="1">
                <a:solidFill>
                  <a:srgbClr val="0080C0"/>
                </a:solidFill>
                <a:latin typeface="Consolas" panose="020B0609020204030204" pitchFamily="49" charset="0"/>
                <a:cs typeface="Consolas" panose="020B0609020204030204" pitchFamily="49" charset="0"/>
              </a:rPr>
              <a:t>MutableList</a:t>
            </a:r>
            <a:r>
              <a:rPr lang="en-US" sz="1800" dirty="0">
                <a:solidFill>
                  <a:srgbClr val="000000"/>
                </a:solidFill>
                <a:latin typeface="Consolas" panose="020B0609020204030204" pitchFamily="49" charset="0"/>
                <a:cs typeface="Consolas" panose="020B0609020204030204" pitchFamily="49" charset="0"/>
              </a:rPr>
              <a:t>&lt;</a:t>
            </a:r>
            <a:r>
              <a:rPr lang="en-US" sz="1800" dirty="0">
                <a:solidFill>
                  <a:srgbClr val="800000"/>
                </a:solidFill>
                <a:latin typeface="Consolas" panose="020B0609020204030204" pitchFamily="49" charset="0"/>
                <a:cs typeface="Consolas" panose="020B0609020204030204" pitchFamily="49" charset="0"/>
              </a:rPr>
              <a:t>Integer</a:t>
            </a:r>
            <a:r>
              <a:rPr lang="en-US" sz="1800" dirty="0">
                <a:solidFill>
                  <a:srgbClr val="000000"/>
                </a:solidFill>
                <a:latin typeface="Consolas" panose="020B0609020204030204" pitchFamily="49" charset="0"/>
                <a:cs typeface="Consolas" panose="020B0609020204030204" pitchFamily="49" charset="0"/>
              </a:rPr>
              <a:t>&gt; </a:t>
            </a:r>
            <a:r>
              <a:rPr lang="en-US" sz="1800" dirty="0">
                <a:solidFill>
                  <a:srgbClr val="004000"/>
                </a:solidFill>
                <a:latin typeface="Consolas" panose="020B0609020204030204" pitchFamily="49" charset="0"/>
                <a:cs typeface="Consolas" panose="020B0609020204030204" pitchFamily="49" charset="0"/>
              </a:rPr>
              <a:t>list </a:t>
            </a:r>
            <a:r>
              <a:rPr lang="en-US" sz="1800" dirty="0">
                <a:solidFill>
                  <a:srgbClr val="000000"/>
                </a:solidFill>
                <a:latin typeface="Consolas" panose="020B0609020204030204" pitchFamily="49" charset="0"/>
                <a:cs typeface="Consolas" panose="020B0609020204030204" pitchFamily="49" charset="0"/>
              </a:rPr>
              <a:t>= </a:t>
            </a:r>
            <a:r>
              <a:rPr lang="en-US" sz="1800" dirty="0" err="1" smtClean="0">
                <a:solidFill>
                  <a:srgbClr val="800080"/>
                </a:solidFill>
                <a:latin typeface="Consolas" panose="020B0609020204030204" pitchFamily="49" charset="0"/>
                <a:cs typeface="Consolas" panose="020B0609020204030204" pitchFamily="49" charset="0"/>
              </a:rPr>
              <a:t>this</a:t>
            </a:r>
            <a:r>
              <a:rPr lang="en-US" sz="1800" dirty="0" err="1" smtClean="0">
                <a:solidFill>
                  <a:srgbClr val="000000"/>
                </a:solidFill>
                <a:latin typeface="Consolas" panose="020B0609020204030204" pitchFamily="49" charset="0"/>
                <a:cs typeface="Consolas" panose="020B0609020204030204" pitchFamily="49" charset="0"/>
              </a:rPr>
              <a:t>.</a:t>
            </a:r>
            <a:r>
              <a:rPr lang="en-US" sz="1800" dirty="0" err="1" smtClean="0">
                <a:solidFill>
                  <a:srgbClr val="5555FF"/>
                </a:solidFill>
                <a:latin typeface="Consolas" panose="020B0609020204030204" pitchFamily="49" charset="0"/>
                <a:cs typeface="Consolas" panose="020B0609020204030204" pitchFamily="49" charset="0"/>
              </a:rPr>
              <a:t>integersGSC</a:t>
            </a:r>
            <a:endParaRPr lang="en-US" sz="1800" dirty="0" smtClean="0">
              <a:solidFill>
                <a:srgbClr val="5555FF"/>
              </a:solidFill>
              <a:latin typeface="Consolas" panose="020B0609020204030204" pitchFamily="49" charset="0"/>
              <a:cs typeface="Consolas" panose="020B0609020204030204" pitchFamily="49" charset="0"/>
            </a:endParaRPr>
          </a:p>
          <a:p>
            <a:pPr marL="0" indent="0">
              <a:buNone/>
            </a:pPr>
            <a:r>
              <a:rPr lang="en-US" sz="1800" dirty="0">
                <a:solidFill>
                  <a:srgbClr val="5555FF"/>
                </a:solidFill>
                <a:latin typeface="Consolas" panose="020B0609020204030204" pitchFamily="49" charset="0"/>
                <a:cs typeface="Consolas" panose="020B0609020204030204" pitchFamily="49" charset="0"/>
              </a:rPr>
              <a:t> </a:t>
            </a:r>
            <a:r>
              <a:rPr lang="en-US" sz="1800" dirty="0" smtClean="0">
                <a:solidFill>
                  <a:srgbClr val="5555FF"/>
                </a:solidFill>
                <a:latin typeface="Consolas" panose="020B0609020204030204" pitchFamily="49" charset="0"/>
                <a:cs typeface="Consolas" panose="020B0609020204030204" pitchFamily="49" charset="0"/>
              </a:rPr>
              <a:t> </a:t>
            </a:r>
            <a:r>
              <a:rPr lang="en-US" sz="1800" dirty="0">
                <a:solidFill>
                  <a:srgbClr val="000000"/>
                </a:solidFill>
                <a:latin typeface="Consolas" panose="020B0609020204030204" pitchFamily="49" charset="0"/>
                <a:cs typeface="Consolas" panose="020B0609020204030204" pitchFamily="49" charset="0"/>
              </a:rPr>
              <a:t>.</a:t>
            </a:r>
            <a:r>
              <a:rPr lang="en-US" sz="1800" dirty="0" err="1">
                <a:solidFill>
                  <a:srgbClr val="000000"/>
                </a:solidFill>
                <a:latin typeface="Consolas" panose="020B0609020204030204" pitchFamily="49" charset="0"/>
                <a:cs typeface="Consolas" panose="020B0609020204030204" pitchFamily="49" charset="0"/>
              </a:rPr>
              <a:t>asParallel</a:t>
            </a:r>
            <a:r>
              <a:rPr lang="en-US" sz="1800" dirty="0">
                <a:solidFill>
                  <a:srgbClr val="000000"/>
                </a:solidFill>
                <a:latin typeface="Consolas" panose="020B0609020204030204" pitchFamily="49" charset="0"/>
                <a:cs typeface="Consolas" panose="020B0609020204030204" pitchFamily="49" charset="0"/>
              </a:rPr>
              <a:t>(</a:t>
            </a:r>
            <a:r>
              <a:rPr lang="en-US" sz="1800" dirty="0" err="1">
                <a:solidFill>
                  <a:srgbClr val="800080"/>
                </a:solidFill>
                <a:latin typeface="Consolas" panose="020B0609020204030204" pitchFamily="49" charset="0"/>
                <a:cs typeface="Consolas" panose="020B0609020204030204" pitchFamily="49" charset="0"/>
              </a:rPr>
              <a:t>this</a:t>
            </a:r>
            <a:r>
              <a:rPr lang="en-US" sz="1800" dirty="0" err="1">
                <a:solidFill>
                  <a:srgbClr val="000000"/>
                </a:solidFill>
                <a:latin typeface="Consolas" panose="020B0609020204030204" pitchFamily="49" charset="0"/>
                <a:cs typeface="Consolas" panose="020B0609020204030204" pitchFamily="49" charset="0"/>
              </a:rPr>
              <a:t>.</a:t>
            </a:r>
            <a:r>
              <a:rPr lang="en-US" sz="1800" dirty="0" err="1">
                <a:solidFill>
                  <a:srgbClr val="5555FF"/>
                </a:solidFill>
                <a:latin typeface="Consolas" panose="020B0609020204030204" pitchFamily="49" charset="0"/>
                <a:cs typeface="Consolas" panose="020B0609020204030204" pitchFamily="49" charset="0"/>
              </a:rPr>
              <a:t>executorService</a:t>
            </a:r>
            <a:r>
              <a:rPr lang="en-US" sz="1800" dirty="0">
                <a:solidFill>
                  <a:srgbClr val="000000"/>
                </a:solidFill>
                <a:latin typeface="Consolas" panose="020B0609020204030204" pitchFamily="49" charset="0"/>
                <a:cs typeface="Consolas" panose="020B0609020204030204" pitchFamily="49" charset="0"/>
              </a:rPr>
              <a:t>, </a:t>
            </a:r>
            <a:r>
              <a:rPr lang="en-US" sz="1800" i="1" dirty="0">
                <a:solidFill>
                  <a:srgbClr val="000080"/>
                </a:solidFill>
                <a:latin typeface="Consolas" panose="020B0609020204030204" pitchFamily="49" charset="0"/>
                <a:cs typeface="Consolas" panose="020B0609020204030204" pitchFamily="49" charset="0"/>
              </a:rPr>
              <a:t>BATCH_SIZE</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 </a:t>
            </a:r>
            <a:r>
              <a:rPr lang="en-US" sz="1800" dirty="0">
                <a:solidFill>
                  <a:srgbClr val="000000"/>
                </a:solidFill>
                <a:latin typeface="Consolas" panose="020B0609020204030204" pitchFamily="49" charset="0"/>
                <a:cs typeface="Consolas" panose="020B0609020204030204" pitchFamily="49" charset="0"/>
              </a:rPr>
              <a:t>.select(integer -&gt; integer % </a:t>
            </a:r>
            <a:r>
              <a:rPr lang="en-US" sz="1800" b="1" dirty="0">
                <a:solidFill>
                  <a:srgbClr val="0000FF"/>
                </a:solidFill>
                <a:latin typeface="Consolas" panose="020B0609020204030204" pitchFamily="49" charset="0"/>
                <a:cs typeface="Consolas" panose="020B0609020204030204" pitchFamily="49" charset="0"/>
              </a:rPr>
              <a:t>10_000 </a:t>
            </a:r>
            <a:r>
              <a:rPr lang="en-US" sz="1800" dirty="0">
                <a:solidFill>
                  <a:srgbClr val="000000"/>
                </a:solidFill>
                <a:latin typeface="Consolas" panose="020B0609020204030204" pitchFamily="49" charset="0"/>
                <a:cs typeface="Consolas" panose="020B0609020204030204" pitchFamily="49" charset="0"/>
              </a:rPr>
              <a:t>!= </a:t>
            </a:r>
            <a:r>
              <a:rPr lang="en-US" sz="1800" b="1" dirty="0">
                <a:solidFill>
                  <a:srgbClr val="0000FF"/>
                </a:solidFill>
                <a:latin typeface="Consolas" panose="020B0609020204030204" pitchFamily="49" charset="0"/>
                <a:cs typeface="Consolas" panose="020B0609020204030204" pitchFamily="49" charset="0"/>
              </a:rPr>
              <a:t>0 </a:t>
            </a:r>
            <a:r>
              <a:rPr lang="en-US" sz="1800" dirty="0" smtClean="0">
                <a:solidFill>
                  <a:srgbClr val="000000"/>
                </a:solidFill>
                <a:latin typeface="Consolas" panose="020B0609020204030204" pitchFamily="49" charset="0"/>
                <a:cs typeface="Consolas" panose="020B0609020204030204" pitchFamily="49" charset="0"/>
              </a:rPr>
              <a:t>&amp;&amp;</a:t>
            </a:r>
          </a:p>
          <a:p>
            <a:pPr marL="0" indent="0">
              <a:buNone/>
            </a:pPr>
            <a:r>
              <a:rPr lang="en-US" sz="1800" dirty="0" smtClean="0">
                <a:solidFill>
                  <a:srgbClr val="000000"/>
                </a:solidFill>
                <a:latin typeface="Consolas" panose="020B0609020204030204" pitchFamily="49" charset="0"/>
                <a:cs typeface="Consolas" panose="020B0609020204030204" pitchFamily="49" charset="0"/>
              </a:rPr>
              <a:t>    </a:t>
            </a:r>
            <a:r>
              <a:rPr lang="en-US" sz="1700" dirty="0" smtClean="0">
                <a:solidFill>
                  <a:srgbClr val="000000"/>
                </a:solidFill>
                <a:latin typeface="Consolas" panose="020B0609020204030204" pitchFamily="49" charset="0"/>
                <a:cs typeface="Consolas" panose="020B0609020204030204" pitchFamily="49" charset="0"/>
              </a:rPr>
              <a:t>(</a:t>
            </a:r>
            <a:r>
              <a:rPr lang="en-US" sz="1700" dirty="0" err="1" smtClean="0">
                <a:solidFill>
                  <a:srgbClr val="800000"/>
                </a:solidFill>
                <a:latin typeface="Consolas" panose="020B0609020204030204" pitchFamily="49" charset="0"/>
                <a:cs typeface="Consolas" panose="020B0609020204030204" pitchFamily="49" charset="0"/>
              </a:rPr>
              <a:t>Integer</a:t>
            </a:r>
            <a:r>
              <a:rPr lang="en-US" sz="1700" dirty="0" err="1" smtClean="0">
                <a:solidFill>
                  <a:srgbClr val="000000"/>
                </a:solidFill>
                <a:latin typeface="Consolas" panose="020B0609020204030204" pitchFamily="49" charset="0"/>
                <a:cs typeface="Consolas" panose="020B0609020204030204" pitchFamily="49" charset="0"/>
              </a:rPr>
              <a:t>.</a:t>
            </a:r>
            <a:r>
              <a:rPr lang="en-US" sz="1700" i="1" dirty="0" err="1" smtClean="0">
                <a:solidFill>
                  <a:srgbClr val="000000"/>
                </a:solidFill>
                <a:latin typeface="Consolas" panose="020B0609020204030204" pitchFamily="49" charset="0"/>
                <a:cs typeface="Consolas" panose="020B0609020204030204" pitchFamily="49" charset="0"/>
              </a:rPr>
              <a:t>valueOf</a:t>
            </a:r>
            <a:r>
              <a:rPr lang="en-US" sz="1700" dirty="0" smtClean="0">
                <a:solidFill>
                  <a:srgbClr val="000000"/>
                </a:solidFill>
                <a:latin typeface="Consolas" panose="020B0609020204030204" pitchFamily="49" charset="0"/>
                <a:cs typeface="Consolas" panose="020B0609020204030204" pitchFamily="49" charset="0"/>
              </a:rPr>
              <a:t>(</a:t>
            </a:r>
            <a:r>
              <a:rPr lang="en-US" sz="1700" dirty="0" err="1" smtClean="0">
                <a:solidFill>
                  <a:srgbClr val="800000"/>
                </a:solidFill>
                <a:latin typeface="Consolas" panose="020B0609020204030204" pitchFamily="49" charset="0"/>
                <a:cs typeface="Consolas" panose="020B0609020204030204" pitchFamily="49" charset="0"/>
              </a:rPr>
              <a:t>String</a:t>
            </a:r>
            <a:r>
              <a:rPr lang="en-US" sz="1700" dirty="0" err="1" smtClean="0">
                <a:solidFill>
                  <a:srgbClr val="000000"/>
                </a:solidFill>
                <a:latin typeface="Consolas" panose="020B0609020204030204" pitchFamily="49" charset="0"/>
                <a:cs typeface="Consolas" panose="020B0609020204030204" pitchFamily="49" charset="0"/>
              </a:rPr>
              <a:t>.</a:t>
            </a:r>
            <a:r>
              <a:rPr lang="en-US" sz="1700" i="1" dirty="0" err="1" smtClean="0">
                <a:solidFill>
                  <a:srgbClr val="000000"/>
                </a:solidFill>
                <a:latin typeface="Consolas" panose="020B0609020204030204" pitchFamily="49" charset="0"/>
                <a:cs typeface="Consolas" panose="020B0609020204030204" pitchFamily="49" charset="0"/>
              </a:rPr>
              <a:t>valueOf</a:t>
            </a:r>
            <a:r>
              <a:rPr lang="en-US" sz="1700" dirty="0" smtClean="0">
                <a:solidFill>
                  <a:srgbClr val="000000"/>
                </a:solidFill>
                <a:latin typeface="Consolas" panose="020B0609020204030204" pitchFamily="49" charset="0"/>
                <a:cs typeface="Consolas" panose="020B0609020204030204" pitchFamily="49" charset="0"/>
              </a:rPr>
              <a:t>(integer)) + </a:t>
            </a:r>
            <a:r>
              <a:rPr lang="en-US" sz="1700" b="1" dirty="0" smtClean="0">
                <a:solidFill>
                  <a:srgbClr val="0000FF"/>
                </a:solidFill>
                <a:latin typeface="Consolas" panose="020B0609020204030204" pitchFamily="49" charset="0"/>
                <a:cs typeface="Consolas" panose="020B0609020204030204" pitchFamily="49" charset="0"/>
              </a:rPr>
              <a:t>1</a:t>
            </a:r>
            <a:r>
              <a:rPr lang="en-US" sz="1700" dirty="0" smtClean="0">
                <a:solidFill>
                  <a:srgbClr val="000000"/>
                </a:solidFill>
                <a:latin typeface="Consolas" panose="020B0609020204030204" pitchFamily="49" charset="0"/>
                <a:cs typeface="Consolas" panose="020B0609020204030204" pitchFamily="49" charset="0"/>
              </a:rPr>
              <a:t>) % </a:t>
            </a:r>
            <a:r>
              <a:rPr lang="en-US" sz="1700" b="1" dirty="0" smtClean="0">
                <a:solidFill>
                  <a:srgbClr val="0000FF"/>
                </a:solidFill>
                <a:latin typeface="Consolas" panose="020B0609020204030204" pitchFamily="49" charset="0"/>
                <a:cs typeface="Consolas" panose="020B0609020204030204" pitchFamily="49" charset="0"/>
              </a:rPr>
              <a:t>10_000 </a:t>
            </a:r>
            <a:r>
              <a:rPr lang="en-US" sz="1700" dirty="0" smtClean="0">
                <a:solidFill>
                  <a:srgbClr val="000000"/>
                </a:solidFill>
                <a:latin typeface="Consolas" panose="020B0609020204030204" pitchFamily="49" charset="0"/>
                <a:cs typeface="Consolas" panose="020B0609020204030204" pitchFamily="49" charset="0"/>
              </a:rPr>
              <a:t>!= </a:t>
            </a:r>
            <a:r>
              <a:rPr lang="en-US" sz="1700" b="1" dirty="0" smtClean="0">
                <a:solidFill>
                  <a:srgbClr val="0000FF"/>
                </a:solidFill>
                <a:latin typeface="Consolas" panose="020B0609020204030204" pitchFamily="49" charset="0"/>
                <a:cs typeface="Consolas" panose="020B0609020204030204" pitchFamily="49" charset="0"/>
              </a:rPr>
              <a:t>0</a:t>
            </a:r>
            <a:r>
              <a:rPr lang="en-US" sz="17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smtClean="0">
                <a:solidFill>
                  <a:srgbClr val="000000"/>
                </a:solidFill>
                <a:latin typeface="Consolas" panose="020B0609020204030204" pitchFamily="49" charset="0"/>
                <a:cs typeface="Consolas" panose="020B0609020204030204" pitchFamily="49" charset="0"/>
              </a:rPr>
              <a:t>  .</a:t>
            </a:r>
            <a:r>
              <a:rPr lang="en-US" sz="1800" dirty="0" err="1">
                <a:solidFill>
                  <a:srgbClr val="000000"/>
                </a:solidFill>
                <a:latin typeface="Consolas" panose="020B0609020204030204" pitchFamily="49" charset="0"/>
                <a:cs typeface="Consolas" panose="020B0609020204030204" pitchFamily="49" charset="0"/>
              </a:rPr>
              <a:t>toList</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endParaRPr lang="en-US" sz="1800" dirty="0">
              <a:solidFill>
                <a:srgbClr val="000000"/>
              </a:solidFill>
              <a:latin typeface="Consolas" panose="020B0609020204030204" pitchFamily="49" charset="0"/>
              <a:cs typeface="Consolas" panose="020B0609020204030204" pitchFamily="49" charset="0"/>
            </a:endParaRPr>
          </a:p>
          <a:p>
            <a:pPr marL="0" indent="0">
              <a:buNone/>
            </a:pPr>
            <a:r>
              <a:rPr lang="en-US" sz="1800" dirty="0" err="1" smtClean="0">
                <a:solidFill>
                  <a:srgbClr val="800000"/>
                </a:solidFill>
                <a:latin typeface="Consolas" panose="020B0609020204030204" pitchFamily="49" charset="0"/>
                <a:cs typeface="Consolas" panose="020B0609020204030204" pitchFamily="49" charset="0"/>
              </a:rPr>
              <a:t>Verify</a:t>
            </a:r>
            <a:r>
              <a:rPr lang="en-US" sz="1800" dirty="0" err="1" smtClean="0">
                <a:solidFill>
                  <a:srgbClr val="000000"/>
                </a:solidFill>
                <a:latin typeface="Consolas" panose="020B0609020204030204" pitchFamily="49" charset="0"/>
                <a:cs typeface="Consolas" panose="020B0609020204030204" pitchFamily="49" charset="0"/>
              </a:rPr>
              <a:t>.</a:t>
            </a:r>
            <a:r>
              <a:rPr lang="en-US" sz="1800" i="1" dirty="0" err="1" smtClean="0">
                <a:solidFill>
                  <a:srgbClr val="000000"/>
                </a:solidFill>
                <a:latin typeface="Consolas" panose="020B0609020204030204" pitchFamily="49" charset="0"/>
                <a:cs typeface="Consolas" panose="020B0609020204030204" pitchFamily="49" charset="0"/>
              </a:rPr>
              <a:t>assertSize</a:t>
            </a:r>
            <a:r>
              <a:rPr lang="en-US" sz="1800" dirty="0" smtClean="0">
                <a:solidFill>
                  <a:srgbClr val="000000"/>
                </a:solidFill>
                <a:latin typeface="Consolas" panose="020B0609020204030204" pitchFamily="49" charset="0"/>
                <a:cs typeface="Consolas" panose="020B0609020204030204" pitchFamily="49" charset="0"/>
              </a:rPr>
              <a:t>(</a:t>
            </a:r>
            <a:r>
              <a:rPr lang="en-US" sz="1800" b="1" dirty="0" smtClean="0">
                <a:solidFill>
                  <a:srgbClr val="0000FF"/>
                </a:solidFill>
                <a:latin typeface="Consolas" panose="020B0609020204030204" pitchFamily="49" charset="0"/>
                <a:cs typeface="Consolas" panose="020B0609020204030204" pitchFamily="49" charset="0"/>
              </a:rPr>
              <a:t>999_800</a:t>
            </a:r>
            <a:r>
              <a:rPr lang="en-US" sz="1800" dirty="0">
                <a:solidFill>
                  <a:srgbClr val="000000"/>
                </a:solidFill>
                <a:latin typeface="Consolas" panose="020B0609020204030204" pitchFamily="49" charset="0"/>
                <a:cs typeface="Consolas" panose="020B0609020204030204" pitchFamily="49" charset="0"/>
              </a:rPr>
              <a:t>, </a:t>
            </a:r>
            <a:r>
              <a:rPr lang="en-US" sz="1800" dirty="0">
                <a:solidFill>
                  <a:srgbClr val="004000"/>
                </a:solidFill>
                <a:latin typeface="Consolas" panose="020B0609020204030204" pitchFamily="49" charset="0"/>
                <a:cs typeface="Consolas" panose="020B0609020204030204" pitchFamily="49" charset="0"/>
              </a:rPr>
              <a:t>list</a:t>
            </a:r>
            <a:r>
              <a:rPr lang="en-US" sz="1800" dirty="0">
                <a:solidFill>
                  <a:srgbClr val="000000"/>
                </a:solidFill>
                <a:latin typeface="Consolas" panose="020B0609020204030204" pitchFamily="49" charset="0"/>
                <a:cs typeface="Consolas" panose="020B0609020204030204" pitchFamily="49" charset="0"/>
              </a:rPr>
              <a:t>); </a:t>
            </a:r>
            <a:endParaRPr lang="en-US" sz="1800" dirty="0">
              <a:effectLst/>
              <a:latin typeface="Consolas" panose="020B0609020204030204" pitchFamily="49" charset="0"/>
              <a:cs typeface="Consolas" panose="020B0609020204030204" pitchFamily="49" charset="0"/>
            </a:endParaRPr>
          </a:p>
        </p:txBody>
      </p:sp>
      <p:pic>
        <p:nvPicPr>
          <p:cNvPr id="4" name="Picture 3" descr="GS Collec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1962" y="114300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58366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Stacked computation ops/s</a:t>
            </a:r>
            <a:r>
              <a:rPr lang="en-US" dirty="0"/>
              <a:t> </a:t>
            </a:r>
            <a:r>
              <a:rPr lang="en-US" sz="1800" dirty="0"/>
              <a:t>(higher is better</a:t>
            </a:r>
            <a:r>
              <a:rPr lang="en-US" sz="1800" dirty="0" smtClean="0"/>
              <a:t>)</a:t>
            </a:r>
            <a:endParaRPr lang="en-US" dirty="0"/>
          </a:p>
        </p:txBody>
      </p:sp>
      <p:pic>
        <p:nvPicPr>
          <p:cNvPr id="4" name="Picture 2" descr="C:\Users\motlic\AppData\Local\Microsoft\Windows\Temporary Internet Files\Content.IE5\WS8I7APF\MC90031090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564" y="4265339"/>
            <a:ext cx="536036" cy="41835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10692" y="4289851"/>
            <a:ext cx="401072" cy="369332"/>
          </a:xfrm>
          <a:prstGeom prst="rect">
            <a:avLst/>
          </a:prstGeom>
          <a:noFill/>
        </p:spPr>
        <p:txBody>
          <a:bodyPr wrap="none" rtlCol="0">
            <a:spAutoFit/>
          </a:bodyPr>
          <a:lstStyle/>
          <a:p>
            <a:r>
              <a:rPr lang="en-US" dirty="0" smtClean="0"/>
              <a:t>8x</a:t>
            </a:r>
            <a:endParaRPr lang="en-US" dirty="0"/>
          </a:p>
        </p:txBody>
      </p:sp>
      <p:graphicFrame>
        <p:nvGraphicFramePr>
          <p:cNvPr id="9" name="Content Placeholder 8"/>
          <p:cNvGraphicFramePr>
            <a:graphicFrameLocks noGrp="1"/>
          </p:cNvGraphicFramePr>
          <p:nvPr>
            <p:ph idx="1"/>
          </p:nvPr>
        </p:nvGraphicFramePr>
        <p:xfrm>
          <a:off x="457200" y="1085850"/>
          <a:ext cx="8229600" cy="35083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28654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Method </a:t>
            </a:r>
            <a:r>
              <a:rPr lang="en-US" dirty="0" err="1" smtClean="0"/>
              <a:t>inlining</a:t>
            </a:r>
            <a:endParaRPr lang="en-US" dirty="0"/>
          </a:p>
        </p:txBody>
      </p:sp>
    </p:spTree>
    <p:extLst>
      <p:ext uri="{BB962C8B-B14F-4D97-AF65-F5344CB8AC3E}">
        <p14:creationId xmlns:p14="http://schemas.microsoft.com/office/powerpoint/2010/main" val="42421469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Count: SAM method calls</a:t>
            </a:r>
            <a:endParaRPr lang="en-US" dirty="0"/>
          </a:p>
        </p:txBody>
      </p:sp>
      <p:sp>
        <p:nvSpPr>
          <p:cNvPr id="3" name="Content Placeholder 2"/>
          <p:cNvSpPr>
            <a:spLocks noGrp="1"/>
          </p:cNvSpPr>
          <p:nvPr>
            <p:ph idx="1"/>
          </p:nvPr>
        </p:nvSpPr>
        <p:spPr/>
        <p:txBody>
          <a:bodyPr/>
          <a:lstStyle/>
          <a:p>
            <a:r>
              <a:rPr lang="en-US" dirty="0" smtClean="0"/>
              <a:t>Let’s take a closer look at both implementations of </a:t>
            </a:r>
            <a:r>
              <a:rPr lang="en-US" dirty="0" smtClean="0">
                <a:latin typeface="Consolas" panose="020B0609020204030204" pitchFamily="49" charset="0"/>
                <a:cs typeface="Consolas" panose="020B0609020204030204" pitchFamily="49" charset="0"/>
              </a:rPr>
              <a:t>count()</a:t>
            </a:r>
          </a:p>
          <a:p>
            <a:r>
              <a:rPr lang="en-US" dirty="0" smtClean="0"/>
              <a:t>Let’s assume that </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FunctionalInterface</a:t>
            </a:r>
            <a:r>
              <a:rPr lang="en-US" dirty="0" smtClean="0"/>
              <a:t> method calls are costly and count them as we go</a:t>
            </a:r>
          </a:p>
          <a:p>
            <a:r>
              <a:rPr lang="en-US" dirty="0" smtClean="0"/>
              <a:t>We’ll revisit this assumption</a:t>
            </a:r>
            <a:endParaRPr lang="en-US" dirty="0"/>
          </a:p>
        </p:txBody>
      </p:sp>
    </p:spTree>
    <p:extLst>
      <p:ext uri="{BB962C8B-B14F-4D97-AF65-F5344CB8AC3E}">
        <p14:creationId xmlns:p14="http://schemas.microsoft.com/office/powerpoint/2010/main" val="29821226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Count: </a:t>
            </a:r>
            <a:r>
              <a:rPr lang="en-US" dirty="0" smtClean="0"/>
              <a:t>GS Collections</a:t>
            </a:r>
            <a:endParaRPr lang="en-US" dirty="0"/>
          </a:p>
        </p:txBody>
      </p:sp>
      <p:sp>
        <p:nvSpPr>
          <p:cNvPr id="8" name="Content Placeholder 7"/>
          <p:cNvSpPr>
            <a:spLocks noGrp="1"/>
          </p:cNvSpPr>
          <p:nvPr>
            <p:ph idx="1"/>
          </p:nvPr>
        </p:nvSpPr>
        <p:spPr/>
        <p:txBody>
          <a:bodyPr>
            <a:normAutofit/>
          </a:bodyPr>
          <a:lstStyle/>
          <a:p>
            <a:pPr marL="0" indent="0">
              <a:buNone/>
            </a:pPr>
            <a:r>
              <a:rPr lang="en-US" sz="1000" dirty="0" err="1">
                <a:latin typeface="Consolas" panose="020B0609020204030204" pitchFamily="49" charset="0"/>
                <a:cs typeface="Consolas" panose="020B0609020204030204" pitchFamily="49" charset="0"/>
              </a:rPr>
              <a:t>java.lang.Thread.State</a:t>
            </a:r>
            <a:r>
              <a:rPr lang="en-US" sz="1000" dirty="0">
                <a:latin typeface="Consolas" panose="020B0609020204030204" pitchFamily="49" charset="0"/>
                <a:cs typeface="Consolas" panose="020B0609020204030204" pitchFamily="49" charset="0"/>
              </a:rPr>
              <a:t>: RUNNABLE</a:t>
            </a:r>
          </a:p>
          <a:p>
            <a:pPr marL="0" indent="0">
              <a:buNone/>
            </a:pPr>
            <a:r>
              <a:rPr lang="en-US" sz="1000" dirty="0" smtClean="0">
                <a:latin typeface="Consolas" panose="020B0609020204030204" pitchFamily="49" charset="0"/>
                <a:cs typeface="Consolas" panose="020B0609020204030204" pitchFamily="49" charset="0"/>
              </a:rPr>
              <a:t> at </a:t>
            </a:r>
            <a:r>
              <a:rPr lang="en-US" sz="1000" dirty="0" err="1">
                <a:latin typeface="Consolas" panose="020B0609020204030204" pitchFamily="49" charset="0"/>
                <a:cs typeface="Consolas" panose="020B0609020204030204" pitchFamily="49" charset="0"/>
              </a:rPr>
              <a:t>com.gs.collections.impl.block.procedure.CountProcedure.value</a:t>
            </a:r>
            <a:r>
              <a:rPr lang="en-US" sz="1000" dirty="0">
                <a:latin typeface="Consolas" panose="020B0609020204030204" pitchFamily="49" charset="0"/>
                <a:cs typeface="Consolas" panose="020B0609020204030204" pitchFamily="49" charset="0"/>
              </a:rPr>
              <a:t>(CountProcedure.java:47)</a:t>
            </a:r>
          </a:p>
          <a:p>
            <a:pPr marL="0" indent="0">
              <a:buNone/>
            </a:pPr>
            <a:r>
              <a:rPr lang="en-US" sz="1000" dirty="0" smtClean="0">
                <a:latin typeface="Consolas" panose="020B0609020204030204" pitchFamily="49" charset="0"/>
                <a:cs typeface="Consolas" panose="020B0609020204030204" pitchFamily="49" charset="0"/>
              </a:rPr>
              <a:t> at </a:t>
            </a:r>
            <a:r>
              <a:rPr lang="en-US" sz="1000" dirty="0" err="1">
                <a:latin typeface="Consolas" panose="020B0609020204030204" pitchFamily="49" charset="0"/>
                <a:cs typeface="Consolas" panose="020B0609020204030204" pitchFamily="49" charset="0"/>
              </a:rPr>
              <a:t>com.gs.collections.impl.list.mutable.FastList.forEach</a:t>
            </a:r>
            <a:r>
              <a:rPr lang="en-US" sz="1000" dirty="0">
                <a:latin typeface="Consolas" panose="020B0609020204030204" pitchFamily="49" charset="0"/>
                <a:cs typeface="Consolas" panose="020B0609020204030204" pitchFamily="49" charset="0"/>
              </a:rPr>
              <a:t>(FastList.java:623)</a:t>
            </a:r>
          </a:p>
          <a:p>
            <a:pPr marL="0" indent="0">
              <a:buNone/>
            </a:pPr>
            <a:r>
              <a:rPr lang="en-US" sz="1000" dirty="0">
                <a:solidFill>
                  <a:schemeClr val="bg1">
                    <a:lumMod val="85000"/>
                  </a:schemeClr>
                </a:solidFill>
                <a:latin typeface="Consolas" panose="020B0609020204030204" pitchFamily="49" charset="0"/>
                <a:cs typeface="Consolas" panose="020B0609020204030204" pitchFamily="49" charset="0"/>
              </a:rPr>
              <a:t> at </a:t>
            </a:r>
            <a:r>
              <a:rPr lang="en-US" sz="1000" dirty="0" err="1">
                <a:solidFill>
                  <a:schemeClr val="bg1">
                    <a:lumMod val="85000"/>
                  </a:schemeClr>
                </a:solidFill>
                <a:latin typeface="Consolas" panose="020B0609020204030204" pitchFamily="49" charset="0"/>
                <a:cs typeface="Consolas" panose="020B0609020204030204" pitchFamily="49" charset="0"/>
              </a:rPr>
              <a:t>com.gs.collections.impl.utility.Iterate.forEach</a:t>
            </a:r>
            <a:r>
              <a:rPr lang="en-US" sz="1000" dirty="0">
                <a:solidFill>
                  <a:schemeClr val="bg1">
                    <a:lumMod val="85000"/>
                  </a:schemeClr>
                </a:solidFill>
                <a:latin typeface="Consolas" panose="020B0609020204030204" pitchFamily="49" charset="0"/>
                <a:cs typeface="Consolas" panose="020B0609020204030204" pitchFamily="49" charset="0"/>
              </a:rPr>
              <a:t>(Iterate.java:114)</a:t>
            </a:r>
          </a:p>
          <a:p>
            <a:pPr marL="0" indent="0">
              <a:buNone/>
            </a:pPr>
            <a:r>
              <a:rPr lang="en-US" sz="1000" dirty="0">
                <a:solidFill>
                  <a:schemeClr val="bg1">
                    <a:lumMod val="85000"/>
                  </a:schemeClr>
                </a:solidFill>
                <a:latin typeface="Consolas" panose="020B0609020204030204" pitchFamily="49" charset="0"/>
                <a:cs typeface="Consolas" panose="020B0609020204030204" pitchFamily="49" charset="0"/>
              </a:rPr>
              <a:t> at </a:t>
            </a:r>
            <a:r>
              <a:rPr lang="en-US" sz="1000" dirty="0" err="1">
                <a:solidFill>
                  <a:schemeClr val="bg1">
                    <a:lumMod val="85000"/>
                  </a:schemeClr>
                </a:solidFill>
                <a:latin typeface="Consolas" panose="020B0609020204030204" pitchFamily="49" charset="0"/>
                <a:cs typeface="Consolas" panose="020B0609020204030204" pitchFamily="49" charset="0"/>
              </a:rPr>
              <a:t>com.gs.collections.impl.lazy.LazyIterableAdapter.forEach</a:t>
            </a:r>
            <a:r>
              <a:rPr lang="en-US" sz="1000" dirty="0">
                <a:solidFill>
                  <a:schemeClr val="bg1">
                    <a:lumMod val="85000"/>
                  </a:schemeClr>
                </a:solidFill>
                <a:latin typeface="Consolas" panose="020B0609020204030204" pitchFamily="49" charset="0"/>
                <a:cs typeface="Consolas" panose="020B0609020204030204" pitchFamily="49" charset="0"/>
              </a:rPr>
              <a:t>(LazyIterableAdapter.java:49)</a:t>
            </a:r>
          </a:p>
          <a:p>
            <a:pPr marL="0" indent="0">
              <a:buNone/>
            </a:pPr>
            <a:r>
              <a:rPr lang="en-US" sz="1000" dirty="0">
                <a:solidFill>
                  <a:schemeClr val="bg1">
                    <a:lumMod val="85000"/>
                  </a:schemeClr>
                </a:solidFill>
                <a:latin typeface="Consolas" panose="020B0609020204030204" pitchFamily="49" charset="0"/>
                <a:cs typeface="Consolas" panose="020B0609020204030204" pitchFamily="49" charset="0"/>
              </a:rPr>
              <a:t> at </a:t>
            </a:r>
            <a:r>
              <a:rPr lang="en-US" sz="1000" dirty="0" err="1">
                <a:solidFill>
                  <a:schemeClr val="bg1">
                    <a:lumMod val="85000"/>
                  </a:schemeClr>
                </a:solidFill>
                <a:latin typeface="Consolas" panose="020B0609020204030204" pitchFamily="49" charset="0"/>
                <a:cs typeface="Consolas" panose="020B0609020204030204" pitchFamily="49" charset="0"/>
              </a:rPr>
              <a:t>com.gs.collections.impl.lazy.AbstractLazyIterable.count</a:t>
            </a:r>
            <a:r>
              <a:rPr lang="en-US" sz="1000" dirty="0">
                <a:solidFill>
                  <a:schemeClr val="bg1">
                    <a:lumMod val="85000"/>
                  </a:schemeClr>
                </a:solidFill>
                <a:latin typeface="Consolas" panose="020B0609020204030204" pitchFamily="49" charset="0"/>
                <a:cs typeface="Consolas" panose="020B0609020204030204" pitchFamily="49" charset="0"/>
              </a:rPr>
              <a:t>(AbstractLazyIterable.java:461)</a:t>
            </a:r>
          </a:p>
          <a:p>
            <a:pPr marL="0" indent="0">
              <a:buNone/>
            </a:pPr>
            <a:r>
              <a:rPr lang="en-US" sz="1000" dirty="0">
                <a:solidFill>
                  <a:schemeClr val="bg1">
                    <a:lumMod val="85000"/>
                  </a:schemeClr>
                </a:solidFill>
                <a:latin typeface="Consolas" panose="020B0609020204030204" pitchFamily="49" charset="0"/>
                <a:cs typeface="Consolas" panose="020B0609020204030204" pitchFamily="49" charset="0"/>
              </a:rPr>
              <a:t> at </a:t>
            </a:r>
            <a:r>
              <a:rPr lang="en-US" sz="1000" dirty="0" err="1">
                <a:solidFill>
                  <a:schemeClr val="bg1">
                    <a:lumMod val="85000"/>
                  </a:schemeClr>
                </a:solidFill>
                <a:latin typeface="Consolas" panose="020B0609020204030204" pitchFamily="49" charset="0"/>
                <a:cs typeface="Consolas" panose="020B0609020204030204" pitchFamily="49" charset="0"/>
              </a:rPr>
              <a:t>com.gs.collections.impl.jmh.CountTest.serial_lazy_gsc</a:t>
            </a:r>
            <a:r>
              <a:rPr lang="en-US" sz="1000" dirty="0">
                <a:solidFill>
                  <a:schemeClr val="bg1">
                    <a:lumMod val="85000"/>
                  </a:schemeClr>
                </a:solidFill>
                <a:latin typeface="Consolas" panose="020B0609020204030204" pitchFamily="49" charset="0"/>
                <a:cs typeface="Consolas" panose="020B0609020204030204" pitchFamily="49" charset="0"/>
              </a:rPr>
              <a:t>(CountTest.java:302)</a:t>
            </a:r>
          </a:p>
          <a:p>
            <a:pPr marL="0" indent="0">
              <a:buNone/>
            </a:pPr>
            <a:endParaRPr lang="en-US" sz="1000" dirty="0">
              <a:latin typeface="Consolas" panose="020B0609020204030204" pitchFamily="49" charset="0"/>
              <a:cs typeface="Consolas" panose="020B0609020204030204" pitchFamily="49" charset="0"/>
            </a:endParaRPr>
          </a:p>
          <a:p>
            <a:r>
              <a:rPr lang="en-US" sz="2400" dirty="0"/>
              <a:t>Execution of the </a:t>
            </a:r>
            <a:r>
              <a:rPr lang="en-US" sz="2400" dirty="0" smtClean="0"/>
              <a:t>lazy evaluation</a:t>
            </a:r>
            <a:endParaRPr lang="en-US" sz="2400" dirty="0"/>
          </a:p>
          <a:p>
            <a:r>
              <a:rPr lang="en-US" sz="2400" dirty="0"/>
              <a:t>Executed once per element</a:t>
            </a:r>
          </a:p>
          <a:p>
            <a:r>
              <a:rPr lang="en-US" sz="2400" dirty="0"/>
              <a:t>We’ll look for </a:t>
            </a:r>
            <a:r>
              <a:rPr lang="en-US" sz="2400" dirty="0">
                <a:latin typeface="Consolas" panose="020B0609020204030204" pitchFamily="49" charset="0"/>
                <a:cs typeface="Consolas" panose="020B0609020204030204" pitchFamily="49" charset="0"/>
              </a:rPr>
              <a:t>@</a:t>
            </a:r>
            <a:r>
              <a:rPr lang="en-US" sz="2400" dirty="0" err="1">
                <a:latin typeface="Consolas" panose="020B0609020204030204" pitchFamily="49" charset="0"/>
                <a:cs typeface="Consolas" panose="020B0609020204030204" pitchFamily="49" charset="0"/>
              </a:rPr>
              <a:t>FunctionalInterface</a:t>
            </a:r>
            <a:r>
              <a:rPr lang="en-US" sz="2400" dirty="0"/>
              <a:t> method calls here</a:t>
            </a:r>
          </a:p>
          <a:p>
            <a:pPr marL="0" indent="0">
              <a:buNone/>
            </a:pPr>
            <a:endParaRPr lang="en-US" dirty="0"/>
          </a:p>
          <a:p>
            <a:pPr marL="0" indent="0">
              <a:buNone/>
            </a:pPr>
            <a:endParaRPr lang="en-US" sz="1000" dirty="0" smtClean="0">
              <a:latin typeface="Consolas" panose="020B0609020204030204" pitchFamily="49" charset="0"/>
              <a:cs typeface="Consolas" panose="020B0609020204030204" pitchFamily="49" charset="0"/>
            </a:endParaRPr>
          </a:p>
        </p:txBody>
      </p:sp>
      <p:sp>
        <p:nvSpPr>
          <p:cNvPr id="15" name="Left Brace 14"/>
          <p:cNvSpPr/>
          <p:nvPr/>
        </p:nvSpPr>
        <p:spPr>
          <a:xfrm>
            <a:off x="228600" y="1371600"/>
            <a:ext cx="304800" cy="228600"/>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659442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Count: </a:t>
            </a:r>
            <a:r>
              <a:rPr lang="en-US" dirty="0" smtClean="0"/>
              <a:t>GS Collections</a:t>
            </a:r>
            <a:endParaRPr lang="en-US" dirty="0"/>
          </a:p>
        </p:txBody>
      </p:sp>
      <p:sp>
        <p:nvSpPr>
          <p:cNvPr id="3" name="Content Placeholder 2"/>
          <p:cNvSpPr>
            <a:spLocks noGrp="1"/>
          </p:cNvSpPr>
          <p:nvPr>
            <p:ph idx="1"/>
          </p:nvPr>
        </p:nvSpPr>
        <p:spPr/>
        <p:txBody>
          <a:bodyPr/>
          <a:lstStyle/>
          <a:p>
            <a:pPr marL="0" indent="0">
              <a:buNone/>
            </a:pPr>
            <a:r>
              <a:rPr lang="en-US" dirty="0" smtClean="0"/>
              <a:t>Grand total of 2 </a:t>
            </a:r>
            <a:r>
              <a:rPr lang="en-US" dirty="0">
                <a:latin typeface="Consolas" panose="020B0609020204030204" pitchFamily="49" charset="0"/>
                <a:cs typeface="Consolas" panose="020B0609020204030204" pitchFamily="49" charset="0"/>
              </a:rPr>
              <a:t>@</a:t>
            </a:r>
            <a:r>
              <a:rPr lang="en-US" dirty="0" err="1">
                <a:latin typeface="Consolas" panose="020B0609020204030204" pitchFamily="49" charset="0"/>
                <a:cs typeface="Consolas" panose="020B0609020204030204" pitchFamily="49" charset="0"/>
              </a:rPr>
              <a:t>FunctionalInterface</a:t>
            </a:r>
            <a:r>
              <a:rPr lang="en-US" dirty="0" smtClean="0"/>
              <a:t> method calls</a:t>
            </a:r>
            <a:endParaRPr lang="en-US" dirty="0"/>
          </a:p>
        </p:txBody>
      </p:sp>
    </p:spTree>
    <p:extLst>
      <p:ext uri="{BB962C8B-B14F-4D97-AF65-F5344CB8AC3E}">
        <p14:creationId xmlns:p14="http://schemas.microsoft.com/office/powerpoint/2010/main" val="42661518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Count: Serial Lazy</a:t>
            </a:r>
            <a:endParaRPr lang="en-US" dirty="0"/>
          </a:p>
        </p:txBody>
      </p:sp>
      <p:sp>
        <p:nvSpPr>
          <p:cNvPr id="3" name="Content Placeholder 2"/>
          <p:cNvSpPr>
            <a:spLocks noGrp="1"/>
          </p:cNvSpPr>
          <p:nvPr>
            <p:ph idx="1"/>
          </p:nvPr>
        </p:nvSpPr>
        <p:spPr>
          <a:xfrm>
            <a:off x="1066800" y="1200151"/>
            <a:ext cx="7620000" cy="3394472"/>
          </a:xfrm>
        </p:spPr>
        <p:txBody>
          <a:bodyPr>
            <a:normAutofit/>
          </a:bodyPr>
          <a:lstStyle/>
          <a:p>
            <a:pPr marL="0" indent="0">
              <a:buNone/>
            </a:pPr>
            <a:r>
              <a:rPr lang="en-US" sz="2400" dirty="0" smtClean="0">
                <a:solidFill>
                  <a:srgbClr val="800080"/>
                </a:solidFill>
                <a:latin typeface="Consolas" panose="020B0609020204030204" pitchFamily="49" charset="0"/>
                <a:cs typeface="Consolas" panose="020B0609020204030204" pitchFamily="49" charset="0"/>
              </a:rPr>
              <a:t>long </a:t>
            </a:r>
            <a:r>
              <a:rPr lang="en-US" sz="2400" dirty="0">
                <a:solidFill>
                  <a:srgbClr val="004000"/>
                </a:solidFill>
                <a:latin typeface="Consolas" panose="020B0609020204030204" pitchFamily="49" charset="0"/>
                <a:cs typeface="Consolas" panose="020B0609020204030204" pitchFamily="49" charset="0"/>
              </a:rPr>
              <a:t>evens </a:t>
            </a:r>
            <a:r>
              <a:rPr lang="en-US" sz="2400" dirty="0">
                <a:solidFill>
                  <a:srgbClr val="000000"/>
                </a:solidFill>
                <a:latin typeface="Consolas" panose="020B0609020204030204" pitchFamily="49" charset="0"/>
                <a:cs typeface="Consolas" panose="020B0609020204030204" pitchFamily="49" charset="0"/>
              </a:rPr>
              <a:t>= </a:t>
            </a:r>
            <a:r>
              <a:rPr lang="en-US" sz="2400" dirty="0" err="1" smtClean="0">
                <a:solidFill>
                  <a:srgbClr val="5555FF"/>
                </a:solidFill>
                <a:latin typeface="Consolas" panose="020B0609020204030204" pitchFamily="49" charset="0"/>
                <a:cs typeface="Consolas" panose="020B0609020204030204" pitchFamily="49" charset="0"/>
              </a:rPr>
              <a:t>arrayList</a:t>
            </a:r>
            <a:r>
              <a:rPr lang="en-US" sz="2400" dirty="0" err="1" smtClean="0">
                <a:solidFill>
                  <a:srgbClr val="000000"/>
                </a:solidFill>
                <a:latin typeface="Consolas" panose="020B0609020204030204" pitchFamily="49" charset="0"/>
                <a:cs typeface="Consolas" panose="020B0609020204030204" pitchFamily="49" charset="0"/>
              </a:rPr>
              <a:t>.stream</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filter(each -&gt; each % </a:t>
            </a:r>
            <a:r>
              <a:rPr lang="en-US" sz="2400" b="1" dirty="0">
                <a:solidFill>
                  <a:srgbClr val="0000FF"/>
                </a:solidFill>
                <a:latin typeface="Consolas" panose="020B0609020204030204" pitchFamily="49" charset="0"/>
                <a:cs typeface="Consolas" panose="020B0609020204030204" pitchFamily="49" charset="0"/>
              </a:rPr>
              <a:t>2 </a:t>
            </a:r>
            <a:r>
              <a:rPr lang="en-US" sz="2400" dirty="0">
                <a:solidFill>
                  <a:srgbClr val="000000"/>
                </a:solidFill>
                <a:latin typeface="Consolas" panose="020B0609020204030204" pitchFamily="49" charset="0"/>
                <a:cs typeface="Consolas" panose="020B0609020204030204" pitchFamily="49" charset="0"/>
              </a:rPr>
              <a:t>== </a:t>
            </a:r>
            <a:r>
              <a:rPr lang="en-US" sz="2400" b="1" dirty="0">
                <a:solidFill>
                  <a:srgbClr val="0000FF"/>
                </a:solidFill>
                <a:latin typeface="Consolas" panose="020B0609020204030204" pitchFamily="49" charset="0"/>
                <a:cs typeface="Consolas" panose="020B0609020204030204" pitchFamily="49" charset="0"/>
              </a:rPr>
              <a:t>0</a:t>
            </a:r>
            <a:r>
              <a:rPr lang="en-US" sz="2400" dirty="0">
                <a:solidFill>
                  <a:srgbClr val="000000"/>
                </a:solidFill>
                <a:latin typeface="Consolas" panose="020B0609020204030204" pitchFamily="49" charset="0"/>
                <a:cs typeface="Consolas" panose="020B0609020204030204" pitchFamily="49" charset="0"/>
              </a:rPr>
              <a:t>).count</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endParaRPr lang="en-US" sz="2000" dirty="0" smtClean="0"/>
          </a:p>
          <a:p>
            <a:pPr marL="0" indent="0">
              <a:buNone/>
            </a:pPr>
            <a:r>
              <a:rPr lang="en-US" sz="2400" dirty="0" err="1" smtClean="0">
                <a:solidFill>
                  <a:srgbClr val="800080"/>
                </a:solidFill>
                <a:latin typeface="Consolas" panose="020B0609020204030204" pitchFamily="49" charset="0"/>
                <a:cs typeface="Consolas" panose="020B0609020204030204" pitchFamily="49" charset="0"/>
              </a:rPr>
              <a:t>int</a:t>
            </a:r>
            <a:r>
              <a:rPr lang="en-US" sz="2400" dirty="0" smtClean="0">
                <a:solidFill>
                  <a:srgbClr val="800080"/>
                </a:solidFill>
                <a:latin typeface="Consolas" panose="020B0609020204030204" pitchFamily="49" charset="0"/>
                <a:cs typeface="Consolas" panose="020B0609020204030204" pitchFamily="49" charset="0"/>
              </a:rPr>
              <a:t> </a:t>
            </a:r>
            <a:r>
              <a:rPr lang="en-US" sz="2400" dirty="0">
                <a:solidFill>
                  <a:srgbClr val="004000"/>
                </a:solidFill>
                <a:latin typeface="Consolas" panose="020B0609020204030204" pitchFamily="49" charset="0"/>
                <a:cs typeface="Consolas" panose="020B0609020204030204" pitchFamily="49" charset="0"/>
              </a:rPr>
              <a:t>evens </a:t>
            </a:r>
            <a:r>
              <a:rPr lang="en-US" sz="2400" dirty="0" smtClean="0">
                <a:solidFill>
                  <a:srgbClr val="000000"/>
                </a:solidFill>
                <a:latin typeface="Consolas" panose="020B0609020204030204" pitchFamily="49" charset="0"/>
                <a:cs typeface="Consolas" panose="020B0609020204030204" pitchFamily="49" charset="0"/>
              </a:rPr>
              <a:t>= </a:t>
            </a:r>
            <a:r>
              <a:rPr lang="en-US" sz="2400" dirty="0" err="1" smtClean="0">
                <a:solidFill>
                  <a:srgbClr val="5555FF"/>
                </a:solidFill>
                <a:latin typeface="Consolas" panose="020B0609020204030204" pitchFamily="49" charset="0"/>
                <a:cs typeface="Consolas" panose="020B0609020204030204" pitchFamily="49" charset="0"/>
              </a:rPr>
              <a:t>fastList</a:t>
            </a:r>
            <a:r>
              <a:rPr lang="en-US" sz="2400" dirty="0" err="1" smtClean="0">
                <a:solidFill>
                  <a:srgbClr val="000000"/>
                </a:solidFill>
                <a:latin typeface="Consolas" panose="020B0609020204030204" pitchFamily="49" charset="0"/>
                <a:cs typeface="Consolas" panose="020B0609020204030204" pitchFamily="49" charset="0"/>
              </a:rPr>
              <a:t>.</a:t>
            </a:r>
            <a:r>
              <a:rPr lang="en-US" sz="2400" b="1" dirty="0" err="1" smtClean="0">
                <a:solidFill>
                  <a:srgbClr val="000000"/>
                </a:solidFill>
                <a:latin typeface="Consolas" panose="020B0609020204030204" pitchFamily="49" charset="0"/>
                <a:cs typeface="Consolas" panose="020B0609020204030204" pitchFamily="49" charset="0"/>
              </a:rPr>
              <a:t>asLazy</a:t>
            </a:r>
            <a:r>
              <a:rPr lang="en-US" sz="2400" b="1"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.count(each </a:t>
            </a:r>
            <a:r>
              <a:rPr lang="en-US" sz="2400" dirty="0">
                <a:solidFill>
                  <a:srgbClr val="000000"/>
                </a:solidFill>
                <a:latin typeface="Consolas" panose="020B0609020204030204" pitchFamily="49" charset="0"/>
                <a:cs typeface="Consolas" panose="020B0609020204030204" pitchFamily="49" charset="0"/>
              </a:rPr>
              <a:t>-&gt; each % </a:t>
            </a:r>
            <a:r>
              <a:rPr lang="en-US" sz="2400" b="1" dirty="0">
                <a:solidFill>
                  <a:srgbClr val="0000FF"/>
                </a:solidFill>
                <a:latin typeface="Consolas" panose="020B0609020204030204" pitchFamily="49" charset="0"/>
                <a:cs typeface="Consolas" panose="020B0609020204030204" pitchFamily="49" charset="0"/>
              </a:rPr>
              <a:t>2 </a:t>
            </a:r>
            <a:r>
              <a:rPr lang="en-US" sz="2400" dirty="0">
                <a:solidFill>
                  <a:srgbClr val="000000"/>
                </a:solidFill>
                <a:latin typeface="Consolas" panose="020B0609020204030204" pitchFamily="49" charset="0"/>
                <a:cs typeface="Consolas" panose="020B0609020204030204" pitchFamily="49" charset="0"/>
              </a:rPr>
              <a:t>== </a:t>
            </a:r>
            <a:r>
              <a:rPr lang="en-US" sz="2400" b="1" dirty="0">
                <a:solidFill>
                  <a:srgbClr val="0000FF"/>
                </a:solidFill>
                <a:latin typeface="Consolas" panose="020B0609020204030204" pitchFamily="49" charset="0"/>
                <a:cs typeface="Consolas" panose="020B0609020204030204" pitchFamily="49" charset="0"/>
              </a:rPr>
              <a:t>0</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endParaRPr lang="en-US" sz="2000" dirty="0" smtClean="0">
              <a:solidFill>
                <a:srgbClr val="000000"/>
              </a:solidFill>
            </a:endParaRPr>
          </a:p>
          <a:p>
            <a:pPr marL="0" indent="0">
              <a:buNone/>
            </a:pPr>
            <a:r>
              <a:rPr lang="en-US" sz="2400" dirty="0" err="1" smtClean="0">
                <a:solidFill>
                  <a:srgbClr val="800080"/>
                </a:solidFill>
                <a:latin typeface="Consolas" panose="020B0609020204030204" pitchFamily="49" charset="0"/>
                <a:cs typeface="Consolas" panose="020B0609020204030204" pitchFamily="49" charset="0"/>
              </a:rPr>
              <a:t>val</a:t>
            </a:r>
            <a:r>
              <a:rPr lang="en-US" sz="2400" dirty="0" smtClean="0">
                <a:solidFill>
                  <a:srgbClr val="800080"/>
                </a:solidFill>
                <a:latin typeface="Consolas" panose="020B0609020204030204" pitchFamily="49" charset="0"/>
                <a:cs typeface="Consolas" panose="020B0609020204030204" pitchFamily="49" charset="0"/>
              </a:rPr>
              <a:t> </a:t>
            </a:r>
            <a:r>
              <a:rPr lang="en-US" sz="2400" dirty="0">
                <a:solidFill>
                  <a:srgbClr val="004000"/>
                </a:solidFill>
                <a:latin typeface="Consolas" panose="020B0609020204030204" pitchFamily="49" charset="0"/>
                <a:cs typeface="Consolas" panose="020B0609020204030204" pitchFamily="49" charset="0"/>
              </a:rPr>
              <a:t>evens </a:t>
            </a:r>
            <a:r>
              <a:rPr lang="en-US" sz="2400" dirty="0">
                <a:solidFill>
                  <a:srgbClr val="000000"/>
                </a:solidFill>
                <a:latin typeface="Consolas" panose="020B0609020204030204" pitchFamily="49" charset="0"/>
                <a:cs typeface="Consolas" panose="020B0609020204030204" pitchFamily="49" charset="0"/>
              </a:rPr>
              <a:t>= </a:t>
            </a:r>
            <a:r>
              <a:rPr lang="en-US" sz="2400" dirty="0" err="1" smtClean="0">
                <a:solidFill>
                  <a:srgbClr val="5555FF"/>
                </a:solidFill>
                <a:latin typeface="Consolas" panose="020B0609020204030204" pitchFamily="49" charset="0"/>
                <a:cs typeface="Consolas" panose="020B0609020204030204" pitchFamily="49" charset="0"/>
              </a:rPr>
              <a:t>arrayBuffer</a:t>
            </a:r>
            <a:r>
              <a:rPr lang="en-US" sz="2400" dirty="0" err="1" smtClean="0">
                <a:solidFill>
                  <a:srgbClr val="000000"/>
                </a:solidFill>
                <a:latin typeface="Consolas" panose="020B0609020204030204" pitchFamily="49" charset="0"/>
                <a:cs typeface="Consolas" panose="020B0609020204030204" pitchFamily="49" charset="0"/>
              </a:rPr>
              <a:t>.</a:t>
            </a:r>
            <a:r>
              <a:rPr lang="en-US" sz="2400" b="1" dirty="0" err="1" smtClean="0">
                <a:solidFill>
                  <a:srgbClr val="000000"/>
                </a:solidFill>
                <a:latin typeface="Consolas" panose="020B0609020204030204" pitchFamily="49" charset="0"/>
                <a:cs typeface="Consolas" panose="020B0609020204030204" pitchFamily="49" charset="0"/>
              </a:rPr>
              <a:t>view</a:t>
            </a:r>
            <a:endParaRPr lang="en-US" sz="2400" b="1" dirty="0" smtClean="0">
              <a:solidFill>
                <a:srgbClr val="000000"/>
              </a:solidFill>
              <a:latin typeface="Consolas" panose="020B0609020204030204" pitchFamily="49" charset="0"/>
              <a:cs typeface="Consolas" panose="020B0609020204030204" pitchFamily="49" charset="0"/>
            </a:endParaRP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.count</a:t>
            </a:r>
            <a:r>
              <a:rPr lang="en-US" sz="2400" dirty="0">
                <a:solidFill>
                  <a:srgbClr val="000000"/>
                </a:solidFill>
                <a:latin typeface="Consolas" panose="020B0609020204030204" pitchFamily="49" charset="0"/>
                <a:cs typeface="Consolas" panose="020B0609020204030204" pitchFamily="49" charset="0"/>
              </a:rPr>
              <a:t>(_ % </a:t>
            </a:r>
            <a:r>
              <a:rPr lang="en-US" sz="2400" dirty="0">
                <a:solidFill>
                  <a:srgbClr val="0000FF"/>
                </a:solidFill>
                <a:latin typeface="Consolas" panose="020B0609020204030204" pitchFamily="49" charset="0"/>
                <a:cs typeface="Consolas" panose="020B0609020204030204" pitchFamily="49" charset="0"/>
              </a:rPr>
              <a:t>2 </a:t>
            </a:r>
            <a:r>
              <a:rPr lang="en-US" sz="2400" dirty="0">
                <a:solidFill>
                  <a:srgbClr val="000000"/>
                </a:solidFill>
                <a:latin typeface="Consolas" panose="020B0609020204030204" pitchFamily="49" charset="0"/>
                <a:cs typeface="Consolas" panose="020B0609020204030204" pitchFamily="49" charset="0"/>
              </a:rPr>
              <a:t>== </a:t>
            </a:r>
            <a:r>
              <a:rPr lang="en-US" sz="2400" dirty="0">
                <a:solidFill>
                  <a:srgbClr val="0000FF"/>
                </a:solidFill>
                <a:latin typeface="Consolas" panose="020B0609020204030204" pitchFamily="49" charset="0"/>
                <a:cs typeface="Consolas" panose="020B0609020204030204" pitchFamily="49" charset="0"/>
              </a:rPr>
              <a:t>0</a:t>
            </a:r>
            <a:r>
              <a:rPr lang="en-US" sz="2400" dirty="0" smtClean="0">
                <a:solidFill>
                  <a:srgbClr val="000000"/>
                </a:solidFill>
                <a:latin typeface="Consolas" panose="020B0609020204030204" pitchFamily="49" charset="0"/>
                <a:cs typeface="Consolas" panose="020B0609020204030204" pitchFamily="49" charset="0"/>
              </a:rPr>
              <a:t>)</a:t>
            </a:r>
            <a:endParaRPr lang="en-US" sz="2400" dirty="0" smtClean="0"/>
          </a:p>
          <a:p>
            <a:pPr marL="0" indent="0">
              <a:buNone/>
            </a:pPr>
            <a:endParaRPr lang="en-US" sz="2400" dirty="0"/>
          </a:p>
        </p:txBody>
      </p:sp>
      <p:pic>
        <p:nvPicPr>
          <p:cNvPr id="7" name="Picture 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5859" y="1085850"/>
            <a:ext cx="638175"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3593" y="3486721"/>
            <a:ext cx="562356" cy="913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5" descr="GS Collections"/>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820" y="255270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49481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Count: </a:t>
            </a:r>
            <a:r>
              <a:rPr lang="en-US" dirty="0" smtClean="0"/>
              <a:t>Java 8</a:t>
            </a:r>
            <a:endParaRPr lang="en-US" dirty="0"/>
          </a:p>
        </p:txBody>
      </p:sp>
      <p:sp>
        <p:nvSpPr>
          <p:cNvPr id="8" name="Content Placeholder 7"/>
          <p:cNvSpPr>
            <a:spLocks noGrp="1"/>
          </p:cNvSpPr>
          <p:nvPr>
            <p:ph idx="1"/>
          </p:nvPr>
        </p:nvSpPr>
        <p:spPr/>
        <p:txBody>
          <a:bodyPr>
            <a:normAutofit fontScale="92500" lnSpcReduction="20000"/>
          </a:bodyPr>
          <a:lstStyle/>
          <a:p>
            <a:pPr marL="0" indent="0">
              <a:buNone/>
            </a:pPr>
            <a:r>
              <a:rPr lang="en-US" sz="1000" dirty="0" err="1" smtClean="0">
                <a:latin typeface="Consolas" panose="020B0609020204030204" pitchFamily="49" charset="0"/>
                <a:cs typeface="Consolas" panose="020B0609020204030204" pitchFamily="49" charset="0"/>
              </a:rPr>
              <a:t>java.lang.Thread.State</a:t>
            </a:r>
            <a:r>
              <a:rPr lang="en-US" sz="1000" dirty="0">
                <a:latin typeface="Consolas" panose="020B0609020204030204" pitchFamily="49" charset="0"/>
                <a:cs typeface="Consolas" panose="020B0609020204030204" pitchFamily="49" charset="0"/>
              </a:rPr>
              <a:t>: RUNNABLE</a:t>
            </a:r>
          </a:p>
          <a:p>
            <a:pPr marL="0" indent="0">
              <a:buNone/>
            </a:pPr>
            <a:r>
              <a:rPr lang="en-US" sz="1000" dirty="0" smtClean="0">
                <a:latin typeface="Consolas" panose="020B0609020204030204" pitchFamily="49" charset="0"/>
                <a:cs typeface="Consolas" panose="020B0609020204030204" pitchFamily="49" charset="0"/>
              </a:rPr>
              <a:t> at </a:t>
            </a:r>
            <a:r>
              <a:rPr lang="en-US" sz="1000" dirty="0" err="1">
                <a:latin typeface="Consolas" panose="020B0609020204030204" pitchFamily="49" charset="0"/>
                <a:cs typeface="Consolas" panose="020B0609020204030204" pitchFamily="49" charset="0"/>
              </a:rPr>
              <a:t>java.lang.Long.sum</a:t>
            </a:r>
            <a:r>
              <a:rPr lang="en-US" sz="1000" dirty="0">
                <a:latin typeface="Consolas" panose="020B0609020204030204" pitchFamily="49" charset="0"/>
                <a:cs typeface="Consolas" panose="020B0609020204030204" pitchFamily="49" charset="0"/>
              </a:rPr>
              <a:t>(Long.java:1587)</a:t>
            </a:r>
          </a:p>
          <a:p>
            <a:pPr marL="0" indent="0">
              <a:buNone/>
            </a:pPr>
            <a:r>
              <a:rPr lang="en-US" sz="1000" dirty="0" smtClean="0">
                <a:latin typeface="Consolas" panose="020B0609020204030204" pitchFamily="49" charset="0"/>
                <a:cs typeface="Consolas" panose="020B0609020204030204" pitchFamily="49" charset="0"/>
              </a:rPr>
              <a:t> at </a:t>
            </a:r>
            <a:r>
              <a:rPr lang="en-US" sz="1000" dirty="0" err="1">
                <a:latin typeface="Consolas" panose="020B0609020204030204" pitchFamily="49" charset="0"/>
                <a:cs typeface="Consolas" panose="020B0609020204030204" pitchFamily="49" charset="0"/>
              </a:rPr>
              <a:t>java.util.stream.LongPipeline</a:t>
            </a:r>
            <a:r>
              <a:rPr lang="en-US" sz="1000" dirty="0">
                <a:latin typeface="Consolas" panose="020B0609020204030204" pitchFamily="49" charset="0"/>
                <a:cs typeface="Consolas" panose="020B0609020204030204" pitchFamily="49" charset="0"/>
              </a:rPr>
              <a:t>$$Lambda$3.887750041.applyAsLong(Unknown Source:-1)</a:t>
            </a:r>
          </a:p>
          <a:p>
            <a:pPr marL="0" indent="0">
              <a:buNone/>
            </a:pPr>
            <a:r>
              <a:rPr lang="en-US" sz="1000" dirty="0" smtClean="0">
                <a:latin typeface="Consolas" panose="020B0609020204030204" pitchFamily="49" charset="0"/>
                <a:cs typeface="Consolas" panose="020B0609020204030204" pitchFamily="49" charset="0"/>
              </a:rPr>
              <a:t> at </a:t>
            </a:r>
            <a:r>
              <a:rPr lang="en-US" sz="1000" dirty="0">
                <a:latin typeface="Consolas" panose="020B0609020204030204" pitchFamily="49" charset="0"/>
                <a:cs typeface="Consolas" panose="020B0609020204030204" pitchFamily="49" charset="0"/>
              </a:rPr>
              <a:t>java.util.stream.ReduceOps$8ReducingSink.accept(ReduceOps.java:394)</a:t>
            </a:r>
          </a:p>
          <a:p>
            <a:pPr marL="0" indent="0">
              <a:buNone/>
            </a:pPr>
            <a:r>
              <a:rPr lang="en-US" sz="1000" dirty="0" smtClean="0">
                <a:latin typeface="Consolas" panose="020B0609020204030204" pitchFamily="49" charset="0"/>
                <a:cs typeface="Consolas" panose="020B0609020204030204" pitchFamily="49" charset="0"/>
              </a:rPr>
              <a:t> at </a:t>
            </a:r>
            <a:r>
              <a:rPr lang="en-US" sz="1000" dirty="0">
                <a:latin typeface="Consolas" panose="020B0609020204030204" pitchFamily="49" charset="0"/>
                <a:cs typeface="Consolas" panose="020B0609020204030204" pitchFamily="49" charset="0"/>
              </a:rPr>
              <a:t>java.util.stream.ReferencePipeline$5$1.accept(ReferencePipeline.java:227)</a:t>
            </a:r>
          </a:p>
          <a:p>
            <a:pPr marL="0" indent="0">
              <a:buNone/>
            </a:pPr>
            <a:r>
              <a:rPr lang="en-US" sz="1000" dirty="0" smtClean="0">
                <a:latin typeface="Consolas" panose="020B0609020204030204" pitchFamily="49" charset="0"/>
                <a:cs typeface="Consolas" panose="020B0609020204030204" pitchFamily="49" charset="0"/>
              </a:rPr>
              <a:t> at </a:t>
            </a:r>
            <a:r>
              <a:rPr lang="en-US" sz="1000" dirty="0">
                <a:latin typeface="Consolas" panose="020B0609020204030204" pitchFamily="49" charset="0"/>
                <a:cs typeface="Consolas" panose="020B0609020204030204" pitchFamily="49" charset="0"/>
              </a:rPr>
              <a:t>java.util.stream.ReferencePipeline$2$1.accept(ReferencePipeline.java:175)</a:t>
            </a:r>
          </a:p>
          <a:p>
            <a:pPr marL="0" indent="0">
              <a:buNone/>
            </a:pPr>
            <a:r>
              <a:rPr lang="en-US" sz="1000" dirty="0" smtClean="0">
                <a:latin typeface="Consolas" panose="020B0609020204030204" pitchFamily="49" charset="0"/>
                <a:cs typeface="Consolas" panose="020B0609020204030204" pitchFamily="49" charset="0"/>
              </a:rPr>
              <a:t> at </a:t>
            </a:r>
            <a:r>
              <a:rPr lang="en-US" sz="1000" dirty="0" err="1">
                <a:latin typeface="Consolas" panose="020B0609020204030204" pitchFamily="49" charset="0"/>
                <a:cs typeface="Consolas" panose="020B0609020204030204" pitchFamily="49" charset="0"/>
              </a:rPr>
              <a:t>java.util.ArrayList$ArrayListSpliterator.forEachRemaining</a:t>
            </a:r>
            <a:r>
              <a:rPr lang="en-US" sz="1000" dirty="0">
                <a:latin typeface="Consolas" panose="020B0609020204030204" pitchFamily="49" charset="0"/>
                <a:cs typeface="Consolas" panose="020B0609020204030204" pitchFamily="49" charset="0"/>
              </a:rPr>
              <a:t>(ArrayList.java:1359)</a:t>
            </a:r>
          </a:p>
          <a:p>
            <a:pPr marL="0" indent="0">
              <a:buNone/>
            </a:pPr>
            <a:r>
              <a:rPr lang="en-US" sz="1000" dirty="0" smtClean="0">
                <a:solidFill>
                  <a:schemeClr val="bg1">
                    <a:lumMod val="85000"/>
                  </a:schemeClr>
                </a:solidFill>
                <a:latin typeface="Consolas" panose="020B0609020204030204" pitchFamily="49" charset="0"/>
                <a:cs typeface="Consolas" panose="020B0609020204030204" pitchFamily="49" charset="0"/>
              </a:rPr>
              <a:t> at </a:t>
            </a:r>
            <a:r>
              <a:rPr lang="en-US" sz="1000" dirty="0" err="1">
                <a:solidFill>
                  <a:schemeClr val="bg1">
                    <a:lumMod val="85000"/>
                  </a:schemeClr>
                </a:solidFill>
                <a:latin typeface="Consolas" panose="020B0609020204030204" pitchFamily="49" charset="0"/>
                <a:cs typeface="Consolas" panose="020B0609020204030204" pitchFamily="49" charset="0"/>
              </a:rPr>
              <a:t>java.util.stream.AbstractPipeline.copyInto</a:t>
            </a:r>
            <a:r>
              <a:rPr lang="en-US" sz="1000" dirty="0">
                <a:solidFill>
                  <a:schemeClr val="bg1">
                    <a:lumMod val="85000"/>
                  </a:schemeClr>
                </a:solidFill>
                <a:latin typeface="Consolas" panose="020B0609020204030204" pitchFamily="49" charset="0"/>
                <a:cs typeface="Consolas" panose="020B0609020204030204" pitchFamily="49" charset="0"/>
              </a:rPr>
              <a:t>(AbstractPipeline.java:512)</a:t>
            </a:r>
          </a:p>
          <a:p>
            <a:pPr marL="0" indent="0">
              <a:buNone/>
            </a:pPr>
            <a:r>
              <a:rPr lang="en-US" sz="1000" dirty="0" smtClean="0">
                <a:solidFill>
                  <a:schemeClr val="bg1">
                    <a:lumMod val="85000"/>
                  </a:schemeClr>
                </a:solidFill>
                <a:latin typeface="Consolas" panose="020B0609020204030204" pitchFamily="49" charset="0"/>
                <a:cs typeface="Consolas" panose="020B0609020204030204" pitchFamily="49" charset="0"/>
              </a:rPr>
              <a:t> at </a:t>
            </a:r>
            <a:r>
              <a:rPr lang="en-US" sz="1000" dirty="0" err="1">
                <a:solidFill>
                  <a:schemeClr val="bg1">
                    <a:lumMod val="85000"/>
                  </a:schemeClr>
                </a:solidFill>
                <a:latin typeface="Consolas" panose="020B0609020204030204" pitchFamily="49" charset="0"/>
                <a:cs typeface="Consolas" panose="020B0609020204030204" pitchFamily="49" charset="0"/>
              </a:rPr>
              <a:t>java.util.stream.AbstractPipeline.wrapAndCopyInto</a:t>
            </a:r>
            <a:r>
              <a:rPr lang="en-US" sz="1000" dirty="0">
                <a:solidFill>
                  <a:schemeClr val="bg1">
                    <a:lumMod val="85000"/>
                  </a:schemeClr>
                </a:solidFill>
                <a:latin typeface="Consolas" panose="020B0609020204030204" pitchFamily="49" charset="0"/>
                <a:cs typeface="Consolas" panose="020B0609020204030204" pitchFamily="49" charset="0"/>
              </a:rPr>
              <a:t>(AbstractPipeline.java:502)</a:t>
            </a:r>
          </a:p>
          <a:p>
            <a:pPr marL="0" indent="0">
              <a:buNone/>
            </a:pPr>
            <a:r>
              <a:rPr lang="en-US" sz="1000" dirty="0" smtClean="0">
                <a:solidFill>
                  <a:schemeClr val="bg1">
                    <a:lumMod val="85000"/>
                  </a:schemeClr>
                </a:solidFill>
                <a:latin typeface="Consolas" panose="020B0609020204030204" pitchFamily="49" charset="0"/>
                <a:cs typeface="Consolas" panose="020B0609020204030204" pitchFamily="49" charset="0"/>
              </a:rPr>
              <a:t> at </a:t>
            </a:r>
            <a:r>
              <a:rPr lang="en-US" sz="1000" dirty="0" err="1">
                <a:solidFill>
                  <a:schemeClr val="bg1">
                    <a:lumMod val="85000"/>
                  </a:schemeClr>
                </a:solidFill>
                <a:latin typeface="Consolas" panose="020B0609020204030204" pitchFamily="49" charset="0"/>
                <a:cs typeface="Consolas" panose="020B0609020204030204" pitchFamily="49" charset="0"/>
              </a:rPr>
              <a:t>java.util.stream.ReduceOps$ReduceOp.evaluateSequential</a:t>
            </a:r>
            <a:r>
              <a:rPr lang="en-US" sz="1000" dirty="0">
                <a:solidFill>
                  <a:schemeClr val="bg1">
                    <a:lumMod val="85000"/>
                  </a:schemeClr>
                </a:solidFill>
                <a:latin typeface="Consolas" panose="020B0609020204030204" pitchFamily="49" charset="0"/>
                <a:cs typeface="Consolas" panose="020B0609020204030204" pitchFamily="49" charset="0"/>
              </a:rPr>
              <a:t>(ReduceOps.java:708)</a:t>
            </a:r>
          </a:p>
          <a:p>
            <a:pPr marL="0" indent="0">
              <a:buNone/>
            </a:pPr>
            <a:r>
              <a:rPr lang="en-US" sz="1000" dirty="0" smtClean="0">
                <a:solidFill>
                  <a:schemeClr val="bg1">
                    <a:lumMod val="85000"/>
                  </a:schemeClr>
                </a:solidFill>
                <a:latin typeface="Consolas" panose="020B0609020204030204" pitchFamily="49" charset="0"/>
                <a:cs typeface="Consolas" panose="020B0609020204030204" pitchFamily="49" charset="0"/>
              </a:rPr>
              <a:t> at </a:t>
            </a:r>
            <a:r>
              <a:rPr lang="en-US" sz="1000" dirty="0" err="1">
                <a:solidFill>
                  <a:schemeClr val="bg1">
                    <a:lumMod val="85000"/>
                  </a:schemeClr>
                </a:solidFill>
                <a:latin typeface="Consolas" panose="020B0609020204030204" pitchFamily="49" charset="0"/>
                <a:cs typeface="Consolas" panose="020B0609020204030204" pitchFamily="49" charset="0"/>
              </a:rPr>
              <a:t>java.util.stream.AbstractPipeline.evaluate</a:t>
            </a:r>
            <a:r>
              <a:rPr lang="en-US" sz="1000" dirty="0">
                <a:solidFill>
                  <a:schemeClr val="bg1">
                    <a:lumMod val="85000"/>
                  </a:schemeClr>
                </a:solidFill>
                <a:latin typeface="Consolas" panose="020B0609020204030204" pitchFamily="49" charset="0"/>
                <a:cs typeface="Consolas" panose="020B0609020204030204" pitchFamily="49" charset="0"/>
              </a:rPr>
              <a:t>(AbstractPipeline.java:234)</a:t>
            </a:r>
          </a:p>
          <a:p>
            <a:pPr marL="0" indent="0">
              <a:buNone/>
            </a:pPr>
            <a:r>
              <a:rPr lang="en-US" sz="1000" dirty="0" smtClean="0">
                <a:solidFill>
                  <a:schemeClr val="bg1">
                    <a:lumMod val="85000"/>
                  </a:schemeClr>
                </a:solidFill>
                <a:latin typeface="Consolas" panose="020B0609020204030204" pitchFamily="49" charset="0"/>
                <a:cs typeface="Consolas" panose="020B0609020204030204" pitchFamily="49" charset="0"/>
              </a:rPr>
              <a:t> at </a:t>
            </a:r>
            <a:r>
              <a:rPr lang="en-US" sz="1000" dirty="0" err="1">
                <a:solidFill>
                  <a:schemeClr val="bg1">
                    <a:lumMod val="85000"/>
                  </a:schemeClr>
                </a:solidFill>
                <a:latin typeface="Consolas" panose="020B0609020204030204" pitchFamily="49" charset="0"/>
                <a:cs typeface="Consolas" panose="020B0609020204030204" pitchFamily="49" charset="0"/>
              </a:rPr>
              <a:t>java.util.stream.LongPipeline.reduce</a:t>
            </a:r>
            <a:r>
              <a:rPr lang="en-US" sz="1000" dirty="0">
                <a:solidFill>
                  <a:schemeClr val="bg1">
                    <a:lumMod val="85000"/>
                  </a:schemeClr>
                </a:solidFill>
                <a:latin typeface="Consolas" panose="020B0609020204030204" pitchFamily="49" charset="0"/>
                <a:cs typeface="Consolas" panose="020B0609020204030204" pitchFamily="49" charset="0"/>
              </a:rPr>
              <a:t>(LongPipeline.java:438)</a:t>
            </a:r>
          </a:p>
          <a:p>
            <a:pPr marL="0" indent="0">
              <a:buNone/>
            </a:pPr>
            <a:r>
              <a:rPr lang="en-US" sz="1000" dirty="0" smtClean="0">
                <a:solidFill>
                  <a:schemeClr val="bg1">
                    <a:lumMod val="85000"/>
                  </a:schemeClr>
                </a:solidFill>
                <a:latin typeface="Consolas" panose="020B0609020204030204" pitchFamily="49" charset="0"/>
                <a:cs typeface="Consolas" panose="020B0609020204030204" pitchFamily="49" charset="0"/>
              </a:rPr>
              <a:t> at </a:t>
            </a:r>
            <a:r>
              <a:rPr lang="en-US" sz="1000" dirty="0" err="1">
                <a:solidFill>
                  <a:schemeClr val="bg1">
                    <a:lumMod val="85000"/>
                  </a:schemeClr>
                </a:solidFill>
                <a:latin typeface="Consolas" panose="020B0609020204030204" pitchFamily="49" charset="0"/>
                <a:cs typeface="Consolas" panose="020B0609020204030204" pitchFamily="49" charset="0"/>
              </a:rPr>
              <a:t>java.util.stream.LongPipeline.sum</a:t>
            </a:r>
            <a:r>
              <a:rPr lang="en-US" sz="1000" dirty="0">
                <a:solidFill>
                  <a:schemeClr val="bg1">
                    <a:lumMod val="85000"/>
                  </a:schemeClr>
                </a:solidFill>
                <a:latin typeface="Consolas" panose="020B0609020204030204" pitchFamily="49" charset="0"/>
                <a:cs typeface="Consolas" panose="020B0609020204030204" pitchFamily="49" charset="0"/>
              </a:rPr>
              <a:t>(LongPipeline.java:396)</a:t>
            </a:r>
          </a:p>
          <a:p>
            <a:pPr marL="0" indent="0">
              <a:buNone/>
            </a:pPr>
            <a:r>
              <a:rPr lang="en-US" sz="1000" dirty="0" smtClean="0">
                <a:solidFill>
                  <a:schemeClr val="bg1">
                    <a:lumMod val="85000"/>
                  </a:schemeClr>
                </a:solidFill>
                <a:latin typeface="Consolas" panose="020B0609020204030204" pitchFamily="49" charset="0"/>
                <a:cs typeface="Consolas" panose="020B0609020204030204" pitchFamily="49" charset="0"/>
              </a:rPr>
              <a:t> at </a:t>
            </a:r>
            <a:r>
              <a:rPr lang="en-US" sz="1000" dirty="0" err="1">
                <a:solidFill>
                  <a:schemeClr val="bg1">
                    <a:lumMod val="85000"/>
                  </a:schemeClr>
                </a:solidFill>
                <a:latin typeface="Consolas" panose="020B0609020204030204" pitchFamily="49" charset="0"/>
                <a:cs typeface="Consolas" panose="020B0609020204030204" pitchFamily="49" charset="0"/>
              </a:rPr>
              <a:t>java.util.stream.ReferencePipeline.count</a:t>
            </a:r>
            <a:r>
              <a:rPr lang="en-US" sz="1000" dirty="0">
                <a:solidFill>
                  <a:schemeClr val="bg1">
                    <a:lumMod val="85000"/>
                  </a:schemeClr>
                </a:solidFill>
                <a:latin typeface="Consolas" panose="020B0609020204030204" pitchFamily="49" charset="0"/>
                <a:cs typeface="Consolas" panose="020B0609020204030204" pitchFamily="49" charset="0"/>
              </a:rPr>
              <a:t>(ReferencePipeline.java:526)</a:t>
            </a:r>
          </a:p>
          <a:p>
            <a:pPr marL="0" indent="0">
              <a:buNone/>
            </a:pPr>
            <a:r>
              <a:rPr lang="en-US" sz="1000" dirty="0" smtClean="0">
                <a:solidFill>
                  <a:schemeClr val="bg1">
                    <a:lumMod val="85000"/>
                  </a:schemeClr>
                </a:solidFill>
                <a:latin typeface="Consolas" panose="020B0609020204030204" pitchFamily="49" charset="0"/>
                <a:cs typeface="Consolas" panose="020B0609020204030204" pitchFamily="49" charset="0"/>
              </a:rPr>
              <a:t> at </a:t>
            </a:r>
            <a:r>
              <a:rPr lang="en-US" sz="1000" dirty="0" err="1">
                <a:solidFill>
                  <a:schemeClr val="bg1">
                    <a:lumMod val="85000"/>
                  </a:schemeClr>
                </a:solidFill>
                <a:latin typeface="Consolas" panose="020B0609020204030204" pitchFamily="49" charset="0"/>
                <a:cs typeface="Consolas" panose="020B0609020204030204" pitchFamily="49" charset="0"/>
              </a:rPr>
              <a:t>com.gs.collections.impl.jmh.CountTest.serial_lazy_jdk</a:t>
            </a:r>
            <a:r>
              <a:rPr lang="en-US" sz="1000" dirty="0">
                <a:solidFill>
                  <a:schemeClr val="bg1">
                    <a:lumMod val="85000"/>
                  </a:schemeClr>
                </a:solidFill>
                <a:latin typeface="Consolas" panose="020B0609020204030204" pitchFamily="49" charset="0"/>
                <a:cs typeface="Consolas" panose="020B0609020204030204" pitchFamily="49" charset="0"/>
              </a:rPr>
              <a:t>(CountTest.java:278</a:t>
            </a:r>
            <a:r>
              <a:rPr lang="en-US" sz="1000" dirty="0" smtClean="0">
                <a:solidFill>
                  <a:schemeClr val="bg1">
                    <a:lumMod val="85000"/>
                  </a:schemeClr>
                </a:solidFill>
                <a:latin typeface="Consolas" panose="020B0609020204030204" pitchFamily="49" charset="0"/>
                <a:cs typeface="Consolas" panose="020B0609020204030204" pitchFamily="49" charset="0"/>
              </a:rPr>
              <a:t>)</a:t>
            </a:r>
          </a:p>
          <a:p>
            <a:pPr marL="0" indent="0">
              <a:buNone/>
            </a:pPr>
            <a:endParaRPr lang="en-US" sz="1000" dirty="0">
              <a:latin typeface="Consolas" panose="020B0609020204030204" pitchFamily="49" charset="0"/>
              <a:cs typeface="Consolas" panose="020B0609020204030204" pitchFamily="49" charset="0"/>
            </a:endParaRPr>
          </a:p>
          <a:p>
            <a:r>
              <a:rPr lang="en-US" sz="2400" dirty="0" smtClean="0"/>
              <a:t>Execution of the pipeline</a:t>
            </a:r>
          </a:p>
          <a:p>
            <a:r>
              <a:rPr lang="en-US" sz="2400" dirty="0" smtClean="0"/>
              <a:t>Executed once per element</a:t>
            </a:r>
          </a:p>
          <a:p>
            <a:r>
              <a:rPr lang="en-US" sz="2400" dirty="0" smtClean="0"/>
              <a:t>We’ll look for </a:t>
            </a:r>
            <a:r>
              <a:rPr lang="en-US" sz="2400" dirty="0">
                <a:latin typeface="Consolas" panose="020B0609020204030204" pitchFamily="49" charset="0"/>
                <a:cs typeface="Consolas" panose="020B0609020204030204" pitchFamily="49" charset="0"/>
              </a:rPr>
              <a:t>@</a:t>
            </a:r>
            <a:r>
              <a:rPr lang="en-US" sz="2400" dirty="0" err="1" smtClean="0">
                <a:latin typeface="Consolas" panose="020B0609020204030204" pitchFamily="49" charset="0"/>
                <a:cs typeface="Consolas" panose="020B0609020204030204" pitchFamily="49" charset="0"/>
              </a:rPr>
              <a:t>FunctionalInterface</a:t>
            </a:r>
            <a:r>
              <a:rPr lang="en-US" sz="2400" dirty="0"/>
              <a:t> </a:t>
            </a:r>
            <a:r>
              <a:rPr lang="en-US" sz="2400" dirty="0" smtClean="0"/>
              <a:t>method calls here</a:t>
            </a:r>
          </a:p>
        </p:txBody>
      </p:sp>
      <p:sp>
        <p:nvSpPr>
          <p:cNvPr id="15" name="Left Brace 14"/>
          <p:cNvSpPr/>
          <p:nvPr/>
        </p:nvSpPr>
        <p:spPr>
          <a:xfrm>
            <a:off x="228600" y="1428750"/>
            <a:ext cx="304800" cy="685800"/>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291241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Count: Java 8</a:t>
            </a:r>
          </a:p>
        </p:txBody>
      </p:sp>
      <p:sp>
        <p:nvSpPr>
          <p:cNvPr id="3" name="Content Placeholder 2"/>
          <p:cNvSpPr>
            <a:spLocks noGrp="1"/>
          </p:cNvSpPr>
          <p:nvPr>
            <p:ph idx="1"/>
          </p:nvPr>
        </p:nvSpPr>
        <p:spPr/>
        <p:txBody>
          <a:bodyPr/>
          <a:lstStyle/>
          <a:p>
            <a:pPr marL="0" indent="0">
              <a:buNone/>
            </a:pPr>
            <a:r>
              <a:rPr lang="en-US" dirty="0" smtClean="0"/>
              <a:t>Grand total of 6 </a:t>
            </a:r>
            <a:r>
              <a:rPr lang="en-US" dirty="0">
                <a:latin typeface="Consolas" panose="020B0609020204030204" pitchFamily="49" charset="0"/>
                <a:cs typeface="Consolas" panose="020B0609020204030204" pitchFamily="49" charset="0"/>
              </a:rPr>
              <a:t>@</a:t>
            </a:r>
            <a:r>
              <a:rPr lang="en-US" dirty="0" err="1">
                <a:latin typeface="Consolas" panose="020B0609020204030204" pitchFamily="49" charset="0"/>
                <a:cs typeface="Consolas" panose="020B0609020204030204" pitchFamily="49" charset="0"/>
              </a:rPr>
              <a:t>FunctionalInterface</a:t>
            </a:r>
            <a:r>
              <a:rPr lang="en-US" dirty="0" smtClean="0"/>
              <a:t> method calls</a:t>
            </a:r>
            <a:endParaRPr lang="en-US" dirty="0"/>
          </a:p>
        </p:txBody>
      </p:sp>
    </p:spTree>
    <p:extLst>
      <p:ext uri="{BB962C8B-B14F-4D97-AF65-F5344CB8AC3E}">
        <p14:creationId xmlns:p14="http://schemas.microsoft.com/office/powerpoint/2010/main" val="31462937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Count: </a:t>
            </a:r>
            <a:r>
              <a:rPr lang="en-US" dirty="0" smtClean="0"/>
              <a:t>Scala</a:t>
            </a:r>
            <a:endParaRPr lang="en-US" dirty="0"/>
          </a:p>
        </p:txBody>
      </p:sp>
      <p:sp>
        <p:nvSpPr>
          <p:cNvPr id="3" name="Content Placeholder 2"/>
          <p:cNvSpPr>
            <a:spLocks noGrp="1"/>
          </p:cNvSpPr>
          <p:nvPr>
            <p:ph idx="1"/>
          </p:nvPr>
        </p:nvSpPr>
        <p:spPr/>
        <p:txBody>
          <a:bodyPr/>
          <a:lstStyle/>
          <a:p>
            <a:pPr marL="0" indent="0">
              <a:buNone/>
            </a:pPr>
            <a:r>
              <a:rPr lang="en-US" dirty="0" smtClean="0"/>
              <a:t>Scala implementation is similar to GS Collections</a:t>
            </a:r>
          </a:p>
          <a:p>
            <a:pPr marL="0" indent="0">
              <a:buNone/>
            </a:pPr>
            <a:r>
              <a:rPr lang="en-US" dirty="0" smtClean="0"/>
              <a:t>Grand total of 2 </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FunctionalInterface</a:t>
            </a:r>
            <a:r>
              <a:rPr lang="en-US" dirty="0" smtClean="0"/>
              <a:t> method calls</a:t>
            </a:r>
            <a:endParaRPr lang="en-US" dirty="0"/>
          </a:p>
        </p:txBody>
      </p:sp>
    </p:spTree>
    <p:extLst>
      <p:ext uri="{BB962C8B-B14F-4D97-AF65-F5344CB8AC3E}">
        <p14:creationId xmlns:p14="http://schemas.microsoft.com/office/powerpoint/2010/main" val="6037352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latin typeface="Consolas" panose="020B0609020204030204" pitchFamily="49" charset="0"/>
                <a:cs typeface="Consolas" panose="020B0609020204030204" pitchFamily="49" charset="0"/>
              </a:rPr>
              <a:t>@</a:t>
            </a:r>
            <a:r>
              <a:rPr lang="en-US" sz="3600" dirty="0" err="1">
                <a:latin typeface="Consolas" panose="020B0609020204030204" pitchFamily="49" charset="0"/>
                <a:cs typeface="Consolas" panose="020B0609020204030204" pitchFamily="49" charset="0"/>
              </a:rPr>
              <a:t>FunctionalInterface</a:t>
            </a:r>
            <a:r>
              <a:rPr lang="en-US" sz="3600" dirty="0"/>
              <a:t> method </a:t>
            </a:r>
            <a:r>
              <a:rPr lang="en-US" sz="3600" dirty="0" smtClean="0"/>
              <a:t>calls</a:t>
            </a:r>
            <a:endParaRPr lang="en-US" sz="3600" dirty="0"/>
          </a:p>
        </p:txBody>
      </p:sp>
      <p:sp>
        <p:nvSpPr>
          <p:cNvPr id="3" name="Content Placeholder 2"/>
          <p:cNvSpPr>
            <a:spLocks noGrp="1"/>
          </p:cNvSpPr>
          <p:nvPr>
            <p:ph idx="1"/>
          </p:nvPr>
        </p:nvSpPr>
        <p:spPr/>
        <p:txBody>
          <a:bodyPr/>
          <a:lstStyle/>
          <a:p>
            <a:r>
              <a:rPr lang="en-US" dirty="0" smtClean="0"/>
              <a:t>Why do we care about </a:t>
            </a:r>
            <a:r>
              <a:rPr lang="en-US" dirty="0">
                <a:latin typeface="Consolas" panose="020B0609020204030204" pitchFamily="49" charset="0"/>
                <a:cs typeface="Consolas" panose="020B0609020204030204" pitchFamily="49" charset="0"/>
              </a:rPr>
              <a:t>@</a:t>
            </a:r>
            <a:r>
              <a:rPr lang="en-US" dirty="0" err="1">
                <a:latin typeface="Consolas" panose="020B0609020204030204" pitchFamily="49" charset="0"/>
                <a:cs typeface="Consolas" panose="020B0609020204030204" pitchFamily="49" charset="0"/>
              </a:rPr>
              <a:t>FunctionalInterface</a:t>
            </a:r>
            <a:r>
              <a:rPr lang="en-US" dirty="0"/>
              <a:t> method </a:t>
            </a:r>
            <a:r>
              <a:rPr lang="en-US" dirty="0" smtClean="0"/>
              <a:t>calls?</a:t>
            </a:r>
            <a:endParaRPr lang="en-US" dirty="0"/>
          </a:p>
          <a:p>
            <a:r>
              <a:rPr lang="en-US" dirty="0" smtClean="0"/>
              <a:t>The JDK </a:t>
            </a:r>
            <a:r>
              <a:rPr lang="en-US" dirty="0" err="1" smtClean="0"/>
              <a:t>inlines</a:t>
            </a:r>
            <a:r>
              <a:rPr lang="en-US" dirty="0" smtClean="0"/>
              <a:t> short method bodies like our Predicates</a:t>
            </a:r>
          </a:p>
          <a:p>
            <a:r>
              <a:rPr lang="en-US" dirty="0" smtClean="0"/>
              <a:t>The exact nature of the </a:t>
            </a:r>
            <a:r>
              <a:rPr lang="en-US" dirty="0" err="1" smtClean="0"/>
              <a:t>inlining</a:t>
            </a:r>
            <a:r>
              <a:rPr lang="en-US" dirty="0" smtClean="0"/>
              <a:t> has a dramatic impact on performance</a:t>
            </a:r>
            <a:endParaRPr lang="en-US" dirty="0"/>
          </a:p>
        </p:txBody>
      </p:sp>
    </p:spTree>
    <p:extLst>
      <p:ext uri="{BB962C8B-B14F-4D97-AF65-F5344CB8AC3E}">
        <p14:creationId xmlns:p14="http://schemas.microsoft.com/office/powerpoint/2010/main" val="22583777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a:latin typeface="Consolas" panose="020B0609020204030204" pitchFamily="49" charset="0"/>
                <a:cs typeface="Consolas" panose="020B0609020204030204" pitchFamily="49" charset="0"/>
              </a:rPr>
              <a:t>@</a:t>
            </a:r>
            <a:r>
              <a:rPr lang="en-US" sz="3600" dirty="0" err="1">
                <a:latin typeface="Consolas" panose="020B0609020204030204" pitchFamily="49" charset="0"/>
                <a:cs typeface="Consolas" panose="020B0609020204030204" pitchFamily="49" charset="0"/>
              </a:rPr>
              <a:t>FunctionalInterface</a:t>
            </a:r>
            <a:r>
              <a:rPr lang="en-US" sz="3600" dirty="0"/>
              <a:t> method calls</a:t>
            </a:r>
          </a:p>
        </p:txBody>
      </p:sp>
      <p:sp>
        <p:nvSpPr>
          <p:cNvPr id="8" name="Content Placeholder 7"/>
          <p:cNvSpPr>
            <a:spLocks noGrp="1"/>
          </p:cNvSpPr>
          <p:nvPr>
            <p:ph idx="1"/>
          </p:nvPr>
        </p:nvSpPr>
        <p:spPr/>
        <p:txBody>
          <a:bodyPr>
            <a:normAutofit fontScale="62500" lnSpcReduction="20000"/>
          </a:bodyPr>
          <a:lstStyle/>
          <a:p>
            <a:pPr>
              <a:lnSpc>
                <a:spcPct val="120000"/>
              </a:lnSpc>
              <a:spcBef>
                <a:spcPts val="768"/>
              </a:spcBef>
            </a:pPr>
            <a:r>
              <a:rPr lang="en-US" sz="3300" dirty="0"/>
              <a:t>JMH forks a new JVM for each test</a:t>
            </a:r>
          </a:p>
          <a:p>
            <a:pPr>
              <a:lnSpc>
                <a:spcPct val="120000"/>
              </a:lnSpc>
              <a:spcBef>
                <a:spcPts val="768"/>
              </a:spcBef>
            </a:pPr>
            <a:r>
              <a:rPr lang="en-US" sz="3300" dirty="0" smtClean="0"/>
              <a:t>During both stages of JIT compilation, </a:t>
            </a:r>
            <a:r>
              <a:rPr lang="en-US" sz="3300" dirty="0" err="1">
                <a:solidFill>
                  <a:srgbClr val="800080"/>
                </a:solidFill>
                <a:latin typeface="Consolas" panose="020B0609020204030204" pitchFamily="49" charset="0"/>
                <a:cs typeface="Consolas" panose="020B0609020204030204" pitchFamily="49" charset="0"/>
              </a:rPr>
              <a:t>this</a:t>
            </a:r>
            <a:r>
              <a:rPr lang="en-US" sz="3300" dirty="0" err="1">
                <a:solidFill>
                  <a:srgbClr val="000000"/>
                </a:solidFill>
                <a:latin typeface="Consolas" panose="020B0609020204030204" pitchFamily="49" charset="0"/>
                <a:cs typeface="Consolas" panose="020B0609020204030204" pitchFamily="49" charset="0"/>
              </a:rPr>
              <a:t>.</a:t>
            </a:r>
            <a:r>
              <a:rPr lang="en-US" sz="3300" dirty="0" err="1">
                <a:solidFill>
                  <a:srgbClr val="5555FF"/>
                </a:solidFill>
                <a:latin typeface="Consolas" panose="020B0609020204030204" pitchFamily="49" charset="0"/>
                <a:cs typeface="Consolas" panose="020B0609020204030204" pitchFamily="49" charset="0"/>
              </a:rPr>
              <a:t>predicate</a:t>
            </a:r>
            <a:r>
              <a:rPr lang="en-US" sz="3300" dirty="0" smtClean="0"/>
              <a:t> </a:t>
            </a:r>
            <a:r>
              <a:rPr lang="en-US" sz="3300" dirty="0"/>
              <a:t>is our test </a:t>
            </a:r>
            <a:r>
              <a:rPr lang="en-US" sz="3300" dirty="0" smtClean="0"/>
              <a:t>Predicate</a:t>
            </a:r>
            <a:endParaRPr lang="en-US" sz="3300" dirty="0"/>
          </a:p>
          <a:p>
            <a:pPr>
              <a:lnSpc>
                <a:spcPct val="120000"/>
              </a:lnSpc>
              <a:spcBef>
                <a:spcPts val="768"/>
              </a:spcBef>
            </a:pPr>
            <a:r>
              <a:rPr lang="en-US" sz="3300" dirty="0"/>
              <a:t>The JVM will perform monomorphic </a:t>
            </a:r>
            <a:r>
              <a:rPr lang="en-US" sz="3300" dirty="0" err="1"/>
              <a:t>inlining</a:t>
            </a:r>
            <a:endParaRPr lang="en-US" sz="3300" dirty="0"/>
          </a:p>
          <a:p>
            <a:pPr marL="0" indent="0">
              <a:buNone/>
            </a:pPr>
            <a:endParaRPr lang="en-US" sz="1300" dirty="0"/>
          </a:p>
          <a:p>
            <a:pPr marL="0" indent="0">
              <a:buNone/>
            </a:pPr>
            <a:r>
              <a:rPr lang="en-US" sz="2400" dirty="0">
                <a:solidFill>
                  <a:srgbClr val="800080"/>
                </a:solidFill>
                <a:latin typeface="Consolas" panose="020B0609020204030204" pitchFamily="49" charset="0"/>
                <a:cs typeface="Consolas" panose="020B0609020204030204" pitchFamily="49" charset="0"/>
              </a:rPr>
              <a:t>public void </a:t>
            </a:r>
            <a:r>
              <a:rPr lang="en-US" sz="2400" dirty="0">
                <a:solidFill>
                  <a:srgbClr val="000000"/>
                </a:solidFill>
                <a:latin typeface="Consolas" panose="020B0609020204030204" pitchFamily="49" charset="0"/>
                <a:cs typeface="Consolas" panose="020B0609020204030204" pitchFamily="49" charset="0"/>
              </a:rPr>
              <a:t>value(</a:t>
            </a:r>
            <a:r>
              <a:rPr lang="en-US" sz="2400" dirty="0">
                <a:solidFill>
                  <a:srgbClr val="808000"/>
                </a:solidFill>
                <a:latin typeface="Consolas" panose="020B0609020204030204" pitchFamily="49" charset="0"/>
                <a:cs typeface="Consolas" panose="020B0609020204030204" pitchFamily="49" charset="0"/>
              </a:rPr>
              <a:t>T </a:t>
            </a:r>
            <a:r>
              <a:rPr lang="en-US" sz="2400" dirty="0">
                <a:solidFill>
                  <a:srgbClr val="000000"/>
                </a:solidFill>
                <a:latin typeface="Consolas" panose="020B0609020204030204" pitchFamily="49" charset="0"/>
                <a:cs typeface="Consolas" panose="020B0609020204030204" pitchFamily="49" charset="0"/>
              </a:rPr>
              <a:t>object</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800080"/>
                </a:solidFill>
                <a:latin typeface="Consolas" panose="020B0609020204030204" pitchFamily="49" charset="0"/>
                <a:cs typeface="Consolas" panose="020B0609020204030204" pitchFamily="49" charset="0"/>
              </a:rPr>
              <a:t>if </a:t>
            </a:r>
            <a:r>
              <a:rPr lang="en-US" sz="2400" dirty="0">
                <a:solidFill>
                  <a:srgbClr val="000000"/>
                </a:solidFill>
                <a:latin typeface="Consolas" panose="020B0609020204030204" pitchFamily="49" charset="0"/>
                <a:cs typeface="Consolas" panose="020B0609020204030204" pitchFamily="49" charset="0"/>
              </a:rPr>
              <a:t>(</a:t>
            </a:r>
            <a:r>
              <a:rPr lang="en-US" sz="2400" dirty="0" err="1">
                <a:solidFill>
                  <a:srgbClr val="800080"/>
                </a:solidFill>
                <a:latin typeface="Consolas" panose="020B0609020204030204" pitchFamily="49" charset="0"/>
                <a:cs typeface="Consolas" panose="020B0609020204030204" pitchFamily="49" charset="0"/>
              </a:rPr>
              <a:t>this</a:t>
            </a:r>
            <a:r>
              <a:rPr lang="en-US" sz="2400" dirty="0" err="1">
                <a:solidFill>
                  <a:srgbClr val="000000"/>
                </a:solidFill>
                <a:latin typeface="Consolas" panose="020B0609020204030204" pitchFamily="49" charset="0"/>
                <a:cs typeface="Consolas" panose="020B0609020204030204" pitchFamily="49" charset="0"/>
              </a:rPr>
              <a:t>.</a:t>
            </a:r>
            <a:r>
              <a:rPr lang="en-US" sz="2400" dirty="0" err="1">
                <a:solidFill>
                  <a:srgbClr val="5555FF"/>
                </a:solidFill>
                <a:latin typeface="Consolas" panose="020B0609020204030204" pitchFamily="49" charset="0"/>
                <a:cs typeface="Consolas" panose="020B0609020204030204" pitchFamily="49" charset="0"/>
              </a:rPr>
              <a:t>predicate</a:t>
            </a:r>
            <a:r>
              <a:rPr lang="en-US" sz="2400" dirty="0" err="1">
                <a:solidFill>
                  <a:srgbClr val="000000"/>
                </a:solidFill>
                <a:latin typeface="Consolas" panose="020B0609020204030204" pitchFamily="49" charset="0"/>
                <a:cs typeface="Consolas" panose="020B0609020204030204" pitchFamily="49" charset="0"/>
              </a:rPr>
              <a:t>.</a:t>
            </a:r>
            <a:r>
              <a:rPr lang="en-US" sz="2400" dirty="0" err="1">
                <a:solidFill>
                  <a:srgbClr val="FF0000"/>
                </a:solidFill>
                <a:latin typeface="Consolas" panose="020B0609020204030204" pitchFamily="49" charset="0"/>
                <a:cs typeface="Consolas" panose="020B0609020204030204" pitchFamily="49" charset="0"/>
              </a:rPr>
              <a:t>accept</a:t>
            </a:r>
            <a:r>
              <a:rPr lang="en-US" sz="2400" dirty="0">
                <a:solidFill>
                  <a:srgbClr val="000000"/>
                </a:solidFill>
                <a:latin typeface="Consolas" panose="020B0609020204030204" pitchFamily="49" charset="0"/>
                <a:cs typeface="Consolas" panose="020B0609020204030204" pitchFamily="49" charset="0"/>
              </a:rPr>
              <a:t>(object</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err="1" smtClean="0">
                <a:solidFill>
                  <a:srgbClr val="800080"/>
                </a:solidFill>
                <a:latin typeface="Consolas" panose="020B0609020204030204" pitchFamily="49" charset="0"/>
                <a:cs typeface="Consolas" panose="020B0609020204030204" pitchFamily="49" charset="0"/>
              </a:rPr>
              <a:t>this</a:t>
            </a:r>
            <a:r>
              <a:rPr lang="en-US" sz="2400" dirty="0" err="1" smtClean="0">
                <a:solidFill>
                  <a:srgbClr val="000000"/>
                </a:solidFill>
                <a:latin typeface="Consolas" panose="020B0609020204030204" pitchFamily="49" charset="0"/>
                <a:cs typeface="Consolas" panose="020B0609020204030204" pitchFamily="49" charset="0"/>
              </a:rPr>
              <a:t>.</a:t>
            </a:r>
            <a:r>
              <a:rPr lang="en-US" sz="2400" dirty="0" err="1" smtClean="0">
                <a:solidFill>
                  <a:srgbClr val="5555FF"/>
                </a:solidFill>
                <a:latin typeface="Consolas" panose="020B0609020204030204" pitchFamily="49" charset="0"/>
                <a:cs typeface="Consolas" panose="020B0609020204030204" pitchFamily="49" charset="0"/>
              </a:rPr>
              <a:t>count</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endParaRPr lang="en-US" sz="2400" dirty="0">
              <a:effectLst/>
              <a:latin typeface="Consolas" panose="020B0609020204030204" pitchFamily="49" charset="0"/>
              <a:cs typeface="Consolas" panose="020B0609020204030204" pitchFamily="49" charset="0"/>
            </a:endParaRPr>
          </a:p>
        </p:txBody>
      </p:sp>
      <p:sp>
        <p:nvSpPr>
          <p:cNvPr id="5" name="Rounded Rectangular Callout 4"/>
          <p:cNvSpPr/>
          <p:nvPr/>
        </p:nvSpPr>
        <p:spPr>
          <a:xfrm>
            <a:off x="4495800" y="3486150"/>
            <a:ext cx="3886200" cy="685800"/>
          </a:xfrm>
          <a:prstGeom prst="wedgeRoundRectCallout">
            <a:avLst>
              <a:gd name="adj1" fmla="val -105648"/>
              <a:gd name="adj2" fmla="val -55167"/>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2400" dirty="0"/>
              <a:t>Predicate from the </a:t>
            </a:r>
            <a:r>
              <a:rPr lang="en-US" sz="2400" dirty="0" smtClean="0"/>
              <a:t>test:</a:t>
            </a:r>
            <a:endParaRPr lang="en-US" sz="2400" dirty="0"/>
          </a:p>
          <a:p>
            <a:r>
              <a:rPr lang="en-US" sz="2400" dirty="0" smtClean="0">
                <a:latin typeface="Consolas" panose="020B0609020204030204" pitchFamily="49" charset="0"/>
                <a:cs typeface="Consolas" panose="020B0609020204030204" pitchFamily="49" charset="0"/>
              </a:rPr>
              <a:t>each </a:t>
            </a:r>
            <a:r>
              <a:rPr lang="en-US" sz="2400" dirty="0">
                <a:latin typeface="Consolas" panose="020B0609020204030204" pitchFamily="49" charset="0"/>
                <a:cs typeface="Consolas" panose="020B0609020204030204" pitchFamily="49" charset="0"/>
              </a:rPr>
              <a:t>-&gt; each % </a:t>
            </a:r>
            <a:r>
              <a:rPr lang="en-US" sz="2400" b="1" dirty="0">
                <a:solidFill>
                  <a:srgbClr val="0000FF"/>
                </a:solidFill>
                <a:latin typeface="Consolas" panose="020B0609020204030204" pitchFamily="49" charset="0"/>
                <a:cs typeface="Consolas" panose="020B0609020204030204" pitchFamily="49" charset="0"/>
              </a:rPr>
              <a:t>2 </a:t>
            </a:r>
            <a:r>
              <a:rPr lang="en-US" sz="2400" dirty="0">
                <a:solidFill>
                  <a:srgbClr val="000000"/>
                </a:solidFill>
                <a:latin typeface="Consolas" panose="020B0609020204030204" pitchFamily="49" charset="0"/>
                <a:cs typeface="Consolas" panose="020B0609020204030204" pitchFamily="49" charset="0"/>
              </a:rPr>
              <a:t>== </a:t>
            </a:r>
            <a:r>
              <a:rPr lang="en-US" sz="2400" b="1" dirty="0" smtClean="0">
                <a:solidFill>
                  <a:srgbClr val="0000FF"/>
                </a:solidFill>
                <a:latin typeface="Consolas" panose="020B0609020204030204" pitchFamily="49" charset="0"/>
                <a:cs typeface="Consolas" panose="020B0609020204030204" pitchFamily="49" charset="0"/>
              </a:rPr>
              <a:t>0</a:t>
            </a:r>
          </a:p>
        </p:txBody>
      </p:sp>
    </p:spTree>
    <p:extLst>
      <p:ext uri="{BB962C8B-B14F-4D97-AF65-F5344CB8AC3E}">
        <p14:creationId xmlns:p14="http://schemas.microsoft.com/office/powerpoint/2010/main" val="19856288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a:latin typeface="Consolas" panose="020B0609020204030204" pitchFamily="49" charset="0"/>
                <a:cs typeface="Consolas" panose="020B0609020204030204" pitchFamily="49" charset="0"/>
              </a:rPr>
              <a:t>@</a:t>
            </a:r>
            <a:r>
              <a:rPr lang="en-US" sz="3600" dirty="0" err="1">
                <a:latin typeface="Consolas" panose="020B0609020204030204" pitchFamily="49" charset="0"/>
                <a:cs typeface="Consolas" panose="020B0609020204030204" pitchFamily="49" charset="0"/>
              </a:rPr>
              <a:t>FunctionalInterface</a:t>
            </a:r>
            <a:r>
              <a:rPr lang="en-US" sz="3600" dirty="0"/>
              <a:t> method calls</a:t>
            </a:r>
          </a:p>
        </p:txBody>
      </p:sp>
      <p:sp>
        <p:nvSpPr>
          <p:cNvPr id="8" name="Content Placeholder 7"/>
          <p:cNvSpPr>
            <a:spLocks noGrp="1"/>
          </p:cNvSpPr>
          <p:nvPr>
            <p:ph idx="1"/>
          </p:nvPr>
        </p:nvSpPr>
        <p:spPr/>
        <p:txBody>
          <a:bodyPr>
            <a:noAutofit/>
          </a:bodyPr>
          <a:lstStyle/>
          <a:p>
            <a:pPr marL="0" indent="0">
              <a:buNone/>
            </a:pPr>
            <a:r>
              <a:rPr lang="en-US" sz="2000" dirty="0" smtClean="0"/>
              <a:t>The dispatch algorithm in pseudo code</a:t>
            </a:r>
          </a:p>
          <a:p>
            <a:pPr marL="0" indent="0">
              <a:buNone/>
            </a:pPr>
            <a:endParaRPr lang="en-US" sz="800" dirty="0" smtClean="0">
              <a:solidFill>
                <a:srgbClr val="800080"/>
              </a:solidFill>
              <a:latin typeface="Consolas" panose="020B0609020204030204" pitchFamily="49" charset="0"/>
              <a:cs typeface="Consolas" panose="020B0609020204030204" pitchFamily="49" charset="0"/>
            </a:endParaRPr>
          </a:p>
          <a:p>
            <a:pPr marL="0" indent="0">
              <a:buNone/>
            </a:pPr>
            <a:r>
              <a:rPr lang="en-US" sz="1800" dirty="0" smtClean="0">
                <a:solidFill>
                  <a:srgbClr val="800080"/>
                </a:solidFill>
                <a:latin typeface="Consolas" panose="020B0609020204030204" pitchFamily="49" charset="0"/>
                <a:cs typeface="Consolas" panose="020B0609020204030204" pitchFamily="49" charset="0"/>
              </a:rPr>
              <a:t>if </a:t>
            </a:r>
            <a:r>
              <a:rPr lang="en-US" sz="1800" dirty="0">
                <a:solidFill>
                  <a:srgbClr val="000000"/>
                </a:solidFill>
                <a:latin typeface="Consolas" panose="020B0609020204030204" pitchFamily="49" charset="0"/>
                <a:cs typeface="Consolas" panose="020B0609020204030204" pitchFamily="49" charset="0"/>
              </a:rPr>
              <a:t>(</a:t>
            </a:r>
            <a:r>
              <a:rPr lang="en-US" sz="1800" dirty="0" err="1">
                <a:solidFill>
                  <a:srgbClr val="800080"/>
                </a:solidFill>
                <a:latin typeface="Consolas" panose="020B0609020204030204" pitchFamily="49" charset="0"/>
                <a:cs typeface="Consolas" panose="020B0609020204030204" pitchFamily="49" charset="0"/>
              </a:rPr>
              <a:t>this</a:t>
            </a:r>
            <a:r>
              <a:rPr lang="en-US" sz="1800" dirty="0" err="1">
                <a:solidFill>
                  <a:srgbClr val="000000"/>
                </a:solidFill>
                <a:latin typeface="Consolas" panose="020B0609020204030204" pitchFamily="49" charset="0"/>
                <a:cs typeface="Consolas" panose="020B0609020204030204" pitchFamily="49" charset="0"/>
              </a:rPr>
              <a:t>.</a:t>
            </a:r>
            <a:r>
              <a:rPr lang="en-US" sz="1800" dirty="0" err="1">
                <a:solidFill>
                  <a:srgbClr val="5555FF"/>
                </a:solidFill>
                <a:latin typeface="Consolas" panose="020B0609020204030204" pitchFamily="49" charset="0"/>
                <a:cs typeface="Consolas" panose="020B0609020204030204" pitchFamily="49" charset="0"/>
              </a:rPr>
              <a:t>predicate</a:t>
            </a:r>
            <a:r>
              <a:rPr lang="en-US" sz="1800" dirty="0">
                <a:solidFill>
                  <a:srgbClr val="800080"/>
                </a:solidFill>
                <a:latin typeface="Consolas" panose="020B0609020204030204" pitchFamily="49" charset="0"/>
                <a:cs typeface="Consolas" panose="020B0609020204030204" pitchFamily="49" charset="0"/>
              </a:rPr>
              <a:t> </a:t>
            </a:r>
            <a:r>
              <a:rPr lang="en-US" sz="1800" dirty="0" err="1">
                <a:solidFill>
                  <a:srgbClr val="800080"/>
                </a:solidFill>
                <a:latin typeface="Consolas" panose="020B0609020204030204" pitchFamily="49" charset="0"/>
                <a:cs typeface="Consolas" panose="020B0609020204030204" pitchFamily="49" charset="0"/>
              </a:rPr>
              <a:t>instanceof</a:t>
            </a:r>
            <a:r>
              <a:rPr lang="en-US" sz="1800" dirty="0">
                <a:solidFill>
                  <a:srgbClr val="800080"/>
                </a:solidFill>
                <a:latin typeface="Consolas" panose="020B0609020204030204" pitchFamily="49" charset="0"/>
                <a:cs typeface="Consolas" panose="020B0609020204030204" pitchFamily="49" charset="0"/>
              </a:rPr>
              <a:t> </a:t>
            </a:r>
            <a:r>
              <a:rPr lang="en-US" sz="1800" dirty="0">
                <a:solidFill>
                  <a:srgbClr val="800000"/>
                </a:solidFill>
                <a:latin typeface="Consolas" panose="020B0609020204030204" pitchFamily="49" charset="0"/>
                <a:cs typeface="Consolas" panose="020B0609020204030204" pitchFamily="49" charset="0"/>
              </a:rPr>
              <a:t>lambda$serial_lazy_gsc$1</a:t>
            </a:r>
            <a:r>
              <a:rPr lang="en-US" sz="1800" dirty="0" smtClean="0">
                <a:solidFill>
                  <a:srgbClr val="000000"/>
                </a:solidFill>
                <a:latin typeface="Consolas" panose="020B0609020204030204" pitchFamily="49" charset="0"/>
                <a:cs typeface="Consolas" panose="020B0609020204030204" pitchFamily="49" charset="0"/>
              </a:rPr>
              <a:t>) {</a:t>
            </a:r>
            <a:endParaRPr lang="en-US" sz="1800" dirty="0">
              <a:solidFill>
                <a:srgbClr val="000000"/>
              </a:solidFill>
              <a:latin typeface="Consolas" panose="020B0609020204030204" pitchFamily="49" charset="0"/>
              <a:cs typeface="Consolas" panose="020B0609020204030204" pitchFamily="49" charset="0"/>
            </a:endParaRPr>
          </a:p>
          <a:p>
            <a:pPr marL="0" indent="0">
              <a:buNone/>
            </a:pPr>
            <a:r>
              <a:rPr lang="en-US" sz="1800" dirty="0" smtClean="0">
                <a:solidFill>
                  <a:srgbClr val="000000"/>
                </a:solidFill>
                <a:latin typeface="Consolas" panose="020B0609020204030204" pitchFamily="49" charset="0"/>
                <a:cs typeface="Consolas" panose="020B0609020204030204" pitchFamily="49" charset="0"/>
              </a:rPr>
              <a:t>  </a:t>
            </a:r>
            <a:r>
              <a:rPr lang="en-US" sz="1800" dirty="0">
                <a:solidFill>
                  <a:srgbClr val="800080"/>
                </a:solidFill>
                <a:latin typeface="Consolas" panose="020B0609020204030204" pitchFamily="49" charset="0"/>
                <a:cs typeface="Consolas" panose="020B0609020204030204" pitchFamily="49" charset="0"/>
              </a:rPr>
              <a:t>if</a:t>
            </a:r>
            <a:r>
              <a:rPr lang="en-US" sz="1800" dirty="0" smtClean="0">
                <a:solidFill>
                  <a:srgbClr val="000000"/>
                </a:solidFill>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object </a:t>
            </a:r>
            <a:r>
              <a:rPr lang="en-US" sz="1800" dirty="0">
                <a:latin typeface="Consolas" panose="020B0609020204030204" pitchFamily="49" charset="0"/>
                <a:cs typeface="Consolas" panose="020B0609020204030204" pitchFamily="49" charset="0"/>
              </a:rPr>
              <a:t>% </a:t>
            </a:r>
            <a:r>
              <a:rPr lang="en-US" sz="1800" b="1" dirty="0">
                <a:solidFill>
                  <a:srgbClr val="0000FF"/>
                </a:solidFill>
                <a:latin typeface="Consolas" panose="020B0609020204030204" pitchFamily="49" charset="0"/>
                <a:cs typeface="Consolas" panose="020B0609020204030204" pitchFamily="49" charset="0"/>
              </a:rPr>
              <a:t>2 </a:t>
            </a:r>
            <a:r>
              <a:rPr lang="en-US" sz="1800" dirty="0">
                <a:solidFill>
                  <a:srgbClr val="000000"/>
                </a:solidFill>
                <a:latin typeface="Consolas" panose="020B0609020204030204" pitchFamily="49" charset="0"/>
                <a:cs typeface="Consolas" panose="020B0609020204030204" pitchFamily="49" charset="0"/>
              </a:rPr>
              <a:t>== </a:t>
            </a:r>
            <a:r>
              <a:rPr lang="en-US" sz="1800" b="1" dirty="0" smtClean="0">
                <a:solidFill>
                  <a:srgbClr val="0000FF"/>
                </a:solidFill>
                <a:latin typeface="Consolas" panose="020B0609020204030204" pitchFamily="49" charset="0"/>
                <a:cs typeface="Consolas" panose="020B0609020204030204" pitchFamily="49" charset="0"/>
              </a:rPr>
              <a:t>0</a:t>
            </a:r>
            <a:r>
              <a:rPr lang="en-US" sz="1800" dirty="0" smtClean="0">
                <a:solidFill>
                  <a:srgbClr val="000000"/>
                </a:solidFill>
                <a:latin typeface="Consolas" panose="020B0609020204030204" pitchFamily="49" charset="0"/>
                <a:cs typeface="Consolas" panose="020B0609020204030204" pitchFamily="49" charset="0"/>
              </a:rPr>
              <a:t>) {</a:t>
            </a:r>
          </a:p>
          <a:p>
            <a:pPr marL="0" indent="0">
              <a:buNone/>
            </a:pPr>
            <a:r>
              <a:rPr lang="en-US" sz="1800" dirty="0" smtClean="0">
                <a:solidFill>
                  <a:srgbClr val="800080"/>
                </a:solidFill>
                <a:latin typeface="Consolas" panose="020B0609020204030204" pitchFamily="49" charset="0"/>
                <a:cs typeface="Consolas" panose="020B0609020204030204" pitchFamily="49" charset="0"/>
              </a:rPr>
              <a:t>    </a:t>
            </a:r>
            <a:r>
              <a:rPr lang="en-US" sz="1800" dirty="0" err="1" smtClean="0">
                <a:solidFill>
                  <a:srgbClr val="800080"/>
                </a:solidFill>
                <a:latin typeface="Consolas" panose="020B0609020204030204" pitchFamily="49" charset="0"/>
                <a:cs typeface="Consolas" panose="020B0609020204030204" pitchFamily="49" charset="0"/>
              </a:rPr>
              <a:t>this</a:t>
            </a:r>
            <a:r>
              <a:rPr lang="en-US" sz="1800" dirty="0" err="1" smtClean="0">
                <a:solidFill>
                  <a:srgbClr val="000000"/>
                </a:solidFill>
                <a:latin typeface="Consolas" panose="020B0609020204030204" pitchFamily="49" charset="0"/>
                <a:cs typeface="Consolas" panose="020B0609020204030204" pitchFamily="49" charset="0"/>
              </a:rPr>
              <a:t>.</a:t>
            </a:r>
            <a:r>
              <a:rPr lang="en-US" sz="1800" dirty="0" err="1" smtClean="0">
                <a:solidFill>
                  <a:srgbClr val="5555FF"/>
                </a:solidFill>
                <a:latin typeface="Consolas" panose="020B0609020204030204" pitchFamily="49" charset="0"/>
                <a:cs typeface="Consolas" panose="020B0609020204030204" pitchFamily="49" charset="0"/>
              </a:rPr>
              <a:t>count</a:t>
            </a:r>
            <a:r>
              <a:rPr lang="en-US" sz="1800" dirty="0">
                <a:solidFill>
                  <a:srgbClr val="000000"/>
                </a:solidFill>
                <a:latin typeface="Consolas" panose="020B0609020204030204" pitchFamily="49" charset="0"/>
                <a:cs typeface="Consolas" panose="020B0609020204030204" pitchFamily="49" charset="0"/>
              </a:rPr>
              <a:t>++;</a:t>
            </a:r>
          </a:p>
          <a:p>
            <a:pPr marL="0" indent="0">
              <a:buNone/>
            </a:pPr>
            <a:r>
              <a:rPr lang="en-US" sz="1800" dirty="0" smtClean="0">
                <a:solidFill>
                  <a:srgbClr val="000000"/>
                </a:solidFill>
                <a:latin typeface="Consolas" panose="020B0609020204030204" pitchFamily="49" charset="0"/>
                <a:cs typeface="Consolas" panose="020B0609020204030204" pitchFamily="49" charset="0"/>
              </a:rPr>
              <a:t>  }</a:t>
            </a:r>
            <a:endParaRPr lang="en-US" sz="1800" b="1" dirty="0" smtClean="0">
              <a:solidFill>
                <a:srgbClr val="0000FF"/>
              </a:solidFill>
              <a:latin typeface="Consolas" panose="020B0609020204030204" pitchFamily="49" charset="0"/>
              <a:cs typeface="Consolas" panose="020B0609020204030204" pitchFamily="49" charset="0"/>
            </a:endParaRPr>
          </a:p>
          <a:p>
            <a:pPr marL="0" indent="0">
              <a:buNone/>
            </a:pPr>
            <a:r>
              <a:rPr lang="en-US" sz="1800" dirty="0" smtClean="0">
                <a:solidFill>
                  <a:srgbClr val="000000"/>
                </a:solidFill>
                <a:latin typeface="Consolas" panose="020B0609020204030204" pitchFamily="49" charset="0"/>
                <a:cs typeface="Consolas" panose="020B0609020204030204" pitchFamily="49" charset="0"/>
              </a:rPr>
              <a:t>} </a:t>
            </a:r>
            <a:r>
              <a:rPr lang="en-US" sz="1800" dirty="0" smtClean="0">
                <a:solidFill>
                  <a:srgbClr val="800080"/>
                </a:solidFill>
                <a:latin typeface="Consolas" panose="020B0609020204030204" pitchFamily="49" charset="0"/>
                <a:cs typeface="Consolas" panose="020B0609020204030204" pitchFamily="49" charset="0"/>
              </a:rPr>
              <a:t>else </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smtClean="0">
                <a:solidFill>
                  <a:srgbClr val="000000"/>
                </a:solidFill>
                <a:latin typeface="Consolas" panose="020B0609020204030204" pitchFamily="49" charset="0"/>
                <a:cs typeface="Consolas" panose="020B0609020204030204" pitchFamily="49" charset="0"/>
              </a:rPr>
              <a:t>  [</a:t>
            </a:r>
            <a:r>
              <a:rPr lang="en-US" sz="1800" dirty="0">
                <a:solidFill>
                  <a:srgbClr val="800080"/>
                </a:solidFill>
                <a:latin typeface="Consolas" panose="020B0609020204030204" pitchFamily="49" charset="0"/>
                <a:cs typeface="Consolas" panose="020B0609020204030204" pitchFamily="49" charset="0"/>
              </a:rPr>
              <a:t>recompile</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smtClean="0">
                <a:solidFill>
                  <a:srgbClr val="000000"/>
                </a:solidFill>
                <a:latin typeface="Consolas" panose="020B0609020204030204" pitchFamily="49" charset="0"/>
                <a:cs typeface="Consolas" panose="020B0609020204030204" pitchFamily="49" charset="0"/>
              </a:rPr>
              <a:t>  </a:t>
            </a:r>
            <a:r>
              <a:rPr lang="en-US" sz="1800" dirty="0">
                <a:solidFill>
                  <a:srgbClr val="800080"/>
                </a:solidFill>
                <a:latin typeface="Consolas" panose="020B0609020204030204" pitchFamily="49" charset="0"/>
                <a:cs typeface="Consolas" panose="020B0609020204030204" pitchFamily="49" charset="0"/>
              </a:rPr>
              <a:t>if </a:t>
            </a:r>
            <a:r>
              <a:rPr lang="en-US" sz="1800" dirty="0">
                <a:solidFill>
                  <a:srgbClr val="000000"/>
                </a:solidFill>
                <a:latin typeface="Consolas" panose="020B0609020204030204" pitchFamily="49" charset="0"/>
                <a:cs typeface="Consolas" panose="020B0609020204030204" pitchFamily="49" charset="0"/>
              </a:rPr>
              <a:t>(</a:t>
            </a:r>
            <a:r>
              <a:rPr lang="en-US" sz="1800" dirty="0" err="1">
                <a:solidFill>
                  <a:srgbClr val="800080"/>
                </a:solidFill>
                <a:latin typeface="Consolas" panose="020B0609020204030204" pitchFamily="49" charset="0"/>
                <a:cs typeface="Consolas" panose="020B0609020204030204" pitchFamily="49" charset="0"/>
              </a:rPr>
              <a:t>this</a:t>
            </a:r>
            <a:r>
              <a:rPr lang="en-US" sz="1800" dirty="0" err="1">
                <a:solidFill>
                  <a:srgbClr val="000000"/>
                </a:solidFill>
                <a:latin typeface="Consolas" panose="020B0609020204030204" pitchFamily="49" charset="0"/>
                <a:cs typeface="Consolas" panose="020B0609020204030204" pitchFamily="49" charset="0"/>
              </a:rPr>
              <a:t>.</a:t>
            </a:r>
            <a:r>
              <a:rPr lang="en-US" sz="1800" dirty="0" err="1">
                <a:solidFill>
                  <a:srgbClr val="5555FF"/>
                </a:solidFill>
                <a:latin typeface="Consolas" panose="020B0609020204030204" pitchFamily="49" charset="0"/>
                <a:cs typeface="Consolas" panose="020B0609020204030204" pitchFamily="49" charset="0"/>
              </a:rPr>
              <a:t>predicate</a:t>
            </a:r>
            <a:r>
              <a:rPr lang="en-US" sz="1800" dirty="0" err="1">
                <a:solidFill>
                  <a:srgbClr val="000000"/>
                </a:solidFill>
                <a:latin typeface="Consolas" panose="020B0609020204030204" pitchFamily="49" charset="0"/>
                <a:cs typeface="Consolas" panose="020B0609020204030204" pitchFamily="49" charset="0"/>
              </a:rPr>
              <a:t>.</a:t>
            </a:r>
            <a:r>
              <a:rPr lang="en-US" sz="1800" dirty="0" err="1">
                <a:latin typeface="Consolas" panose="020B0609020204030204" pitchFamily="49" charset="0"/>
                <a:cs typeface="Consolas" panose="020B0609020204030204" pitchFamily="49" charset="0"/>
              </a:rPr>
              <a:t>accept</a:t>
            </a:r>
            <a:r>
              <a:rPr lang="en-US" sz="1800" dirty="0">
                <a:solidFill>
                  <a:srgbClr val="000000"/>
                </a:solidFill>
                <a:latin typeface="Consolas" panose="020B0609020204030204" pitchFamily="49" charset="0"/>
                <a:cs typeface="Consolas" panose="020B0609020204030204" pitchFamily="49" charset="0"/>
              </a:rPr>
              <a:t>(object</a:t>
            </a:r>
            <a:r>
              <a:rPr lang="en-US" sz="1800" dirty="0" smtClean="0">
                <a:solidFill>
                  <a:srgbClr val="000000"/>
                </a:solidFill>
                <a:latin typeface="Consolas" panose="020B0609020204030204" pitchFamily="49" charset="0"/>
                <a:cs typeface="Consolas" panose="020B0609020204030204" pitchFamily="49" charset="0"/>
              </a:rPr>
              <a:t>)) {</a:t>
            </a:r>
          </a:p>
          <a:p>
            <a:pPr marL="0" indent="0">
              <a:buNone/>
            </a:pPr>
            <a:r>
              <a:rPr lang="en-US" sz="1800" dirty="0" smtClean="0">
                <a:solidFill>
                  <a:srgbClr val="000000"/>
                </a:solidFill>
                <a:latin typeface="Consolas" panose="020B0609020204030204" pitchFamily="49" charset="0"/>
                <a:cs typeface="Consolas" panose="020B0609020204030204" pitchFamily="49" charset="0"/>
              </a:rPr>
              <a:t>    </a:t>
            </a:r>
            <a:r>
              <a:rPr lang="en-US" sz="1800" dirty="0" err="1" smtClean="0">
                <a:solidFill>
                  <a:srgbClr val="800080"/>
                </a:solidFill>
                <a:latin typeface="Consolas" panose="020B0609020204030204" pitchFamily="49" charset="0"/>
                <a:cs typeface="Consolas" panose="020B0609020204030204" pitchFamily="49" charset="0"/>
              </a:rPr>
              <a:t>this</a:t>
            </a:r>
            <a:r>
              <a:rPr lang="en-US" sz="1800" dirty="0" err="1" smtClean="0">
                <a:solidFill>
                  <a:srgbClr val="000000"/>
                </a:solidFill>
                <a:latin typeface="Consolas" panose="020B0609020204030204" pitchFamily="49" charset="0"/>
                <a:cs typeface="Consolas" panose="020B0609020204030204" pitchFamily="49" charset="0"/>
              </a:rPr>
              <a:t>.</a:t>
            </a:r>
            <a:r>
              <a:rPr lang="en-US" sz="1800" dirty="0" err="1" smtClean="0">
                <a:solidFill>
                  <a:srgbClr val="5555FF"/>
                </a:solidFill>
                <a:latin typeface="Consolas" panose="020B0609020204030204" pitchFamily="49" charset="0"/>
                <a:cs typeface="Consolas" panose="020B0609020204030204" pitchFamily="49" charset="0"/>
              </a:rPr>
              <a:t>count</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smtClean="0">
                <a:solidFill>
                  <a:srgbClr val="000000"/>
                </a:solidFill>
                <a:latin typeface="Consolas" panose="020B0609020204030204" pitchFamily="49" charset="0"/>
                <a:cs typeface="Consolas" panose="020B0609020204030204" pitchFamily="49" charset="0"/>
              </a:rPr>
              <a:t>  }</a:t>
            </a:r>
          </a:p>
          <a:p>
            <a:pPr marL="0" indent="0">
              <a:buNone/>
            </a:pPr>
            <a:r>
              <a:rPr lang="en-US" sz="1800" dirty="0" smtClean="0">
                <a:solidFill>
                  <a:srgbClr val="000000"/>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42672897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smtClean="0">
                <a:latin typeface="Consolas" panose="020B0609020204030204" pitchFamily="49" charset="0"/>
                <a:cs typeface="Consolas" panose="020B0609020204030204" pitchFamily="49" charset="0"/>
              </a:rPr>
              <a:t>@FunctionalInterface</a:t>
            </a:r>
            <a:r>
              <a:rPr lang="en-US" sz="3600" smtClean="0"/>
              <a:t> method calls</a:t>
            </a:r>
            <a:endParaRPr lang="en-US" sz="3600" dirty="0"/>
          </a:p>
        </p:txBody>
      </p:sp>
      <p:sp>
        <p:nvSpPr>
          <p:cNvPr id="5" name="Content Placeholder 4"/>
          <p:cNvSpPr>
            <a:spLocks noGrp="1"/>
          </p:cNvSpPr>
          <p:nvPr>
            <p:ph idx="1"/>
          </p:nvPr>
        </p:nvSpPr>
        <p:spPr/>
        <p:txBody>
          <a:bodyPr>
            <a:normAutofit fontScale="92500" lnSpcReduction="20000"/>
          </a:bodyPr>
          <a:lstStyle/>
          <a:p>
            <a:r>
              <a:rPr lang="en-US" dirty="0" smtClean="0"/>
              <a:t>The next recompilation will result in </a:t>
            </a:r>
            <a:r>
              <a:rPr lang="en-US" i="1" dirty="0" err="1" smtClean="0"/>
              <a:t>bimorphic</a:t>
            </a:r>
            <a:r>
              <a:rPr lang="en-US" dirty="0" smtClean="0"/>
              <a:t> </a:t>
            </a:r>
            <a:r>
              <a:rPr lang="en-US" dirty="0" err="1" smtClean="0"/>
              <a:t>inlining</a:t>
            </a:r>
            <a:endParaRPr lang="en-US" dirty="0" smtClean="0"/>
          </a:p>
          <a:p>
            <a:r>
              <a:rPr lang="en-US" dirty="0" smtClean="0"/>
              <a:t>The next recompilation will result in </a:t>
            </a:r>
            <a:r>
              <a:rPr lang="en-US" i="1" dirty="0" err="1" smtClean="0"/>
              <a:t>megamorphic</a:t>
            </a:r>
            <a:r>
              <a:rPr lang="en-US" dirty="0" smtClean="0"/>
              <a:t> method dispatch</a:t>
            </a:r>
          </a:p>
          <a:p>
            <a:r>
              <a:rPr lang="en-US" dirty="0" smtClean="0"/>
              <a:t>Classic table lookup and jump</a:t>
            </a:r>
          </a:p>
          <a:p>
            <a:r>
              <a:rPr lang="en-US" dirty="0"/>
              <a:t>In other words, no </a:t>
            </a:r>
            <a:r>
              <a:rPr lang="en-US" dirty="0" err="1" smtClean="0"/>
              <a:t>inlining</a:t>
            </a:r>
            <a:endParaRPr lang="en-US" dirty="0" smtClean="0"/>
          </a:p>
          <a:p>
            <a:r>
              <a:rPr lang="en-US" dirty="0" smtClean="0"/>
              <a:t>Dramatic performance penalty for fast methods like count()</a:t>
            </a:r>
            <a:endParaRPr lang="en-US" dirty="0"/>
          </a:p>
        </p:txBody>
      </p:sp>
    </p:spTree>
    <p:extLst>
      <p:ext uri="{BB962C8B-B14F-4D97-AF65-F5344CB8AC3E}">
        <p14:creationId xmlns:p14="http://schemas.microsoft.com/office/powerpoint/2010/main" val="2123841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mtClean="0"/>
              <a:t>Megamorphic method dispatch</a:t>
            </a:r>
            <a:endParaRPr lang="en-US" dirty="0"/>
          </a:p>
        </p:txBody>
      </p:sp>
      <p:sp>
        <p:nvSpPr>
          <p:cNvPr id="5" name="Content Placeholder 4"/>
          <p:cNvSpPr>
            <a:spLocks noGrp="1"/>
          </p:cNvSpPr>
          <p:nvPr>
            <p:ph idx="1"/>
          </p:nvPr>
        </p:nvSpPr>
        <p:spPr/>
        <p:txBody>
          <a:bodyPr>
            <a:normAutofit fontScale="92500" lnSpcReduction="10000"/>
          </a:bodyPr>
          <a:lstStyle/>
          <a:p>
            <a:pPr marL="0" indent="0">
              <a:buNone/>
            </a:pPr>
            <a:r>
              <a:rPr lang="en-US" sz="2800" dirty="0" smtClean="0"/>
              <a:t>How do we trigger </a:t>
            </a:r>
            <a:r>
              <a:rPr lang="en-US" sz="2800" dirty="0" err="1" smtClean="0"/>
              <a:t>megamorphic</a:t>
            </a:r>
            <a:r>
              <a:rPr lang="en-US" sz="2800" dirty="0" smtClean="0"/>
              <a:t> </a:t>
            </a:r>
            <a:r>
              <a:rPr lang="en-US" sz="2800" dirty="0" err="1" smtClean="0"/>
              <a:t>deoptimization</a:t>
            </a:r>
            <a:r>
              <a:rPr lang="en-US" sz="2800" dirty="0" smtClean="0"/>
              <a:t>?</a:t>
            </a:r>
          </a:p>
          <a:p>
            <a:pPr marL="0" indent="0">
              <a:buNone/>
            </a:pPr>
            <a:endParaRPr lang="en-US" sz="1200" dirty="0" smtClean="0"/>
          </a:p>
          <a:p>
            <a:pPr marL="0" indent="0">
              <a:buNone/>
            </a:pPr>
            <a:r>
              <a:rPr lang="en-US" sz="1400" dirty="0" smtClean="0">
                <a:solidFill>
                  <a:srgbClr val="808080"/>
                </a:solidFill>
                <a:latin typeface="Consolas" panose="020B0609020204030204" pitchFamily="49" charset="0"/>
                <a:cs typeface="Consolas" panose="020B0609020204030204" pitchFamily="49" charset="0"/>
              </a:rPr>
              <a:t>@Setup</a:t>
            </a:r>
            <a:r>
              <a:rPr lang="en-US" sz="1400" dirty="0" smtClean="0">
                <a:solidFill>
                  <a:srgbClr val="000000"/>
                </a:solidFill>
                <a:latin typeface="Consolas" panose="020B0609020204030204" pitchFamily="49" charset="0"/>
                <a:cs typeface="Consolas" panose="020B0609020204030204" pitchFamily="49" charset="0"/>
              </a:rPr>
              <a:t>(</a:t>
            </a:r>
            <a:r>
              <a:rPr lang="en-US" sz="1400" dirty="0" err="1" smtClean="0">
                <a:solidFill>
                  <a:srgbClr val="800000"/>
                </a:solidFill>
                <a:latin typeface="Consolas" panose="020B0609020204030204" pitchFamily="49" charset="0"/>
                <a:cs typeface="Consolas" panose="020B0609020204030204" pitchFamily="49" charset="0"/>
              </a:rPr>
              <a:t>Level</a:t>
            </a:r>
            <a:r>
              <a:rPr lang="en-US" sz="1400" dirty="0" err="1" smtClean="0">
                <a:solidFill>
                  <a:srgbClr val="000000"/>
                </a:solidFill>
                <a:latin typeface="Consolas" panose="020B0609020204030204" pitchFamily="49" charset="0"/>
                <a:cs typeface="Consolas" panose="020B0609020204030204" pitchFamily="49" charset="0"/>
              </a:rPr>
              <a:t>.</a:t>
            </a:r>
            <a:r>
              <a:rPr lang="en-US" sz="1400" i="1" dirty="0" err="1" smtClean="0">
                <a:solidFill>
                  <a:srgbClr val="000080"/>
                </a:solidFill>
                <a:latin typeface="Consolas" panose="020B0609020204030204" pitchFamily="49" charset="0"/>
                <a:cs typeface="Consolas" panose="020B0609020204030204" pitchFamily="49" charset="0"/>
              </a:rPr>
              <a:t>Trial</a:t>
            </a:r>
            <a:r>
              <a:rPr lang="en-US" sz="1400" dirty="0" smtClean="0">
                <a:solidFill>
                  <a:srgbClr val="000000"/>
                </a:solidFill>
                <a:latin typeface="Consolas" panose="020B0609020204030204" pitchFamily="49" charset="0"/>
                <a:cs typeface="Consolas" panose="020B0609020204030204" pitchFamily="49" charset="0"/>
              </a:rPr>
              <a:t>)</a:t>
            </a:r>
          </a:p>
          <a:p>
            <a:pPr marL="0" indent="0">
              <a:buNone/>
            </a:pPr>
            <a:r>
              <a:rPr lang="en-US" sz="1400" dirty="0" smtClean="0">
                <a:solidFill>
                  <a:srgbClr val="800080"/>
                </a:solidFill>
                <a:latin typeface="Consolas" panose="020B0609020204030204" pitchFamily="49" charset="0"/>
                <a:cs typeface="Consolas" panose="020B0609020204030204" pitchFamily="49" charset="0"/>
              </a:rPr>
              <a:t>public void </a:t>
            </a:r>
            <a:r>
              <a:rPr lang="en-US" sz="1400" dirty="0" err="1" smtClean="0">
                <a:solidFill>
                  <a:srgbClr val="000000"/>
                </a:solidFill>
                <a:latin typeface="Consolas" panose="020B0609020204030204" pitchFamily="49" charset="0"/>
                <a:cs typeface="Consolas" panose="020B0609020204030204" pitchFamily="49" charset="0"/>
              </a:rPr>
              <a:t>setUp_megamorphic</a:t>
            </a:r>
            <a:r>
              <a:rPr lang="en-US" sz="1400" dirty="0" smtClean="0">
                <a:solidFill>
                  <a:srgbClr val="000000"/>
                </a:solidFill>
                <a:latin typeface="Consolas" panose="020B0609020204030204" pitchFamily="49" charset="0"/>
                <a:cs typeface="Consolas" panose="020B0609020204030204" pitchFamily="49" charset="0"/>
              </a:rPr>
              <a:t>()</a:t>
            </a:r>
          </a:p>
          <a:p>
            <a:pPr marL="0" indent="0">
              <a:buNone/>
            </a:pPr>
            <a:r>
              <a:rPr lang="en-US" sz="1400" dirty="0" smtClean="0">
                <a:solidFill>
                  <a:srgbClr val="000000"/>
                </a:solidFill>
                <a:latin typeface="Consolas" panose="020B0609020204030204" pitchFamily="49" charset="0"/>
                <a:cs typeface="Consolas" panose="020B0609020204030204" pitchFamily="49" charset="0"/>
              </a:rPr>
              <a:t>{</a:t>
            </a:r>
          </a:p>
          <a:p>
            <a:pPr marL="0" indent="0">
              <a:buNone/>
            </a:pPr>
            <a:r>
              <a:rPr lang="en-US" sz="1400" dirty="0" smtClean="0">
                <a:solidFill>
                  <a:srgbClr val="800080"/>
                </a:solidFill>
                <a:latin typeface="Consolas" panose="020B0609020204030204" pitchFamily="49" charset="0"/>
                <a:cs typeface="Consolas" panose="020B0609020204030204" pitchFamily="49" charset="0"/>
              </a:rPr>
              <a:t>  long </a:t>
            </a:r>
            <a:r>
              <a:rPr lang="en-US" sz="1400" dirty="0" smtClean="0">
                <a:solidFill>
                  <a:srgbClr val="004000"/>
                </a:solidFill>
                <a:latin typeface="Consolas" panose="020B0609020204030204" pitchFamily="49" charset="0"/>
                <a:cs typeface="Consolas" panose="020B0609020204030204" pitchFamily="49" charset="0"/>
              </a:rPr>
              <a:t>evens </a:t>
            </a:r>
            <a:r>
              <a:rPr lang="en-US" sz="1400" dirty="0" smtClean="0">
                <a:solidFill>
                  <a:srgbClr val="000000"/>
                </a:solidFill>
                <a:latin typeface="Consolas" panose="020B0609020204030204" pitchFamily="49" charset="0"/>
                <a:cs typeface="Consolas" panose="020B0609020204030204" pitchFamily="49" charset="0"/>
              </a:rPr>
              <a:t>= </a:t>
            </a:r>
            <a:r>
              <a:rPr lang="en-US" sz="1400" dirty="0" err="1" smtClean="0">
                <a:solidFill>
                  <a:srgbClr val="800080"/>
                </a:solidFill>
                <a:latin typeface="Consolas" panose="020B0609020204030204" pitchFamily="49" charset="0"/>
                <a:cs typeface="Consolas" panose="020B0609020204030204" pitchFamily="49" charset="0"/>
              </a:rPr>
              <a:t>this</a:t>
            </a:r>
            <a:r>
              <a:rPr lang="en-US" sz="1400" dirty="0" err="1" smtClean="0">
                <a:solidFill>
                  <a:srgbClr val="000000"/>
                </a:solidFill>
                <a:latin typeface="Consolas" panose="020B0609020204030204" pitchFamily="49" charset="0"/>
                <a:cs typeface="Consolas" panose="020B0609020204030204" pitchFamily="49" charset="0"/>
              </a:rPr>
              <a:t>.</a:t>
            </a:r>
            <a:r>
              <a:rPr lang="en-US" sz="1400" dirty="0" err="1" smtClean="0">
                <a:solidFill>
                  <a:srgbClr val="5555FF"/>
                </a:solidFill>
                <a:latin typeface="Consolas" panose="020B0609020204030204" pitchFamily="49" charset="0"/>
                <a:cs typeface="Consolas" panose="020B0609020204030204" pitchFamily="49" charset="0"/>
              </a:rPr>
              <a:t>integersJDK</a:t>
            </a:r>
            <a:r>
              <a:rPr lang="en-US" sz="1400" dirty="0" err="1" smtClean="0">
                <a:solidFill>
                  <a:srgbClr val="000000"/>
                </a:solidFill>
                <a:latin typeface="Consolas" panose="020B0609020204030204" pitchFamily="49" charset="0"/>
                <a:cs typeface="Consolas" panose="020B0609020204030204" pitchFamily="49" charset="0"/>
              </a:rPr>
              <a:t>.stream</a:t>
            </a:r>
            <a:r>
              <a:rPr lang="en-US" sz="1400" dirty="0" smtClean="0">
                <a:solidFill>
                  <a:srgbClr val="000000"/>
                </a:solidFill>
                <a:latin typeface="Consolas" panose="020B0609020204030204" pitchFamily="49" charset="0"/>
                <a:cs typeface="Consolas" panose="020B0609020204030204" pitchFamily="49" charset="0"/>
              </a:rPr>
              <a:t>().filter(each -&gt; each % </a:t>
            </a:r>
            <a:r>
              <a:rPr lang="en-US" sz="1400" b="1" dirty="0" smtClean="0">
                <a:solidFill>
                  <a:srgbClr val="0000FF"/>
                </a:solidFill>
                <a:latin typeface="Consolas" panose="020B0609020204030204" pitchFamily="49" charset="0"/>
                <a:cs typeface="Consolas" panose="020B0609020204030204" pitchFamily="49" charset="0"/>
              </a:rPr>
              <a:t>2 </a:t>
            </a:r>
            <a:r>
              <a:rPr lang="en-US" sz="1400" dirty="0" smtClean="0">
                <a:solidFill>
                  <a:srgbClr val="000000"/>
                </a:solidFill>
                <a:latin typeface="Consolas" panose="020B0609020204030204" pitchFamily="49" charset="0"/>
                <a:cs typeface="Consolas" panose="020B0609020204030204" pitchFamily="49" charset="0"/>
              </a:rPr>
              <a:t>== </a:t>
            </a:r>
            <a:r>
              <a:rPr lang="en-US" sz="1400" b="1" dirty="0" smtClean="0">
                <a:solidFill>
                  <a:srgbClr val="0000FF"/>
                </a:solidFill>
                <a:latin typeface="Consolas" panose="020B0609020204030204" pitchFamily="49" charset="0"/>
                <a:cs typeface="Consolas" panose="020B0609020204030204" pitchFamily="49" charset="0"/>
              </a:rPr>
              <a:t>0</a:t>
            </a:r>
            <a:r>
              <a:rPr lang="en-US" sz="1400" dirty="0" smtClean="0">
                <a:solidFill>
                  <a:srgbClr val="000000"/>
                </a:solidFill>
                <a:latin typeface="Consolas" panose="020B0609020204030204" pitchFamily="49" charset="0"/>
                <a:cs typeface="Consolas" panose="020B0609020204030204" pitchFamily="49" charset="0"/>
              </a:rPr>
              <a:t>).count();</a:t>
            </a:r>
          </a:p>
          <a:p>
            <a:pPr marL="0" indent="0">
              <a:buNone/>
            </a:pPr>
            <a:r>
              <a:rPr lang="en-US" sz="1400" dirty="0" smtClean="0">
                <a:solidFill>
                  <a:srgbClr val="000000"/>
                </a:solidFill>
                <a:latin typeface="Consolas" panose="020B0609020204030204" pitchFamily="49" charset="0"/>
                <a:cs typeface="Consolas" panose="020B0609020204030204" pitchFamily="49" charset="0"/>
              </a:rPr>
              <a:t>  </a:t>
            </a:r>
            <a:r>
              <a:rPr lang="en-US" sz="1400" dirty="0" err="1" smtClean="0">
                <a:solidFill>
                  <a:srgbClr val="800000"/>
                </a:solidFill>
                <a:latin typeface="Consolas" panose="020B0609020204030204" pitchFamily="49" charset="0"/>
                <a:cs typeface="Consolas" panose="020B0609020204030204" pitchFamily="49" charset="0"/>
              </a:rPr>
              <a:t>Assert</a:t>
            </a:r>
            <a:r>
              <a:rPr lang="en-US" sz="1400" dirty="0" err="1" smtClean="0">
                <a:solidFill>
                  <a:srgbClr val="000000"/>
                </a:solidFill>
                <a:latin typeface="Consolas" panose="020B0609020204030204" pitchFamily="49" charset="0"/>
                <a:cs typeface="Consolas" panose="020B0609020204030204" pitchFamily="49" charset="0"/>
              </a:rPr>
              <a:t>.</a:t>
            </a:r>
            <a:r>
              <a:rPr lang="en-US" sz="1400" i="1" dirty="0" err="1" smtClean="0">
                <a:solidFill>
                  <a:srgbClr val="000000"/>
                </a:solidFill>
                <a:latin typeface="Consolas" panose="020B0609020204030204" pitchFamily="49" charset="0"/>
                <a:cs typeface="Consolas" panose="020B0609020204030204" pitchFamily="49" charset="0"/>
              </a:rPr>
              <a:t>assertEquals</a:t>
            </a:r>
            <a:r>
              <a:rPr lang="en-US" sz="1400" dirty="0" smtClean="0">
                <a:solidFill>
                  <a:srgbClr val="000000"/>
                </a:solidFill>
                <a:latin typeface="Consolas" panose="020B0609020204030204" pitchFamily="49" charset="0"/>
                <a:cs typeface="Consolas" panose="020B0609020204030204" pitchFamily="49" charset="0"/>
              </a:rPr>
              <a:t>(</a:t>
            </a:r>
            <a:r>
              <a:rPr lang="en-US" sz="1400" i="1" dirty="0" smtClean="0">
                <a:solidFill>
                  <a:srgbClr val="000080"/>
                </a:solidFill>
                <a:latin typeface="Consolas" panose="020B0609020204030204" pitchFamily="49" charset="0"/>
                <a:cs typeface="Consolas" panose="020B0609020204030204" pitchFamily="49" charset="0"/>
              </a:rPr>
              <a:t>SIZE </a:t>
            </a:r>
            <a:r>
              <a:rPr lang="en-US" sz="1400" dirty="0" smtClean="0">
                <a:solidFill>
                  <a:srgbClr val="000000"/>
                </a:solidFill>
                <a:latin typeface="Consolas" panose="020B0609020204030204" pitchFamily="49" charset="0"/>
                <a:cs typeface="Consolas" panose="020B0609020204030204" pitchFamily="49" charset="0"/>
              </a:rPr>
              <a:t>/ </a:t>
            </a:r>
            <a:r>
              <a:rPr lang="en-US" sz="1400" b="1" dirty="0" smtClean="0">
                <a:solidFill>
                  <a:srgbClr val="0000FF"/>
                </a:solidFill>
                <a:latin typeface="Consolas" panose="020B0609020204030204" pitchFamily="49" charset="0"/>
                <a:cs typeface="Consolas" panose="020B0609020204030204" pitchFamily="49" charset="0"/>
              </a:rPr>
              <a:t>2</a:t>
            </a:r>
            <a:r>
              <a:rPr lang="en-US" sz="1400" dirty="0" smtClean="0">
                <a:solidFill>
                  <a:srgbClr val="000000"/>
                </a:solidFill>
                <a:latin typeface="Consolas" panose="020B0609020204030204" pitchFamily="49" charset="0"/>
                <a:cs typeface="Consolas" panose="020B0609020204030204" pitchFamily="49" charset="0"/>
              </a:rPr>
              <a:t>, </a:t>
            </a:r>
            <a:r>
              <a:rPr lang="en-US" sz="1400" dirty="0" smtClean="0">
                <a:solidFill>
                  <a:srgbClr val="004000"/>
                </a:solidFill>
                <a:latin typeface="Consolas" panose="020B0609020204030204" pitchFamily="49" charset="0"/>
                <a:cs typeface="Consolas" panose="020B0609020204030204" pitchFamily="49" charset="0"/>
              </a:rPr>
              <a:t>evens</a:t>
            </a:r>
            <a:r>
              <a:rPr lang="en-US" sz="1400" dirty="0" smtClean="0">
                <a:solidFill>
                  <a:srgbClr val="000000"/>
                </a:solidFill>
                <a:latin typeface="Consolas" panose="020B0609020204030204" pitchFamily="49" charset="0"/>
                <a:cs typeface="Consolas" panose="020B0609020204030204" pitchFamily="49" charset="0"/>
              </a:rPr>
              <a:t>);</a:t>
            </a:r>
          </a:p>
          <a:p>
            <a:pPr marL="0" indent="0">
              <a:buNone/>
            </a:pPr>
            <a:r>
              <a:rPr lang="en-US" sz="1400" dirty="0" smtClean="0">
                <a:solidFill>
                  <a:srgbClr val="000000"/>
                </a:solidFill>
                <a:latin typeface="Consolas" panose="020B0609020204030204" pitchFamily="49" charset="0"/>
                <a:cs typeface="Consolas" panose="020B0609020204030204" pitchFamily="49" charset="0"/>
              </a:rPr>
              <a:t>  </a:t>
            </a:r>
            <a:r>
              <a:rPr lang="en-US" sz="1400" dirty="0" smtClean="0">
                <a:solidFill>
                  <a:srgbClr val="800080"/>
                </a:solidFill>
                <a:latin typeface="Consolas" panose="020B0609020204030204" pitchFamily="49" charset="0"/>
                <a:cs typeface="Consolas" panose="020B0609020204030204" pitchFamily="49" charset="0"/>
              </a:rPr>
              <a:t>long </a:t>
            </a:r>
            <a:r>
              <a:rPr lang="en-US" sz="1400" dirty="0" smtClean="0">
                <a:solidFill>
                  <a:srgbClr val="004000"/>
                </a:solidFill>
                <a:latin typeface="Consolas" panose="020B0609020204030204" pitchFamily="49" charset="0"/>
                <a:cs typeface="Consolas" panose="020B0609020204030204" pitchFamily="49" charset="0"/>
              </a:rPr>
              <a:t>odds </a:t>
            </a:r>
            <a:r>
              <a:rPr lang="en-US" sz="1400" dirty="0" smtClean="0">
                <a:solidFill>
                  <a:srgbClr val="000000"/>
                </a:solidFill>
                <a:latin typeface="Consolas" panose="020B0609020204030204" pitchFamily="49" charset="0"/>
                <a:cs typeface="Consolas" panose="020B0609020204030204" pitchFamily="49" charset="0"/>
              </a:rPr>
              <a:t>= </a:t>
            </a:r>
            <a:r>
              <a:rPr lang="en-US" sz="1400" dirty="0" err="1" smtClean="0">
                <a:solidFill>
                  <a:srgbClr val="800080"/>
                </a:solidFill>
                <a:latin typeface="Consolas" panose="020B0609020204030204" pitchFamily="49" charset="0"/>
                <a:cs typeface="Consolas" panose="020B0609020204030204" pitchFamily="49" charset="0"/>
              </a:rPr>
              <a:t>this</a:t>
            </a:r>
            <a:r>
              <a:rPr lang="en-US" sz="1400" dirty="0" err="1" smtClean="0">
                <a:solidFill>
                  <a:srgbClr val="000000"/>
                </a:solidFill>
                <a:latin typeface="Consolas" panose="020B0609020204030204" pitchFamily="49" charset="0"/>
                <a:cs typeface="Consolas" panose="020B0609020204030204" pitchFamily="49" charset="0"/>
              </a:rPr>
              <a:t>.</a:t>
            </a:r>
            <a:r>
              <a:rPr lang="en-US" sz="1400" dirty="0" err="1" smtClean="0">
                <a:solidFill>
                  <a:srgbClr val="5555FF"/>
                </a:solidFill>
                <a:latin typeface="Consolas" panose="020B0609020204030204" pitchFamily="49" charset="0"/>
                <a:cs typeface="Consolas" panose="020B0609020204030204" pitchFamily="49" charset="0"/>
              </a:rPr>
              <a:t>integersJDK</a:t>
            </a:r>
            <a:r>
              <a:rPr lang="en-US" sz="1400" dirty="0" err="1" smtClean="0">
                <a:solidFill>
                  <a:srgbClr val="000000"/>
                </a:solidFill>
                <a:latin typeface="Consolas" panose="020B0609020204030204" pitchFamily="49" charset="0"/>
                <a:cs typeface="Consolas" panose="020B0609020204030204" pitchFamily="49" charset="0"/>
              </a:rPr>
              <a:t>.stream</a:t>
            </a:r>
            <a:r>
              <a:rPr lang="en-US" sz="1400" dirty="0" smtClean="0">
                <a:solidFill>
                  <a:srgbClr val="000000"/>
                </a:solidFill>
                <a:latin typeface="Consolas" panose="020B0609020204030204" pitchFamily="49" charset="0"/>
                <a:cs typeface="Consolas" panose="020B0609020204030204" pitchFamily="49" charset="0"/>
              </a:rPr>
              <a:t>().filter(each -&gt; each % </a:t>
            </a:r>
            <a:r>
              <a:rPr lang="en-US" sz="1400" b="1" dirty="0" smtClean="0">
                <a:solidFill>
                  <a:srgbClr val="0000FF"/>
                </a:solidFill>
                <a:latin typeface="Consolas" panose="020B0609020204030204" pitchFamily="49" charset="0"/>
                <a:cs typeface="Consolas" panose="020B0609020204030204" pitchFamily="49" charset="0"/>
              </a:rPr>
              <a:t>2 </a:t>
            </a:r>
            <a:r>
              <a:rPr lang="en-US" sz="1400" dirty="0" smtClean="0">
                <a:solidFill>
                  <a:srgbClr val="000000"/>
                </a:solidFill>
                <a:latin typeface="Consolas" panose="020B0609020204030204" pitchFamily="49" charset="0"/>
                <a:cs typeface="Consolas" panose="020B0609020204030204" pitchFamily="49" charset="0"/>
              </a:rPr>
              <a:t>== </a:t>
            </a:r>
            <a:r>
              <a:rPr lang="en-US" sz="1400" b="1" dirty="0" smtClean="0">
                <a:solidFill>
                  <a:srgbClr val="0000FF"/>
                </a:solidFill>
                <a:latin typeface="Consolas" panose="020B0609020204030204" pitchFamily="49" charset="0"/>
                <a:cs typeface="Consolas" panose="020B0609020204030204" pitchFamily="49" charset="0"/>
              </a:rPr>
              <a:t>1</a:t>
            </a:r>
            <a:r>
              <a:rPr lang="en-US" sz="1400" dirty="0" smtClean="0">
                <a:solidFill>
                  <a:srgbClr val="000000"/>
                </a:solidFill>
                <a:latin typeface="Consolas" panose="020B0609020204030204" pitchFamily="49" charset="0"/>
                <a:cs typeface="Consolas" panose="020B0609020204030204" pitchFamily="49" charset="0"/>
              </a:rPr>
              <a:t>).count();</a:t>
            </a:r>
          </a:p>
          <a:p>
            <a:pPr marL="0" indent="0">
              <a:buNone/>
            </a:pPr>
            <a:r>
              <a:rPr lang="en-US" sz="1400" dirty="0" smtClean="0">
                <a:solidFill>
                  <a:srgbClr val="000000"/>
                </a:solidFill>
                <a:latin typeface="Consolas" panose="020B0609020204030204" pitchFamily="49" charset="0"/>
                <a:cs typeface="Consolas" panose="020B0609020204030204" pitchFamily="49" charset="0"/>
              </a:rPr>
              <a:t>  </a:t>
            </a:r>
            <a:r>
              <a:rPr lang="en-US" sz="1400" dirty="0" err="1" smtClean="0">
                <a:solidFill>
                  <a:srgbClr val="800000"/>
                </a:solidFill>
                <a:latin typeface="Consolas" panose="020B0609020204030204" pitchFamily="49" charset="0"/>
                <a:cs typeface="Consolas" panose="020B0609020204030204" pitchFamily="49" charset="0"/>
              </a:rPr>
              <a:t>Assert</a:t>
            </a:r>
            <a:r>
              <a:rPr lang="en-US" sz="1400" dirty="0" err="1" smtClean="0">
                <a:solidFill>
                  <a:srgbClr val="000000"/>
                </a:solidFill>
                <a:latin typeface="Consolas" panose="020B0609020204030204" pitchFamily="49" charset="0"/>
                <a:cs typeface="Consolas" panose="020B0609020204030204" pitchFamily="49" charset="0"/>
              </a:rPr>
              <a:t>.</a:t>
            </a:r>
            <a:r>
              <a:rPr lang="en-US" sz="1400" i="1" dirty="0" err="1" smtClean="0">
                <a:solidFill>
                  <a:srgbClr val="000000"/>
                </a:solidFill>
                <a:latin typeface="Consolas" panose="020B0609020204030204" pitchFamily="49" charset="0"/>
                <a:cs typeface="Consolas" panose="020B0609020204030204" pitchFamily="49" charset="0"/>
              </a:rPr>
              <a:t>assertEquals</a:t>
            </a:r>
            <a:r>
              <a:rPr lang="en-US" sz="1400" dirty="0" smtClean="0">
                <a:solidFill>
                  <a:srgbClr val="000000"/>
                </a:solidFill>
                <a:latin typeface="Consolas" panose="020B0609020204030204" pitchFamily="49" charset="0"/>
                <a:cs typeface="Consolas" panose="020B0609020204030204" pitchFamily="49" charset="0"/>
              </a:rPr>
              <a:t>(</a:t>
            </a:r>
            <a:r>
              <a:rPr lang="en-US" sz="1400" i="1" dirty="0" smtClean="0">
                <a:solidFill>
                  <a:srgbClr val="000080"/>
                </a:solidFill>
                <a:latin typeface="Consolas" panose="020B0609020204030204" pitchFamily="49" charset="0"/>
                <a:cs typeface="Consolas" panose="020B0609020204030204" pitchFamily="49" charset="0"/>
              </a:rPr>
              <a:t>SIZE </a:t>
            </a:r>
            <a:r>
              <a:rPr lang="en-US" sz="1400" dirty="0" smtClean="0">
                <a:solidFill>
                  <a:srgbClr val="000000"/>
                </a:solidFill>
                <a:latin typeface="Consolas" panose="020B0609020204030204" pitchFamily="49" charset="0"/>
                <a:cs typeface="Consolas" panose="020B0609020204030204" pitchFamily="49" charset="0"/>
              </a:rPr>
              <a:t>/ </a:t>
            </a:r>
            <a:r>
              <a:rPr lang="en-US" sz="1400" b="1" dirty="0" smtClean="0">
                <a:solidFill>
                  <a:srgbClr val="0000FF"/>
                </a:solidFill>
                <a:latin typeface="Consolas" panose="020B0609020204030204" pitchFamily="49" charset="0"/>
                <a:cs typeface="Consolas" panose="020B0609020204030204" pitchFamily="49" charset="0"/>
              </a:rPr>
              <a:t>2</a:t>
            </a:r>
            <a:r>
              <a:rPr lang="en-US" sz="1400" dirty="0" smtClean="0">
                <a:solidFill>
                  <a:srgbClr val="000000"/>
                </a:solidFill>
                <a:latin typeface="Consolas" panose="020B0609020204030204" pitchFamily="49" charset="0"/>
                <a:cs typeface="Consolas" panose="020B0609020204030204" pitchFamily="49" charset="0"/>
              </a:rPr>
              <a:t>, </a:t>
            </a:r>
            <a:r>
              <a:rPr lang="en-US" sz="1400" dirty="0" smtClean="0">
                <a:solidFill>
                  <a:srgbClr val="004000"/>
                </a:solidFill>
                <a:latin typeface="Consolas" panose="020B0609020204030204" pitchFamily="49" charset="0"/>
                <a:cs typeface="Consolas" panose="020B0609020204030204" pitchFamily="49" charset="0"/>
              </a:rPr>
              <a:t>odds</a:t>
            </a:r>
            <a:r>
              <a:rPr lang="en-US" sz="1400" dirty="0" smtClean="0">
                <a:solidFill>
                  <a:srgbClr val="000000"/>
                </a:solidFill>
                <a:latin typeface="Consolas" panose="020B0609020204030204" pitchFamily="49" charset="0"/>
                <a:cs typeface="Consolas" panose="020B0609020204030204" pitchFamily="49" charset="0"/>
              </a:rPr>
              <a:t>);</a:t>
            </a:r>
          </a:p>
          <a:p>
            <a:pPr marL="0" indent="0">
              <a:buNone/>
            </a:pPr>
            <a:r>
              <a:rPr lang="en-US" sz="1400" dirty="0" smtClean="0">
                <a:solidFill>
                  <a:srgbClr val="000000"/>
                </a:solidFill>
                <a:latin typeface="Consolas" panose="020B0609020204030204" pitchFamily="49" charset="0"/>
                <a:cs typeface="Consolas" panose="020B0609020204030204" pitchFamily="49" charset="0"/>
              </a:rPr>
              <a:t>  </a:t>
            </a:r>
            <a:r>
              <a:rPr lang="en-US" sz="1400" dirty="0" smtClean="0">
                <a:solidFill>
                  <a:srgbClr val="800080"/>
                </a:solidFill>
                <a:latin typeface="Consolas" panose="020B0609020204030204" pitchFamily="49" charset="0"/>
                <a:cs typeface="Consolas" panose="020B0609020204030204" pitchFamily="49" charset="0"/>
              </a:rPr>
              <a:t>long </a:t>
            </a:r>
            <a:r>
              <a:rPr lang="en-US" sz="1400" dirty="0" smtClean="0">
                <a:solidFill>
                  <a:srgbClr val="004000"/>
                </a:solidFill>
                <a:latin typeface="Consolas" panose="020B0609020204030204" pitchFamily="49" charset="0"/>
                <a:cs typeface="Consolas" panose="020B0609020204030204" pitchFamily="49" charset="0"/>
              </a:rPr>
              <a:t>evens2 </a:t>
            </a:r>
            <a:r>
              <a:rPr lang="en-US" sz="1400" dirty="0" smtClean="0">
                <a:solidFill>
                  <a:srgbClr val="000000"/>
                </a:solidFill>
                <a:latin typeface="Consolas" panose="020B0609020204030204" pitchFamily="49" charset="0"/>
                <a:cs typeface="Consolas" panose="020B0609020204030204" pitchFamily="49" charset="0"/>
              </a:rPr>
              <a:t>= </a:t>
            </a:r>
            <a:r>
              <a:rPr lang="en-US" sz="1400" dirty="0" err="1" smtClean="0">
                <a:solidFill>
                  <a:srgbClr val="800080"/>
                </a:solidFill>
                <a:latin typeface="Consolas" panose="020B0609020204030204" pitchFamily="49" charset="0"/>
                <a:cs typeface="Consolas" panose="020B0609020204030204" pitchFamily="49" charset="0"/>
              </a:rPr>
              <a:t>this</a:t>
            </a:r>
            <a:r>
              <a:rPr lang="en-US" sz="1400" dirty="0" err="1" smtClean="0">
                <a:solidFill>
                  <a:srgbClr val="000000"/>
                </a:solidFill>
                <a:latin typeface="Consolas" panose="020B0609020204030204" pitchFamily="49" charset="0"/>
                <a:cs typeface="Consolas" panose="020B0609020204030204" pitchFamily="49" charset="0"/>
              </a:rPr>
              <a:t>.</a:t>
            </a:r>
            <a:r>
              <a:rPr lang="en-US" sz="1400" dirty="0" err="1" smtClean="0">
                <a:solidFill>
                  <a:srgbClr val="5555FF"/>
                </a:solidFill>
                <a:latin typeface="Consolas" panose="020B0609020204030204" pitchFamily="49" charset="0"/>
                <a:cs typeface="Consolas" panose="020B0609020204030204" pitchFamily="49" charset="0"/>
              </a:rPr>
              <a:t>integersJDK</a:t>
            </a:r>
            <a:r>
              <a:rPr lang="en-US" sz="1400" dirty="0" err="1" smtClean="0">
                <a:solidFill>
                  <a:srgbClr val="000000"/>
                </a:solidFill>
                <a:latin typeface="Consolas" panose="020B0609020204030204" pitchFamily="49" charset="0"/>
                <a:cs typeface="Consolas" panose="020B0609020204030204" pitchFamily="49" charset="0"/>
              </a:rPr>
              <a:t>.stream</a:t>
            </a:r>
            <a:r>
              <a:rPr lang="en-US" sz="1400" dirty="0" smtClean="0">
                <a:solidFill>
                  <a:srgbClr val="000000"/>
                </a:solidFill>
                <a:latin typeface="Consolas" panose="020B0609020204030204" pitchFamily="49" charset="0"/>
                <a:cs typeface="Consolas" panose="020B0609020204030204" pitchFamily="49" charset="0"/>
              </a:rPr>
              <a:t>().filter(each -&gt; (each &amp; </a:t>
            </a:r>
            <a:r>
              <a:rPr lang="en-US" sz="1400" b="1" dirty="0" smtClean="0">
                <a:solidFill>
                  <a:srgbClr val="0000FF"/>
                </a:solidFill>
                <a:latin typeface="Consolas" panose="020B0609020204030204" pitchFamily="49" charset="0"/>
                <a:cs typeface="Consolas" panose="020B0609020204030204" pitchFamily="49" charset="0"/>
              </a:rPr>
              <a:t>1</a:t>
            </a:r>
            <a:r>
              <a:rPr lang="en-US" sz="1400" dirty="0" smtClean="0">
                <a:solidFill>
                  <a:srgbClr val="000000"/>
                </a:solidFill>
                <a:latin typeface="Consolas" panose="020B0609020204030204" pitchFamily="49" charset="0"/>
                <a:cs typeface="Consolas" panose="020B0609020204030204" pitchFamily="49" charset="0"/>
              </a:rPr>
              <a:t>) == </a:t>
            </a:r>
            <a:r>
              <a:rPr lang="en-US" sz="1400" b="1" dirty="0" smtClean="0">
                <a:solidFill>
                  <a:srgbClr val="0000FF"/>
                </a:solidFill>
                <a:latin typeface="Consolas" panose="020B0609020204030204" pitchFamily="49" charset="0"/>
                <a:cs typeface="Consolas" panose="020B0609020204030204" pitchFamily="49" charset="0"/>
              </a:rPr>
              <a:t>0</a:t>
            </a:r>
            <a:r>
              <a:rPr lang="en-US" sz="1400" dirty="0" smtClean="0">
                <a:solidFill>
                  <a:srgbClr val="000000"/>
                </a:solidFill>
                <a:latin typeface="Consolas" panose="020B0609020204030204" pitchFamily="49" charset="0"/>
                <a:cs typeface="Consolas" panose="020B0609020204030204" pitchFamily="49" charset="0"/>
              </a:rPr>
              <a:t>).count();</a:t>
            </a:r>
          </a:p>
          <a:p>
            <a:pPr marL="0" indent="0">
              <a:buNone/>
            </a:pPr>
            <a:r>
              <a:rPr lang="en-US" sz="1400" dirty="0" smtClean="0">
                <a:solidFill>
                  <a:srgbClr val="000000"/>
                </a:solidFill>
                <a:latin typeface="Consolas" panose="020B0609020204030204" pitchFamily="49" charset="0"/>
                <a:cs typeface="Consolas" panose="020B0609020204030204" pitchFamily="49" charset="0"/>
              </a:rPr>
              <a:t>  </a:t>
            </a:r>
            <a:r>
              <a:rPr lang="en-US" sz="1400" dirty="0" err="1" smtClean="0">
                <a:solidFill>
                  <a:srgbClr val="800000"/>
                </a:solidFill>
                <a:latin typeface="Consolas" panose="020B0609020204030204" pitchFamily="49" charset="0"/>
                <a:cs typeface="Consolas" panose="020B0609020204030204" pitchFamily="49" charset="0"/>
              </a:rPr>
              <a:t>Assert</a:t>
            </a:r>
            <a:r>
              <a:rPr lang="en-US" sz="1400" dirty="0" err="1" smtClean="0">
                <a:solidFill>
                  <a:srgbClr val="000000"/>
                </a:solidFill>
                <a:latin typeface="Consolas" panose="020B0609020204030204" pitchFamily="49" charset="0"/>
                <a:cs typeface="Consolas" panose="020B0609020204030204" pitchFamily="49" charset="0"/>
              </a:rPr>
              <a:t>.</a:t>
            </a:r>
            <a:r>
              <a:rPr lang="en-US" sz="1400" i="1" dirty="0" err="1" smtClean="0">
                <a:solidFill>
                  <a:srgbClr val="000000"/>
                </a:solidFill>
                <a:latin typeface="Consolas" panose="020B0609020204030204" pitchFamily="49" charset="0"/>
                <a:cs typeface="Consolas" panose="020B0609020204030204" pitchFamily="49" charset="0"/>
              </a:rPr>
              <a:t>assertEquals</a:t>
            </a:r>
            <a:r>
              <a:rPr lang="en-US" sz="1400" dirty="0" smtClean="0">
                <a:solidFill>
                  <a:srgbClr val="000000"/>
                </a:solidFill>
                <a:latin typeface="Consolas" panose="020B0609020204030204" pitchFamily="49" charset="0"/>
                <a:cs typeface="Consolas" panose="020B0609020204030204" pitchFamily="49" charset="0"/>
              </a:rPr>
              <a:t>(</a:t>
            </a:r>
            <a:r>
              <a:rPr lang="en-US" sz="1400" i="1" dirty="0" smtClean="0">
                <a:solidFill>
                  <a:srgbClr val="000080"/>
                </a:solidFill>
                <a:latin typeface="Consolas" panose="020B0609020204030204" pitchFamily="49" charset="0"/>
                <a:cs typeface="Consolas" panose="020B0609020204030204" pitchFamily="49" charset="0"/>
              </a:rPr>
              <a:t>SIZE </a:t>
            </a:r>
            <a:r>
              <a:rPr lang="en-US" sz="1400" dirty="0" smtClean="0">
                <a:solidFill>
                  <a:srgbClr val="000000"/>
                </a:solidFill>
                <a:latin typeface="Consolas" panose="020B0609020204030204" pitchFamily="49" charset="0"/>
                <a:cs typeface="Consolas" panose="020B0609020204030204" pitchFamily="49" charset="0"/>
              </a:rPr>
              <a:t>/ </a:t>
            </a:r>
            <a:r>
              <a:rPr lang="en-US" sz="1400" b="1" dirty="0" smtClean="0">
                <a:solidFill>
                  <a:srgbClr val="0000FF"/>
                </a:solidFill>
                <a:latin typeface="Consolas" panose="020B0609020204030204" pitchFamily="49" charset="0"/>
                <a:cs typeface="Consolas" panose="020B0609020204030204" pitchFamily="49" charset="0"/>
              </a:rPr>
              <a:t>2</a:t>
            </a:r>
            <a:r>
              <a:rPr lang="en-US" sz="1400" dirty="0" smtClean="0">
                <a:solidFill>
                  <a:srgbClr val="000000"/>
                </a:solidFill>
                <a:latin typeface="Consolas" panose="020B0609020204030204" pitchFamily="49" charset="0"/>
                <a:cs typeface="Consolas" panose="020B0609020204030204" pitchFamily="49" charset="0"/>
              </a:rPr>
              <a:t>, </a:t>
            </a:r>
            <a:r>
              <a:rPr lang="en-US" sz="1400" dirty="0" smtClean="0">
                <a:solidFill>
                  <a:srgbClr val="004000"/>
                </a:solidFill>
                <a:latin typeface="Consolas" panose="020B0609020204030204" pitchFamily="49" charset="0"/>
                <a:cs typeface="Consolas" panose="020B0609020204030204" pitchFamily="49" charset="0"/>
              </a:rPr>
              <a:t>evens2</a:t>
            </a:r>
            <a:r>
              <a:rPr lang="en-US" sz="1400" dirty="0" smtClean="0">
                <a:solidFill>
                  <a:srgbClr val="000000"/>
                </a:solidFill>
                <a:latin typeface="Consolas" panose="020B0609020204030204" pitchFamily="49" charset="0"/>
                <a:cs typeface="Consolas" panose="020B0609020204030204" pitchFamily="49" charset="0"/>
              </a:rPr>
              <a:t>);</a:t>
            </a:r>
            <a:endParaRPr lang="en-US" sz="1400" dirty="0" smtClean="0">
              <a:latin typeface="Consolas" panose="020B0609020204030204" pitchFamily="49" charset="0"/>
              <a:cs typeface="Consolas" panose="020B0609020204030204" pitchFamily="49" charset="0"/>
            </a:endParaRPr>
          </a:p>
          <a:p>
            <a:pPr marL="0" indent="0">
              <a:buNone/>
            </a:pPr>
            <a:r>
              <a:rPr lang="en-US" sz="1400" dirty="0" smtClean="0">
                <a:latin typeface="Consolas" panose="020B0609020204030204" pitchFamily="49" charset="0"/>
                <a:cs typeface="Consolas" panose="020B0609020204030204" pitchFamily="49" charset="0"/>
              </a:rPr>
              <a:t>}</a:t>
            </a:r>
          </a:p>
          <a:p>
            <a:pPr marL="0" indent="0">
              <a:buNone/>
            </a:pPr>
            <a:endParaRPr lang="en-US" sz="1400" dirty="0">
              <a:latin typeface="Consolas" panose="020B0609020204030204" pitchFamily="49" charset="0"/>
              <a:cs typeface="Consolas" panose="020B0609020204030204" pitchFamily="49" charset="0"/>
            </a:endParaRPr>
          </a:p>
          <a:p>
            <a:pPr marL="0" indent="0">
              <a:buNone/>
            </a:pPr>
            <a:r>
              <a:rPr lang="en-US" sz="2800" dirty="0"/>
              <a:t>This is something that JMH does not handle for you!</a:t>
            </a:r>
          </a:p>
          <a:p>
            <a:pPr marL="0" indent="0">
              <a:buNone/>
            </a:pPr>
            <a:endParaRPr lang="en-US" sz="1400" dirty="0" smtClean="0">
              <a:latin typeface="Consolas" panose="020B0609020204030204" pitchFamily="49" charset="0"/>
              <a:cs typeface="Consolas" panose="020B0609020204030204" pitchFamily="49" charset="0"/>
            </a:endParaRPr>
          </a:p>
          <a:p>
            <a:pPr marL="0" indent="0">
              <a:buNone/>
            </a:pPr>
            <a:endParaRPr lang="en-US" sz="1400" dirty="0">
              <a:latin typeface="Consolas" panose="020B0609020204030204" pitchFamily="49" charset="0"/>
              <a:cs typeface="Consolas" panose="020B0609020204030204" pitchFamily="49" charset="0"/>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1" y="1085850"/>
            <a:ext cx="635954"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8765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13"/>
          <p:cNvGraphicFramePr>
            <a:graphicFrameLocks noGrp="1"/>
          </p:cNvGraphicFramePr>
          <p:nvPr>
            <p:ph idx="1"/>
            <p:extLst>
              <p:ext uri="{D42A27DB-BD31-4B8C-83A1-F6EECF244321}">
                <p14:modId xmlns:p14="http://schemas.microsoft.com/office/powerpoint/2010/main" val="4192776759"/>
              </p:ext>
            </p:extLst>
          </p:nvPr>
        </p:nvGraphicFramePr>
        <p:xfrm>
          <a:off x="457200" y="1085850"/>
          <a:ext cx="8229600" cy="350837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fontScale="90000"/>
          </a:bodyPr>
          <a:lstStyle/>
          <a:p>
            <a:r>
              <a:rPr lang="en-US" dirty="0" err="1" smtClean="0"/>
              <a:t>Megamorphic</a:t>
            </a:r>
            <a:r>
              <a:rPr lang="en-US" dirty="0" smtClean="0"/>
              <a:t> Count </a:t>
            </a:r>
            <a:r>
              <a:rPr lang="en-US" dirty="0"/>
              <a:t>ops/s</a:t>
            </a:r>
            <a:r>
              <a:rPr lang="en-US" sz="1600" dirty="0"/>
              <a:t> (higher is better</a:t>
            </a:r>
            <a:r>
              <a:rPr lang="en-US" sz="1600" dirty="0" smtClean="0"/>
              <a:t>)</a:t>
            </a:r>
            <a:endParaRPr lang="en-US" dirty="0"/>
          </a:p>
        </p:txBody>
      </p:sp>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50711" y="2724150"/>
            <a:ext cx="635954"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28644" y="2978315"/>
            <a:ext cx="562356" cy="913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5" descr="GS Collection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71750" y="3415894"/>
            <a:ext cx="476250" cy="4762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motlic\AppData\Local\Microsoft\Windows\Temporary Internet Files\Content.IE5\WS8I7APF\MC900310902[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5564" y="4265339"/>
            <a:ext cx="536036" cy="41835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10692" y="4289851"/>
            <a:ext cx="401072" cy="369332"/>
          </a:xfrm>
          <a:prstGeom prst="rect">
            <a:avLst/>
          </a:prstGeom>
          <a:noFill/>
        </p:spPr>
        <p:txBody>
          <a:bodyPr wrap="none" rtlCol="0">
            <a:spAutoFit/>
          </a:bodyPr>
          <a:lstStyle/>
          <a:p>
            <a:r>
              <a:rPr lang="en-US" dirty="0" smtClean="0"/>
              <a:t>8x</a:t>
            </a:r>
            <a:endParaRPr lang="en-US" dirty="0"/>
          </a:p>
        </p:txBody>
      </p:sp>
    </p:spTree>
    <p:extLst>
      <p:ext uri="{BB962C8B-B14F-4D97-AF65-F5344CB8AC3E}">
        <p14:creationId xmlns:p14="http://schemas.microsoft.com/office/powerpoint/2010/main" val="17044881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mtClean="0"/>
              <a:t>Megamorphic method dispatch</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Why force </a:t>
            </a:r>
            <a:r>
              <a:rPr lang="en-US" dirty="0" err="1" smtClean="0"/>
              <a:t>megamorphic</a:t>
            </a:r>
            <a:r>
              <a:rPr lang="en-US" dirty="0" smtClean="0"/>
              <a:t> </a:t>
            </a:r>
            <a:r>
              <a:rPr lang="en-US" dirty="0" err="1" smtClean="0"/>
              <a:t>deoptimization</a:t>
            </a:r>
            <a:r>
              <a:rPr lang="en-US" dirty="0" smtClean="0"/>
              <a:t>?</a:t>
            </a:r>
          </a:p>
          <a:p>
            <a:r>
              <a:rPr lang="en-US" dirty="0" smtClean="0"/>
              <a:t>Some implementations will have extra virtual method calls (</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FunctionalInterface</a:t>
            </a:r>
            <a:r>
              <a:rPr lang="en-US" dirty="0" smtClean="0"/>
              <a:t> method calls)</a:t>
            </a:r>
          </a:p>
          <a:p>
            <a:r>
              <a:rPr lang="en-US" dirty="0" err="1" smtClean="0"/>
              <a:t>Microbenchmarks</a:t>
            </a:r>
            <a:r>
              <a:rPr lang="en-US" dirty="0" smtClean="0"/>
              <a:t> aren’t realistic, but which is more realistic (less unrealistic?)</a:t>
            </a:r>
          </a:p>
          <a:p>
            <a:r>
              <a:rPr lang="en-US" dirty="0"/>
              <a:t>You will trigger this </a:t>
            </a:r>
            <a:r>
              <a:rPr lang="en-US" dirty="0" err="1"/>
              <a:t>deoptimization</a:t>
            </a:r>
            <a:r>
              <a:rPr lang="en-US" dirty="0"/>
              <a:t> in normal production code, as soon as there is more than one call to this </a:t>
            </a:r>
            <a:r>
              <a:rPr lang="en-US" dirty="0" err="1"/>
              <a:t>api</a:t>
            </a:r>
            <a:r>
              <a:rPr lang="en-US" dirty="0"/>
              <a:t> anywhere in the executed </a:t>
            </a:r>
            <a:r>
              <a:rPr lang="en-US" dirty="0" smtClean="0"/>
              <a:t>code</a:t>
            </a:r>
            <a:endParaRPr lang="en-US" dirty="0"/>
          </a:p>
        </p:txBody>
      </p:sp>
    </p:spTree>
    <p:extLst>
      <p:ext uri="{BB962C8B-B14F-4D97-AF65-F5344CB8AC3E}">
        <p14:creationId xmlns:p14="http://schemas.microsoft.com/office/powerpoint/2010/main" val="1377809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4735</Words>
  <Application>Microsoft Macintosh PowerPoint</Application>
  <PresentationFormat>On-screen Show (16:9)</PresentationFormat>
  <Paragraphs>870</Paragraphs>
  <Slides>99</Slides>
  <Notes>76</Notes>
  <HiddenSlides>0</HiddenSlides>
  <MMClips>0</MMClips>
  <ScaleCrop>false</ScaleCrop>
  <HeadingPairs>
    <vt:vector size="4" baseType="variant">
      <vt:variant>
        <vt:lpstr>Theme</vt:lpstr>
      </vt:variant>
      <vt:variant>
        <vt:i4>1</vt:i4>
      </vt:variant>
      <vt:variant>
        <vt:lpstr>Slide Titles</vt:lpstr>
      </vt:variant>
      <vt:variant>
        <vt:i4>99</vt:i4>
      </vt:variant>
    </vt:vector>
  </HeadingPairs>
  <TitlesOfParts>
    <vt:vector size="100" baseType="lpstr">
      <vt:lpstr>Office Theme</vt:lpstr>
      <vt:lpstr>Parallel-lazy performance Java 8 vs Scala vs GS Collections</vt:lpstr>
      <vt:lpstr>Goals</vt:lpstr>
      <vt:lpstr>Goals</vt:lpstr>
      <vt:lpstr>Goals</vt:lpstr>
      <vt:lpstr>Goals</vt:lpstr>
      <vt:lpstr>Intro</vt:lpstr>
      <vt:lpstr>Performance Factors</vt:lpstr>
      <vt:lpstr>Count: Serial</vt:lpstr>
      <vt:lpstr>Count: Serial Lazy</vt:lpstr>
      <vt:lpstr>Count: Parallel Lazy</vt:lpstr>
      <vt:lpstr>Parallel Lazy</vt:lpstr>
      <vt:lpstr>Parallel Eager</vt:lpstr>
      <vt:lpstr>Goals</vt:lpstr>
      <vt:lpstr>Serial Count ops/s (higher is better)</vt:lpstr>
      <vt:lpstr>Parallel Count ops/s (higher is better)</vt:lpstr>
      <vt:lpstr>Java Microbenchmark Harness</vt:lpstr>
      <vt:lpstr>Java Microbenchmark Harness</vt:lpstr>
      <vt:lpstr>Java Microbenchmark Harness</vt:lpstr>
      <vt:lpstr>Java Microbenchmark Harness</vt:lpstr>
      <vt:lpstr>Performance Factors</vt:lpstr>
      <vt:lpstr>Java Microbenchmark Harness</vt:lpstr>
      <vt:lpstr>Performance Factors</vt:lpstr>
      <vt:lpstr>Performance Factors</vt:lpstr>
      <vt:lpstr>PowerPoint Presentation</vt:lpstr>
      <vt:lpstr>Count: Java 8 implementation</vt:lpstr>
      <vt:lpstr>Count: Java 8 implementation</vt:lpstr>
      <vt:lpstr>Count: Java 8 implementation</vt:lpstr>
      <vt:lpstr>Count: Java 8 implementation</vt:lpstr>
      <vt:lpstr>Count: Java 8 implementation</vt:lpstr>
      <vt:lpstr>Count: Java 8 implementation</vt:lpstr>
      <vt:lpstr>PowerPoint Presentation</vt:lpstr>
      <vt:lpstr>Count: GS Collections</vt:lpstr>
      <vt:lpstr>Count: GS Collections</vt:lpstr>
      <vt:lpstr>Count: GS Collections</vt:lpstr>
      <vt:lpstr>Count: GS Collections</vt:lpstr>
      <vt:lpstr>Count: GS Collections</vt:lpstr>
      <vt:lpstr>PowerPoint Presentation</vt:lpstr>
      <vt:lpstr>Count: Scala implementation</vt:lpstr>
      <vt:lpstr>Count: Scala implementation</vt:lpstr>
      <vt:lpstr>Count: Scala implementation</vt:lpstr>
      <vt:lpstr>Count: Scala implementation</vt:lpstr>
      <vt:lpstr>Performance Factors</vt:lpstr>
      <vt:lpstr>Performance Factors</vt:lpstr>
      <vt:lpstr>Parallel / Lazy / JDK</vt:lpstr>
      <vt:lpstr>Parallel / Lazy / GSC</vt:lpstr>
      <vt:lpstr>Parallel / Lazy / Scala</vt:lpstr>
      <vt:lpstr>Stacked computation ops/s (higher is better)</vt:lpstr>
      <vt:lpstr>Parallel / Lazy / JDK</vt:lpstr>
      <vt:lpstr>Parallel / Lazy / JDK</vt:lpstr>
      <vt:lpstr>Fork-Join Merge</vt:lpstr>
      <vt:lpstr>Fork-Join Merge</vt:lpstr>
      <vt:lpstr>Parallel / Lazy / GSC</vt:lpstr>
      <vt:lpstr>Parallel / Lazy / GSC</vt:lpstr>
      <vt:lpstr>CompositeFastList Merge</vt:lpstr>
      <vt:lpstr>Performance Factors</vt:lpstr>
      <vt:lpstr>PowerPoint Presentation</vt:lpstr>
      <vt:lpstr>Parallel: GSC</vt:lpstr>
      <vt:lpstr>Parallel: Scala</vt:lpstr>
      <vt:lpstr>Parallel: Java 8</vt:lpstr>
      <vt:lpstr>PowerPoint Presentation</vt:lpstr>
      <vt:lpstr>Aggregation Domain</vt:lpstr>
      <vt:lpstr>Aggregate by Categories</vt:lpstr>
      <vt:lpstr>Aggregate by Accounts</vt:lpstr>
      <vt:lpstr>Aggregate by Category Streams</vt:lpstr>
      <vt:lpstr>Aggregate by Category GSC</vt:lpstr>
      <vt:lpstr>Aggregate by Category GSC</vt:lpstr>
      <vt:lpstr>Aggregate by Account GSC</vt:lpstr>
      <vt:lpstr>Collapse factor</vt:lpstr>
      <vt:lpstr>Collapse factor</vt:lpstr>
      <vt:lpstr>Collapse factor</vt:lpstr>
      <vt:lpstr>Performance Factors</vt:lpstr>
      <vt:lpstr>Goals</vt:lpstr>
      <vt:lpstr>Goals</vt:lpstr>
      <vt:lpstr>Goals</vt:lpstr>
      <vt:lpstr>PowerPoint Presentation</vt:lpstr>
      <vt:lpstr>Q&amp;A</vt:lpstr>
      <vt:lpstr>PowerPoint Presentation</vt:lpstr>
      <vt:lpstr>PowerPoint Presentation</vt:lpstr>
      <vt:lpstr>Performance Factors</vt:lpstr>
      <vt:lpstr>Parallel Count ops/s (higher is better)</vt:lpstr>
      <vt:lpstr>Parallel Count ops/s (higher is better)</vt:lpstr>
      <vt:lpstr>Parallel / Lazy / GSC</vt:lpstr>
      <vt:lpstr>PowerPoint Presentation</vt:lpstr>
      <vt:lpstr>Hand coded Parallel / Lazy</vt:lpstr>
      <vt:lpstr>Stacked computation ops/s (higher is better)</vt:lpstr>
      <vt:lpstr>PowerPoint Presentation</vt:lpstr>
      <vt:lpstr>Count: SAM method calls</vt:lpstr>
      <vt:lpstr>Count: GS Collections</vt:lpstr>
      <vt:lpstr>Count: GS Collections</vt:lpstr>
      <vt:lpstr>Count: Java 8</vt:lpstr>
      <vt:lpstr>Count: Java 8</vt:lpstr>
      <vt:lpstr>Count: Scala</vt:lpstr>
      <vt:lpstr>@FunctionalInterface method calls</vt:lpstr>
      <vt:lpstr>@FunctionalInterface method calls</vt:lpstr>
      <vt:lpstr>@FunctionalInterface method calls</vt:lpstr>
      <vt:lpstr>@FunctionalInterface method calls</vt:lpstr>
      <vt:lpstr>Megamorphic method dispatch</vt:lpstr>
      <vt:lpstr>Megamorphic Count ops/s (higher is better)</vt:lpstr>
      <vt:lpstr>Megamorphic method dispatch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2014-06-07T01:47:22Z</dcterms:created>
  <dcterms:modified xsi:type="dcterms:W3CDTF">2014-06-11T22:19:00Z</dcterms:modified>
</cp:coreProperties>
</file>