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9" r:id="rId3"/>
    <p:sldId id="282" r:id="rId4"/>
    <p:sldId id="279" r:id="rId5"/>
    <p:sldId id="278" r:id="rId6"/>
    <p:sldId id="267" r:id="rId7"/>
    <p:sldId id="280" r:id="rId8"/>
    <p:sldId id="285" r:id="rId9"/>
    <p:sldId id="284" r:id="rId10"/>
    <p:sldId id="277" r:id="rId11"/>
    <p:sldId id="286" r:id="rId12"/>
    <p:sldId id="287" r:id="rId13"/>
    <p:sldId id="274" r:id="rId14"/>
    <p:sldId id="288" r:id="rId15"/>
    <p:sldId id="269" r:id="rId16"/>
    <p:sldId id="265" r:id="rId17"/>
    <p:sldId id="264" r:id="rId18"/>
    <p:sldId id="266" r:id="rId19"/>
    <p:sldId id="271" r:id="rId20"/>
    <p:sldId id="263" r:id="rId21"/>
    <p:sldId id="262" r:id="rId22"/>
    <p:sldId id="302" r:id="rId23"/>
    <p:sldId id="272" r:id="rId24"/>
    <p:sldId id="306" r:id="rId25"/>
    <p:sldId id="270" r:id="rId26"/>
    <p:sldId id="291" r:id="rId27"/>
    <p:sldId id="295" r:id="rId28"/>
    <p:sldId id="293" r:id="rId29"/>
    <p:sldId id="296" r:id="rId30"/>
    <p:sldId id="289" r:id="rId31"/>
    <p:sldId id="260" r:id="rId32"/>
    <p:sldId id="261" r:id="rId33"/>
    <p:sldId id="305" r:id="rId34"/>
    <p:sldId id="298" r:id="rId35"/>
    <p:sldId id="299" r:id="rId36"/>
    <p:sldId id="300" r:id="rId37"/>
    <p:sldId id="303" r:id="rId38"/>
    <p:sldId id="304" r:id="rId39"/>
    <p:sldId id="308" r:id="rId40"/>
    <p:sldId id="309" r:id="rId41"/>
    <p:sldId id="307" r:id="rId42"/>
    <p:sldId id="294" r:id="rId43"/>
    <p:sldId id="301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4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shvt:Documents:Crittercism:Content:SalesDeck:SurveyData:Graphs-for-dec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4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Deck!$A$65:$A$70</c:f>
              <c:strCache>
                <c:ptCount val="6"/>
                <c:pt idx="0">
                  <c:v>Did not do anything</c:v>
                </c:pt>
                <c:pt idx="1">
                  <c:v>Shared the experience via social media</c:v>
                </c:pt>
                <c:pt idx="2">
                  <c:v>Left a negative review on the app store</c:v>
                </c:pt>
                <c:pt idx="3">
                  <c:v>Contacted support or told the vendor</c:v>
                </c:pt>
                <c:pt idx="4">
                  <c:v>Told a friend in person</c:v>
                </c:pt>
                <c:pt idx="5">
                  <c:v>Uninstalled the app</c:v>
                </c:pt>
              </c:strCache>
            </c:strRef>
          </c:cat>
          <c:val>
            <c:numRef>
              <c:f>Deck!$B$65:$B$70</c:f>
              <c:numCache>
                <c:formatCode>0%</c:formatCode>
                <c:ptCount val="6"/>
                <c:pt idx="0">
                  <c:v>0.255</c:v>
                </c:pt>
                <c:pt idx="1">
                  <c:v>0.088</c:v>
                </c:pt>
                <c:pt idx="2">
                  <c:v>0.102</c:v>
                </c:pt>
                <c:pt idx="3">
                  <c:v>0.213</c:v>
                </c:pt>
                <c:pt idx="4">
                  <c:v>0.264</c:v>
                </c:pt>
                <c:pt idx="5">
                  <c:v>0.648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100"/>
        <c:axId val="-2130290056"/>
        <c:axId val="-2130287000"/>
      </c:barChart>
      <c:catAx>
        <c:axId val="-21302900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Roboto Regular"/>
                <a:cs typeface="Roboto Regular"/>
              </a:defRPr>
            </a:pPr>
            <a:endParaRPr lang="en-US"/>
          </a:p>
        </c:txPr>
        <c:crossAx val="-2130287000"/>
        <c:crosses val="autoZero"/>
        <c:auto val="1"/>
        <c:lblAlgn val="ctr"/>
        <c:lblOffset val="100"/>
        <c:noMultiLvlLbl val="0"/>
      </c:catAx>
      <c:valAx>
        <c:axId val="-213028700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1302900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rittercism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206375"/>
            <a:ext cx="202406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62433"/>
            <a:ext cx="7772400" cy="2738017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60EB-BC39-0945-B7D7-ADC496621B2B}" type="datetimeFigureOut">
              <a:rPr lang="en-US"/>
              <a:pPr>
                <a:defRPr/>
              </a:pPr>
              <a:t>6/13/14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7440C-1B3E-E343-9509-340B1B28C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1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E761D-6C9C-E44B-9600-FA4F0C4A6E34}" type="datetimeFigureOut">
              <a:rPr lang="en-US"/>
              <a:pPr>
                <a:defRPr/>
              </a:pPr>
              <a:t>6/13/14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5F14B-D933-CE4A-A902-D7AEA5E46F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5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rittercism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206375"/>
            <a:ext cx="202406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7575"/>
            <a:ext cx="2057400" cy="520858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7575"/>
            <a:ext cx="6019800" cy="520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C3962-6FB0-5645-9788-CD1B3B58D8F7}" type="datetimeFigureOut">
              <a:rPr lang="en-US"/>
              <a:pPr>
                <a:defRPr/>
              </a:pPr>
              <a:t>6/13/14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4E250-FD2F-C94C-83A7-DC7380DB0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8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7575"/>
            <a:ext cx="8229600" cy="5208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01A7-073F-5E47-A3AB-B5AE48EE4C5F}" type="datetimeFigureOut">
              <a:rPr lang="en-US"/>
              <a:pPr>
                <a:defRPr/>
              </a:pPr>
              <a:t>6/13/14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E18C4-C296-C44E-B631-FCE521CBDC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9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rittercism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206375"/>
            <a:ext cx="202406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302626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7575"/>
            <a:ext cx="8302626" cy="34893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678B1-B46F-BC4A-B223-60523BE4B277}" type="datetimeFigureOut">
              <a:rPr lang="en-US"/>
              <a:pPr>
                <a:defRPr/>
              </a:pPr>
              <a:t>6/13/14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170B-FD3F-CA47-A110-9CE111AEF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7576"/>
            <a:ext cx="4038600" cy="5208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7576"/>
            <a:ext cx="403860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C9D2A-95FA-0E40-8B42-433C084F357C}" type="datetimeFigureOut">
              <a:rPr lang="en-US"/>
              <a:pPr>
                <a:defRPr/>
              </a:pPr>
              <a:t>6/13/14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12F4A-F643-2049-A53F-668164952B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4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7575"/>
            <a:ext cx="4040188" cy="845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2775"/>
            <a:ext cx="4040188" cy="43633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7575"/>
            <a:ext cx="4041775" cy="845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62775"/>
            <a:ext cx="4041775" cy="43633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C3B74-93BC-7943-94C4-F6D897A35DB1}" type="datetimeFigureOut">
              <a:rPr lang="en-US"/>
              <a:pPr>
                <a:defRPr/>
              </a:pPr>
              <a:t>6/13/14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41C66-4114-A14F-B5D0-0A2A746B29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6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14D7C-BDEB-034D-BAD0-729D7D3EC96A}" type="datetimeFigureOut">
              <a:rPr lang="en-US"/>
              <a:pPr>
                <a:defRPr/>
              </a:pPr>
              <a:t>6/13/14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9EC5A-5DBC-7A42-B002-107359D583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7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rittercism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206375"/>
            <a:ext cx="202406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219CF-2283-0844-A358-1BDF3DD66958}" type="datetimeFigureOut">
              <a:rPr lang="en-US"/>
              <a:pPr>
                <a:defRPr/>
              </a:pPr>
              <a:t>6/13/14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1B05D-8E7D-3447-B138-CDC3AEEF6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7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crittercism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206375"/>
            <a:ext cx="202406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917575"/>
            <a:ext cx="3008313" cy="1098550"/>
          </a:xfrm>
        </p:spPr>
        <p:txBody>
          <a:bodyPr anchor="t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7575"/>
            <a:ext cx="5111750" cy="520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16125"/>
            <a:ext cx="3008313" cy="41100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39B63-1DAF-1B40-B2E9-82B9E9627279}" type="datetimeFigureOut">
              <a:rPr lang="en-US"/>
              <a:pPr>
                <a:defRPr/>
              </a:pPr>
              <a:t>6/13/14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0AB57-3E66-8B47-9424-32B55B755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0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crittercism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206375"/>
            <a:ext cx="202406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7575"/>
            <a:ext cx="5486400" cy="3810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8C437-72D0-7149-8DC7-E2DABE1E70DA}" type="datetimeFigureOut">
              <a:rPr lang="en-US"/>
              <a:pPr>
                <a:defRPr/>
              </a:pPr>
              <a:t>6/13/14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A4B7-F353-F64E-B3D2-7DC1AA668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9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111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0"/>
            <a:ext cx="82296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7575"/>
            <a:ext cx="8229600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Roboto"/>
                <a:ea typeface="+mn-ea"/>
                <a:cs typeface="+mn-cs"/>
              </a:defRPr>
            </a:lvl1pPr>
          </a:lstStyle>
          <a:p>
            <a:pPr>
              <a:defRPr/>
            </a:pPr>
            <a:fld id="{91A8E0A2-D00D-B744-97E3-E22BB6BE4CD4}" type="datetimeFigureOut">
              <a:rPr lang="en-US"/>
              <a:pPr>
                <a:defRPr/>
              </a:pPr>
              <a:t>6/13/14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Roboto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Roboto"/>
                <a:ea typeface="+mn-ea"/>
                <a:cs typeface="+mn-cs"/>
              </a:defRPr>
            </a:lvl1pPr>
          </a:lstStyle>
          <a:p>
            <a:pPr>
              <a:defRPr/>
            </a:pPr>
            <a:fld id="{5BCE3061-3333-914F-8415-EE546A34E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635635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33" name="Group 23"/>
          <p:cNvGrpSpPr>
            <a:grpSpLocks/>
          </p:cNvGrpSpPr>
          <p:nvPr/>
        </p:nvGrpSpPr>
        <p:grpSpPr bwMode="auto">
          <a:xfrm>
            <a:off x="8686800" y="0"/>
            <a:ext cx="457200" cy="611188"/>
            <a:chOff x="7874672" y="0"/>
            <a:chExt cx="548640" cy="611777"/>
          </a:xfrm>
        </p:grpSpPr>
        <p:sp>
          <p:nvSpPr>
            <p:cNvPr id="12" name="Rectangle 11"/>
            <p:cNvSpPr/>
            <p:nvPr/>
          </p:nvSpPr>
          <p:spPr>
            <a:xfrm>
              <a:off x="8240432" y="0"/>
              <a:ext cx="91440" cy="6117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148992" y="0"/>
              <a:ext cx="91440" cy="6117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57552" y="0"/>
              <a:ext cx="91440" cy="6117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66112" y="0"/>
              <a:ext cx="91440" cy="6117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74672" y="0"/>
              <a:ext cx="91440" cy="6117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31872" y="0"/>
              <a:ext cx="91440" cy="61177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1034" name="Picture 24" descr="logo.em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07950"/>
            <a:ext cx="3397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8" r:id="rId3"/>
    <p:sldLayoutId id="2147483703" r:id="rId4"/>
    <p:sldLayoutId id="2147483704" r:id="rId5"/>
    <p:sldLayoutId id="2147483705" r:id="rId6"/>
    <p:sldLayoutId id="2147483709" r:id="rId7"/>
    <p:sldLayoutId id="2147483710" r:id="rId8"/>
    <p:sldLayoutId id="2147483711" r:id="rId9"/>
    <p:sldLayoutId id="2147483706" r:id="rId10"/>
    <p:sldLayoutId id="214748371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Roboto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Roboto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Roboto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Roboto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Roboto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Roboto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Roboto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Roboto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Robot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Roboto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Roboto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Roboto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Roboto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Roboto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484451" y="966919"/>
            <a:ext cx="8209468" cy="2738437"/>
          </a:xfrm>
        </p:spPr>
        <p:txBody>
          <a:bodyPr/>
          <a:lstStyle/>
          <a:p>
            <a:r>
              <a:rPr lang="en-US" sz="8000" b="1" dirty="0" smtClean="0">
                <a:latin typeface="Roboto" charset="0"/>
              </a:rPr>
              <a:t>Mobile </a:t>
            </a:r>
            <a:r>
              <a:rPr lang="en-US" sz="8000" b="1" dirty="0" err="1" smtClean="0">
                <a:latin typeface="Roboto" charset="0"/>
              </a:rPr>
              <a:t>DevOps</a:t>
            </a:r>
            <a:r>
              <a:rPr lang="en-US" sz="8800" dirty="0" smtClean="0">
                <a:latin typeface="Roboto" charset="0"/>
              </a:rPr>
              <a:t/>
            </a:r>
            <a:br>
              <a:rPr lang="en-US" sz="8800" dirty="0" smtClean="0">
                <a:latin typeface="Roboto" charset="0"/>
              </a:rPr>
            </a:br>
            <a:r>
              <a:rPr lang="en-US" sz="1400" dirty="0" smtClean="0">
                <a:latin typeface="Roboto" charset="0"/>
              </a:rPr>
              <a:t/>
            </a:r>
            <a:br>
              <a:rPr lang="en-US" sz="1400" dirty="0" smtClean="0">
                <a:latin typeface="Roboto" charset="0"/>
              </a:rPr>
            </a:br>
            <a:r>
              <a:rPr lang="en-US" sz="3600" dirty="0" smtClean="0">
                <a:latin typeface="Roboto" charset="0"/>
              </a:rPr>
              <a:t>Mobile Apps + APIs = Mobile </a:t>
            </a:r>
            <a:r>
              <a:rPr lang="en-US" sz="3600" dirty="0" err="1" smtClean="0">
                <a:latin typeface="Roboto" charset="0"/>
              </a:rPr>
              <a:t>DevOps</a:t>
            </a:r>
            <a:endParaRPr lang="en-US" sz="6000" dirty="0">
              <a:latin typeface="Roboto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5156"/>
            <a:ext cx="6400800" cy="199121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Alex Gaber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Crittercism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err="1" smtClean="0">
                <a:solidFill>
                  <a:schemeClr val="tx1"/>
                </a:solidFill>
                <a:ea typeface="+mn-ea"/>
                <a:cs typeface="+mn-cs"/>
              </a:rPr>
              <a:t>QCon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New York 2014</a:t>
            </a:r>
            <a:endParaRPr lang="en-US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Packaged Software Fades into History</a:t>
            </a:r>
            <a:endParaRPr lang="en-US" dirty="0"/>
          </a:p>
        </p:txBody>
      </p:sp>
      <p:pic>
        <p:nvPicPr>
          <p:cNvPr id="4" name="Picture 3" descr="Screen Shot 2014-05-22 at 9.41.0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/>
          <a:stretch/>
        </p:blipFill>
        <p:spPr>
          <a:xfrm>
            <a:off x="369156" y="813676"/>
            <a:ext cx="8565356" cy="469783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049084" y="4897152"/>
            <a:ext cx="1885428" cy="1228718"/>
          </a:xfrm>
          <a:prstGeom prst="wedgeRoundRectCallout">
            <a:avLst>
              <a:gd name="adj1" fmla="val -123861"/>
              <a:gd name="adj2" fmla="val -3214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2011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1820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 Launches Continue to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2105"/>
            <a:ext cx="8229600" cy="5208588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/>
              <a:t>Mobile App Platforms Grow</a:t>
            </a:r>
          </a:p>
          <a:p>
            <a:pPr marL="0" indent="0" algn="ctr">
              <a:buNone/>
            </a:pPr>
            <a:r>
              <a:rPr lang="en-US" sz="4400" dirty="0" smtClean="0"/>
              <a:t>40k Apps / Month Added 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492171"/>
            <a:ext cx="8128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3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b="1" dirty="0" smtClean="0"/>
              <a:t>Mobile application development</a:t>
            </a:r>
          </a:p>
          <a:p>
            <a:pPr lvl="1"/>
            <a:r>
              <a:rPr lang="en-US" sz="4400" dirty="0" smtClean="0"/>
              <a:t> Multiple Code Bases</a:t>
            </a:r>
          </a:p>
          <a:p>
            <a:pPr lvl="1"/>
            <a:r>
              <a:rPr lang="en-US" sz="4400" dirty="0" smtClean="0"/>
              <a:t> API connectivity + persistence becomes an issue due to 2G / 3G / 4G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2195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 Ecosystem is Fragmented</a:t>
            </a:r>
            <a:endParaRPr lang="en-US" dirty="0"/>
          </a:p>
        </p:txBody>
      </p:sp>
      <p:pic>
        <p:nvPicPr>
          <p:cNvPr id="4" name="Picture 3" descr="crittercism-mobile-benchmark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6"/>
          <a:stretch/>
        </p:blipFill>
        <p:spPr>
          <a:xfrm>
            <a:off x="2" y="2147421"/>
            <a:ext cx="9143998" cy="472650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5679" y="917575"/>
            <a:ext cx="8707011" cy="520858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Mobile App Devices are Fragmented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14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b="1" dirty="0" smtClean="0"/>
              <a:t>Mobile application development</a:t>
            </a:r>
          </a:p>
          <a:p>
            <a:pPr lvl="1"/>
            <a:r>
              <a:rPr lang="en-US" sz="6000" dirty="0" smtClean="0"/>
              <a:t> New Challenges</a:t>
            </a:r>
          </a:p>
          <a:p>
            <a:pPr lvl="1"/>
            <a:r>
              <a:rPr lang="en-US" sz="6000" dirty="0"/>
              <a:t> </a:t>
            </a:r>
            <a:r>
              <a:rPr lang="en-US" sz="6000" dirty="0" smtClean="0"/>
              <a:t>More Difficult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9129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3113"/>
            <a:ext cx="8229600" cy="3743049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dirty="0" smtClean="0"/>
              <a:t>App </a:t>
            </a:r>
            <a:r>
              <a:rPr lang="en-US" sz="8800" dirty="0" smtClean="0"/>
              <a:t>Demonstration</a:t>
            </a:r>
            <a:endParaRPr lang="en-US" sz="7200" dirty="0" smtClean="0"/>
          </a:p>
          <a:p>
            <a:pPr lvl="2"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3680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Software Development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1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Crash, but Users Already Paid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26749"/>
            <a:ext cx="7362387" cy="550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0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Caused the Error, the OS or the Application?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dirty="0" smtClean="0"/>
              <a:t>Was it Windows that crashed or was it the application?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9869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Poll – How Effective are Proactive Feedback Loops?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 smtClean="0"/>
              <a:t>When was the last time you clicked “Send” ??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773363"/>
            <a:ext cx="53213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5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9011"/>
            <a:ext cx="8229600" cy="5208588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/>
              <a:t>Mobile Apps are a new paradigm of application development 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936" y="3427802"/>
            <a:ext cx="5710977" cy="285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1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 Crash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404 error – Do you notify the site?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16" y="1643421"/>
            <a:ext cx="8530064" cy="409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9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App Crash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Apps Crash 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837557"/>
            <a:ext cx="8229600" cy="40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3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 Users Cannot Communicate Easily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681"/>
          <a:stretch/>
        </p:blipFill>
        <p:spPr>
          <a:xfrm>
            <a:off x="3108540" y="851362"/>
            <a:ext cx="3384021" cy="542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7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App Crash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b="1" dirty="0" err="1" smtClean="0"/>
              <a:t>iOS</a:t>
            </a:r>
            <a:r>
              <a:rPr lang="en-US" sz="6000" b="1" dirty="0" smtClean="0"/>
              <a:t> Apps Crash ! 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97" y="2064530"/>
            <a:ext cx="6537544" cy="420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1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First Time, User Experience has a Feedback Loop</a:t>
            </a:r>
            <a:endParaRPr lang="en-US" dirty="0"/>
          </a:p>
        </p:txBody>
      </p:sp>
      <p:pic>
        <p:nvPicPr>
          <p:cNvPr id="5" name="Picture 4" descr="Screen Shot 2014-06-13 at 7.02.4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87"/>
          <a:stretch/>
        </p:blipFill>
        <p:spPr>
          <a:xfrm>
            <a:off x="455624" y="694110"/>
            <a:ext cx="8212160" cy="560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0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Do end-users want to help the app developer?</a:t>
            </a:r>
          </a:p>
          <a:p>
            <a:endParaRPr lang="en-US" sz="4800" dirty="0"/>
          </a:p>
          <a:p>
            <a:r>
              <a:rPr lang="en-US" sz="4800" dirty="0" smtClean="0"/>
              <a:t>Mobile App Stores created developer reputation / feedback loop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3686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Users React to Poor App Performance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8148" y="-1074005"/>
            <a:ext cx="5019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Regular"/>
                <a:cs typeface="Roboto Regular"/>
              </a:rPr>
              <a:t>How Customers React to Poor App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5113" y="5829610"/>
            <a:ext cx="551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Roboto Regular"/>
                <a:cs typeface="Roboto Regular"/>
              </a:rPr>
              <a:t>Source: Crittercism end-user survey Q4’2013</a:t>
            </a:r>
            <a:endParaRPr lang="en-US" sz="1800" dirty="0">
              <a:latin typeface="Roboto Regular"/>
              <a:cs typeface="Roboto Regular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618916"/>
              </p:ext>
            </p:extLst>
          </p:nvPr>
        </p:nvGraphicFramePr>
        <p:xfrm>
          <a:off x="141110" y="1726676"/>
          <a:ext cx="9002889" cy="384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8667" y="859680"/>
            <a:ext cx="80617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Roboto Regular"/>
                <a:cs typeface="Roboto Regular"/>
              </a:rPr>
              <a:t>What Do Users Do When the App is Slow?</a:t>
            </a:r>
            <a:endParaRPr lang="en-US" sz="320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7170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vs.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i="1" dirty="0" smtClean="0"/>
              <a:t>“If everything is tested, we don’t need to monitor”</a:t>
            </a:r>
          </a:p>
          <a:p>
            <a:pPr marL="457200" lvl="1" indent="0" algn="ctr">
              <a:buNone/>
            </a:pPr>
            <a:endParaRPr lang="en-US" sz="4400" dirty="0" smtClean="0"/>
          </a:p>
          <a:p>
            <a:pPr marL="457200" lvl="1" indent="0" algn="ctr">
              <a:buNone/>
            </a:pPr>
            <a:r>
              <a:rPr lang="en-US" sz="6600" dirty="0" smtClean="0"/>
              <a:t>TRUE or FALSE</a:t>
            </a:r>
          </a:p>
        </p:txBody>
      </p:sp>
    </p:spTree>
    <p:extLst>
      <p:ext uri="{BB962C8B-B14F-4D97-AF65-F5344CB8AC3E}">
        <p14:creationId xmlns:p14="http://schemas.microsoft.com/office/powerpoint/2010/main" val="215355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Performance Monitoring for Android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66853" y="4725221"/>
            <a:ext cx="5279592" cy="82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Failure of shopping cart check-outs, referrals, etc. </a:t>
            </a:r>
            <a:endParaRPr lang="en-US" sz="2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336" y="4726405"/>
            <a:ext cx="3396101" cy="8228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rgbClr val="E2E4E1"/>
                </a:solidFill>
                <a:latin typeface="Helvetica"/>
                <a:cs typeface="Helvetica"/>
              </a:rPr>
              <a:t>Transaction Errors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87012" y="2923749"/>
            <a:ext cx="5259433" cy="82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HTTP Errors like 404’s, Errors accessing Cloud Services</a:t>
            </a:r>
            <a:endParaRPr lang="en-US" sz="2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495" y="2924933"/>
            <a:ext cx="3396101" cy="8228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rgbClr val="E2E4E1"/>
                </a:solidFill>
                <a:latin typeface="Helvetica"/>
                <a:cs typeface="Helvetica"/>
              </a:rPr>
              <a:t>API </a:t>
            </a:r>
            <a:r>
              <a:rPr lang="en-US" sz="2400" dirty="0" smtClean="0">
                <a:solidFill>
                  <a:srgbClr val="E2E4E1"/>
                </a:solidFill>
                <a:latin typeface="Helvetica"/>
                <a:cs typeface="Helvetica"/>
              </a:rPr>
              <a:t>&amp; Network Errors</a:t>
            </a:r>
            <a:endParaRPr lang="en-US" sz="2400" dirty="0">
              <a:solidFill>
                <a:srgbClr val="E2E4E1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6853" y="3824485"/>
            <a:ext cx="5279592" cy="82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Slow performance, High latencies</a:t>
            </a:r>
            <a:endParaRPr lang="en-US" sz="2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336" y="3825669"/>
            <a:ext cx="3396101" cy="8228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 smtClean="0">
                <a:solidFill>
                  <a:srgbClr val="E2E4E1"/>
                </a:solidFill>
                <a:latin typeface="Helvetica"/>
                <a:cs typeface="Helvetica"/>
              </a:rPr>
              <a:t>Unresponsive Apps </a:t>
            </a:r>
            <a:endParaRPr lang="en-US" sz="2400" dirty="0">
              <a:solidFill>
                <a:srgbClr val="E2E4E1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7171" y="2023013"/>
            <a:ext cx="5239274" cy="82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Downtime due to app crashes</a:t>
            </a:r>
            <a:endParaRPr lang="en-US" sz="2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654" y="2024197"/>
            <a:ext cx="3396101" cy="8228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 smtClean="0">
                <a:solidFill>
                  <a:srgbClr val="E2E4E1"/>
                </a:solidFill>
                <a:latin typeface="Helvetica"/>
                <a:cs typeface="Helvetica"/>
              </a:rPr>
              <a:t>Apps Crashes &amp; Exceptions</a:t>
            </a:r>
            <a:endParaRPr lang="en-US" sz="2400" dirty="0">
              <a:solidFill>
                <a:srgbClr val="E2E4E1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66853" y="5625959"/>
            <a:ext cx="5279592" cy="82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Performance issues due to geography </a:t>
            </a:r>
            <a:endParaRPr lang="en-US" sz="2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1336" y="5627141"/>
            <a:ext cx="3396101" cy="8228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 smtClean="0">
                <a:solidFill>
                  <a:srgbClr val="E2E4E1"/>
                </a:solidFill>
                <a:latin typeface="Helvetica"/>
                <a:cs typeface="Helvetica"/>
              </a:rPr>
              <a:t>Location</a:t>
            </a:r>
            <a:endParaRPr lang="en-US" sz="2400" dirty="0">
              <a:solidFill>
                <a:srgbClr val="E2E4E1"/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1336" y="917575"/>
            <a:ext cx="8686800" cy="5208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00" dirty="0" smtClean="0"/>
              <a:t>What cannot be tested prior to launch?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251571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mAPM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600" dirty="0" smtClean="0"/>
              <a:t>Mobile App </a:t>
            </a:r>
            <a:r>
              <a:rPr lang="en-US" sz="5600" dirty="0" smtClean="0"/>
              <a:t>Performance management (</a:t>
            </a:r>
            <a:r>
              <a:rPr lang="en-US" sz="5600" dirty="0" err="1" smtClean="0"/>
              <a:t>mAPM</a:t>
            </a:r>
            <a:r>
              <a:rPr lang="en-US" sz="5600" dirty="0" smtClean="0"/>
              <a:t>) </a:t>
            </a:r>
            <a:r>
              <a:rPr lang="en-US" sz="5600" dirty="0" smtClean="0"/>
              <a:t>intertwines mobile app development with </a:t>
            </a:r>
            <a:r>
              <a:rPr lang="en-US" sz="5600" dirty="0" err="1" smtClean="0"/>
              <a:t>DevOps</a:t>
            </a:r>
            <a:r>
              <a:rPr lang="en-US" sz="5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871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9011"/>
            <a:ext cx="8229600" cy="5208588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/>
              <a:t>How did we get here? 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936" y="3427802"/>
            <a:ext cx="5710977" cy="285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3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Web to Mobile App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Web Applications expect </a:t>
            </a:r>
          </a:p>
          <a:p>
            <a:pPr marL="457200" lvl="1" indent="0">
              <a:buNone/>
            </a:pPr>
            <a:r>
              <a:rPr lang="en-US" sz="4800" dirty="0" smtClean="0"/>
              <a:t>&gt; 99.9% Uptime</a:t>
            </a:r>
          </a:p>
          <a:p>
            <a:pPr marL="0" indent="0">
              <a:buNone/>
            </a:pPr>
            <a:endParaRPr lang="en-US" sz="5400" dirty="0"/>
          </a:p>
          <a:p>
            <a:r>
              <a:rPr lang="en-US" sz="4800" dirty="0" smtClean="0"/>
              <a:t>Mobile Applications achieve</a:t>
            </a:r>
          </a:p>
          <a:p>
            <a:pPr marL="457200" lvl="1" indent="0">
              <a:buNone/>
            </a:pPr>
            <a:r>
              <a:rPr lang="en-US" sz="4800" dirty="0" smtClean="0"/>
              <a:t>&lt; 99% Uptime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9198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APIs Powering Mobile Apps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BEWARE of REST APIs causing sleepy mobile apps!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231" y="2119708"/>
            <a:ext cx="5821549" cy="388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1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 API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9" y="956857"/>
            <a:ext cx="8707011" cy="5208588"/>
          </a:xfrm>
        </p:spPr>
        <p:txBody>
          <a:bodyPr/>
          <a:lstStyle/>
          <a:p>
            <a:r>
              <a:rPr lang="en-US" sz="4000" dirty="0" smtClean="0"/>
              <a:t>18% of API calls from mobile apps have an error rate of over 5% </a:t>
            </a:r>
          </a:p>
          <a:p>
            <a:pPr lvl="1"/>
            <a:r>
              <a:rPr lang="en-US" sz="3600" dirty="0" smtClean="0"/>
              <a:t>UNACCEPTABLE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4000" dirty="0" smtClean="0"/>
              <a:t>9% of APIs in mobile apps have greater than 1 Second response</a:t>
            </a:r>
          </a:p>
          <a:p>
            <a:pPr lvl="1"/>
            <a:r>
              <a:rPr lang="en-US" sz="3600" dirty="0" smtClean="0"/>
              <a:t>UNACCEPTABLE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315" y="6423140"/>
            <a:ext cx="448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Crittercism Mobile Benchmark Report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1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SDKs Will Impact Mobile App Performance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8967"/>
            <a:ext cx="8229600" cy="5208588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/>
              <a:t>BEWARE of </a:t>
            </a:r>
            <a:r>
              <a:rPr lang="en-US" sz="4400" b="1" dirty="0" smtClean="0"/>
              <a:t>SDKs slowing down your Mobile Apps! </a:t>
            </a:r>
          </a:p>
          <a:p>
            <a:pPr marL="0" indent="0" algn="ctr">
              <a:buNone/>
            </a:pP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Sample Mobile App Scenario</a:t>
            </a:r>
            <a:endParaRPr lang="en-US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355814"/>
              </p:ext>
            </p:extLst>
          </p:nvPr>
        </p:nvGraphicFramePr>
        <p:xfrm>
          <a:off x="495748" y="2996660"/>
          <a:ext cx="8191052" cy="31104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95526"/>
                <a:gridCol w="4095526"/>
              </a:tblGrid>
              <a:tr h="65109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Free Version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Paid Version</a:t>
                      </a:r>
                      <a:endParaRPr lang="en-US" sz="3200" b="1" dirty="0"/>
                    </a:p>
                  </a:txBody>
                  <a:tcPr/>
                </a:tc>
              </a:tr>
              <a:tr h="245931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Uses</a:t>
                      </a:r>
                      <a:r>
                        <a:rPr lang="en-US" sz="3600" b="1" baseline="0" dirty="0" smtClean="0"/>
                        <a:t> a 3</a:t>
                      </a:r>
                      <a:r>
                        <a:rPr lang="en-US" sz="3600" b="1" baseline="30000" dirty="0" smtClean="0"/>
                        <a:t>rd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smtClean="0"/>
                        <a:t>Party </a:t>
                      </a:r>
                      <a:r>
                        <a:rPr lang="en-US" sz="3600" b="1" baseline="0" dirty="0" smtClean="0"/>
                        <a:t>Mobile Ad </a:t>
                      </a:r>
                      <a:r>
                        <a:rPr lang="en-US" sz="3600" b="1" baseline="0" dirty="0" smtClean="0"/>
                        <a:t>SDK</a:t>
                      </a:r>
                    </a:p>
                    <a:p>
                      <a:pPr algn="ctr"/>
                      <a:endParaRPr lang="en-US" sz="3600" b="1" baseline="0" dirty="0" smtClean="0"/>
                    </a:p>
                    <a:p>
                      <a:pPr algn="ctr"/>
                      <a:r>
                        <a:rPr lang="en-US" sz="4400" b="1" baseline="0" dirty="0" smtClean="0"/>
                        <a:t>~ 3% Crash Rate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No Ads, No 3</a:t>
                      </a:r>
                      <a:r>
                        <a:rPr lang="en-US" sz="3600" b="1" baseline="30000" dirty="0" smtClean="0"/>
                        <a:t>rd</a:t>
                      </a:r>
                      <a:r>
                        <a:rPr lang="en-US" sz="3600" b="1" dirty="0" smtClean="0"/>
                        <a:t> Party Mobile Ad SDK</a:t>
                      </a:r>
                      <a:endParaRPr lang="en-US" sz="3600" b="1" dirty="0" smtClean="0"/>
                    </a:p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r>
                        <a:rPr lang="en-US" sz="4400" b="1" dirty="0" smtClean="0"/>
                        <a:t>&lt; 1</a:t>
                      </a:r>
                      <a:r>
                        <a:rPr lang="en-US" sz="4400" b="1" baseline="0" dirty="0" smtClean="0"/>
                        <a:t>% Crash Rate</a:t>
                      </a:r>
                      <a:endParaRPr lang="en-US" sz="4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01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Apps Have Lots of 3</a:t>
            </a:r>
            <a:r>
              <a:rPr lang="en-US" baseline="30000" dirty="0" smtClean="0"/>
              <a:t>rd</a:t>
            </a:r>
            <a:r>
              <a:rPr lang="en-US" dirty="0" smtClean="0"/>
              <a:t> Party Dependencies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APIs and SDKs can slow down your Mobile App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899587" y="4183589"/>
            <a:ext cx="1785947" cy="1212739"/>
            <a:chOff x="4458911" y="2243667"/>
            <a:chExt cx="2986202" cy="20277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8911" y="2243667"/>
              <a:ext cx="2986202" cy="202776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1062" y="2734734"/>
              <a:ext cx="635000" cy="2032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407" y="4361195"/>
            <a:ext cx="1766436" cy="928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434" y="5341709"/>
            <a:ext cx="2038781" cy="285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851" y="5495751"/>
            <a:ext cx="1254849" cy="5872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3288" y="4319658"/>
            <a:ext cx="1768106" cy="7918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0502" y="5150205"/>
            <a:ext cx="913678" cy="2302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5861" y="5617256"/>
            <a:ext cx="1649674" cy="5004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3884" y="5789386"/>
            <a:ext cx="1693331" cy="36124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901439" y="2396184"/>
            <a:ext cx="1176514" cy="1307511"/>
            <a:chOff x="809979" y="4397232"/>
            <a:chExt cx="2027578" cy="225333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28905" y="4744156"/>
              <a:ext cx="937579" cy="19064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9979" y="4397232"/>
              <a:ext cx="2027578" cy="34692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130325" y="2169536"/>
            <a:ext cx="1354810" cy="1363937"/>
            <a:chOff x="3754741" y="4497419"/>
            <a:chExt cx="1999769" cy="201324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81777" y="4497419"/>
              <a:ext cx="1869722" cy="549918"/>
            </a:xfrm>
            <a:prstGeom prst="rect">
              <a:avLst/>
            </a:prstGeom>
          </p:spPr>
        </p:pic>
        <p:pic>
          <p:nvPicPr>
            <p:cNvPr id="20" name="Picture 19" descr="Screen Shot 2014-03-25 at 11.55.47 AM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741" y="5041694"/>
              <a:ext cx="1999769" cy="1468966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46096" y="2396184"/>
            <a:ext cx="887269" cy="1188941"/>
          </a:xfrm>
          <a:prstGeom prst="rect">
            <a:avLst/>
          </a:prstGeom>
        </p:spPr>
      </p:pic>
      <p:pic>
        <p:nvPicPr>
          <p:cNvPr id="22" name="Picture 21" descr="Screen Shot 2014-03-25 at 11.58.20 AM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96" y="3718739"/>
            <a:ext cx="2252268" cy="381153"/>
          </a:xfrm>
          <a:prstGeom prst="rect">
            <a:avLst/>
          </a:prstGeom>
        </p:spPr>
      </p:pic>
      <p:sp>
        <p:nvSpPr>
          <p:cNvPr id="24" name="Left Brace 23"/>
          <p:cNvSpPr/>
          <p:nvPr/>
        </p:nvSpPr>
        <p:spPr>
          <a:xfrm>
            <a:off x="2246776" y="4361195"/>
            <a:ext cx="654663" cy="179350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67239" y="4477280"/>
            <a:ext cx="1479537" cy="15614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Mobile Ad SDKs</a:t>
            </a:r>
            <a:endParaRPr lang="en-US" sz="2800" b="1" dirty="0"/>
          </a:p>
        </p:txBody>
      </p:sp>
      <p:sp>
        <p:nvSpPr>
          <p:cNvPr id="26" name="Left Brace 25"/>
          <p:cNvSpPr/>
          <p:nvPr/>
        </p:nvSpPr>
        <p:spPr>
          <a:xfrm>
            <a:off x="2246776" y="2280099"/>
            <a:ext cx="654663" cy="179350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67239" y="2396184"/>
            <a:ext cx="1479537" cy="15614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Mobile </a:t>
            </a:r>
            <a:r>
              <a:rPr lang="en-US" sz="2400" b="1" dirty="0" smtClean="0"/>
              <a:t>Security </a:t>
            </a:r>
            <a:r>
              <a:rPr lang="en-US" sz="2800" b="1" dirty="0" smtClean="0"/>
              <a:t>SDKs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9889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of SDKs in your Mobile Apps…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9" y="956857"/>
            <a:ext cx="8707011" cy="5208588"/>
          </a:xfrm>
        </p:spPr>
        <p:txBody>
          <a:bodyPr/>
          <a:lstStyle/>
          <a:p>
            <a:r>
              <a:rPr lang="en-US" sz="4000" dirty="0" smtClean="0"/>
              <a:t>The average mobile application consumes 6 different APIs / web services </a:t>
            </a:r>
            <a:r>
              <a:rPr lang="en-US" sz="2400" dirty="0" smtClean="0"/>
              <a:t>(Crittercism Mobile Benchmark Report 2014)</a:t>
            </a:r>
            <a:endParaRPr lang="en-US" sz="4000" dirty="0" smtClean="0"/>
          </a:p>
          <a:p>
            <a:pPr lvl="1"/>
            <a:r>
              <a:rPr lang="en-US" sz="3600" dirty="0" smtClean="0"/>
              <a:t> Mobile AD SDKs</a:t>
            </a:r>
          </a:p>
          <a:p>
            <a:pPr lvl="1"/>
            <a:r>
              <a:rPr lang="en-US" sz="3600" dirty="0"/>
              <a:t> </a:t>
            </a:r>
            <a:r>
              <a:rPr lang="en-US" sz="3600" dirty="0" smtClean="0"/>
              <a:t>Mobile Security SDKs</a:t>
            </a:r>
          </a:p>
          <a:p>
            <a:pPr lvl="1"/>
            <a:r>
              <a:rPr lang="en-US" sz="3600" dirty="0"/>
              <a:t> </a:t>
            </a:r>
            <a:r>
              <a:rPr lang="en-US" sz="3600" dirty="0" smtClean="0"/>
              <a:t>Mobile Analytics SDKs</a:t>
            </a:r>
          </a:p>
          <a:p>
            <a:pPr lvl="1"/>
            <a:r>
              <a:rPr lang="en-US" sz="3600" dirty="0" smtClean="0"/>
              <a:t> Mobile Monitoring SDKs</a:t>
            </a:r>
            <a:endParaRPr lang="en-US" sz="3200" dirty="0" smtClean="0"/>
          </a:p>
          <a:p>
            <a:pPr lvl="1"/>
            <a:r>
              <a:rPr lang="en-US" sz="3600" dirty="0"/>
              <a:t> </a:t>
            </a:r>
            <a:r>
              <a:rPr lang="en-US" sz="3600" dirty="0" err="1" smtClean="0"/>
              <a:t>RESTful</a:t>
            </a:r>
            <a:r>
              <a:rPr lang="en-US" sz="3600" dirty="0" smtClean="0"/>
              <a:t> APIs</a:t>
            </a:r>
          </a:p>
        </p:txBody>
      </p:sp>
    </p:spTree>
    <p:extLst>
      <p:ext uri="{BB962C8B-B14F-4D97-AF65-F5344CB8AC3E}">
        <p14:creationId xmlns:p14="http://schemas.microsoft.com/office/powerpoint/2010/main" val="226667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 Those APIs the Way </a:t>
            </a:r>
            <a:r>
              <a:rPr lang="en-US" dirty="0" err="1" smtClean="0"/>
              <a:t>DevOps</a:t>
            </a:r>
            <a:r>
              <a:rPr lang="en-US" dirty="0" smtClean="0"/>
              <a:t> Monitors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9" y="956856"/>
            <a:ext cx="8707011" cy="5408253"/>
          </a:xfrm>
        </p:spPr>
        <p:txBody>
          <a:bodyPr/>
          <a:lstStyle/>
          <a:p>
            <a:r>
              <a:rPr lang="en-US" sz="4000" dirty="0" smtClean="0"/>
              <a:t>Mobile App Developers need to </a:t>
            </a:r>
            <a:r>
              <a:rPr lang="en-US" sz="4000" b="1" i="1" dirty="0" smtClean="0"/>
              <a:t>monitor</a:t>
            </a:r>
            <a:r>
              <a:rPr lang="en-US" sz="4000" dirty="0" smtClean="0"/>
              <a:t> the APIs and SDKs that their mobile app is consuming</a:t>
            </a:r>
          </a:p>
          <a:p>
            <a:r>
              <a:rPr lang="en-US" sz="4000" dirty="0" smtClean="0"/>
              <a:t>Trust but Verify</a:t>
            </a:r>
          </a:p>
          <a:p>
            <a:r>
              <a:rPr lang="en-US" sz="4000" dirty="0" smtClean="0"/>
              <a:t>Teamwork -&gt; </a:t>
            </a:r>
          </a:p>
          <a:p>
            <a:pPr marL="457200" lvl="1" indent="0">
              <a:buNone/>
            </a:pPr>
            <a:r>
              <a:rPr lang="en-US" sz="3600" dirty="0" smtClean="0"/>
              <a:t>	</a:t>
            </a:r>
            <a:r>
              <a:rPr lang="en-US" sz="3600" dirty="0" smtClean="0"/>
              <a:t>               + </a:t>
            </a:r>
            <a:r>
              <a:rPr lang="en-US" sz="3600" dirty="0" smtClean="0"/>
              <a:t>Mobile App Developers</a:t>
            </a:r>
          </a:p>
          <a:p>
            <a:pPr marL="457200" lvl="1" indent="0">
              <a:buNone/>
            </a:pPr>
            <a:r>
              <a:rPr lang="en-US" sz="3600" dirty="0" smtClean="0"/>
              <a:t>		</a:t>
            </a:r>
            <a:r>
              <a:rPr lang="en-US" sz="3600" dirty="0" smtClean="0"/>
              <a:t>              + </a:t>
            </a:r>
            <a:r>
              <a:rPr lang="en-US" sz="3600" dirty="0" err="1" smtClean="0"/>
              <a:t>DevOps</a:t>
            </a:r>
            <a:r>
              <a:rPr lang="en-US" sz="3600" dirty="0" smtClean="0"/>
              <a:t> Team</a:t>
            </a:r>
            <a:endParaRPr lang="en-US" sz="3600" dirty="0" smtClean="0"/>
          </a:p>
          <a:p>
            <a:pPr marL="457200" lvl="1" indent="0">
              <a:buNone/>
            </a:pPr>
            <a:r>
              <a:rPr lang="en-US" sz="3600" dirty="0" smtClean="0"/>
              <a:t>			</a:t>
            </a:r>
            <a:r>
              <a:rPr lang="en-US" sz="3600" dirty="0" smtClean="0"/>
              <a:t>             </a:t>
            </a:r>
            <a:r>
              <a:rPr lang="en-US" sz="3600" b="1" dirty="0" smtClean="0"/>
              <a:t>= </a:t>
            </a:r>
            <a:r>
              <a:rPr lang="en-US" sz="3600" b="1" dirty="0" smtClean="0"/>
              <a:t>Mobile </a:t>
            </a:r>
            <a:r>
              <a:rPr lang="en-US" sz="3600" b="1" dirty="0" err="1" smtClean="0"/>
              <a:t>DevOps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9728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Web Service API Integration to Mobile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9" y="956857"/>
            <a:ext cx="8707011" cy="52085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/>
              <a:t> Never make the UI wait for an API </a:t>
            </a:r>
            <a:endParaRPr lang="en-US" sz="3600" dirty="0" smtClean="0"/>
          </a:p>
          <a:p>
            <a:pPr lvl="1">
              <a:spcBef>
                <a:spcPts val="0"/>
              </a:spcBef>
            </a:pPr>
            <a:r>
              <a:rPr lang="en-US" sz="3600" dirty="0" smtClean="0"/>
              <a:t> Decouple API from UI</a:t>
            </a:r>
          </a:p>
          <a:p>
            <a:pPr lvl="1">
              <a:spcBef>
                <a:spcPts val="0"/>
              </a:spcBef>
            </a:pPr>
            <a:r>
              <a:rPr lang="en-US" sz="3600" dirty="0" smtClean="0"/>
              <a:t> </a:t>
            </a:r>
            <a:r>
              <a:rPr lang="en-US" sz="3600" dirty="0"/>
              <a:t>Pre-fetch when possible</a:t>
            </a:r>
          </a:p>
          <a:p>
            <a:r>
              <a:rPr lang="en-US" sz="3600" dirty="0"/>
              <a:t> Cache data in local storage or </a:t>
            </a:r>
            <a:r>
              <a:rPr lang="en-US" sz="3600" dirty="0" err="1"/>
              <a:t>SQLlite</a:t>
            </a:r>
            <a:endParaRPr lang="en-US" sz="3600" dirty="0"/>
          </a:p>
          <a:p>
            <a:pPr>
              <a:spcBef>
                <a:spcPts val="1200"/>
              </a:spcBef>
            </a:pPr>
            <a:r>
              <a:rPr lang="en-US" sz="3600" dirty="0"/>
              <a:t> Always test Apps in Offline Mode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 </a:t>
            </a:r>
            <a:r>
              <a:rPr lang="en-US" sz="3600" dirty="0" smtClean="0"/>
              <a:t>Monitor </a:t>
            </a:r>
            <a:r>
              <a:rPr lang="en-US" sz="3600" dirty="0"/>
              <a:t>from Mobile </a:t>
            </a:r>
            <a:r>
              <a:rPr lang="en-US" sz="3600" dirty="0" smtClean="0"/>
              <a:t>App as Endpoint</a:t>
            </a:r>
            <a:endParaRPr lang="en-US" sz="3600" dirty="0"/>
          </a:p>
          <a:p>
            <a:pPr lvl="1">
              <a:spcBef>
                <a:spcPts val="504"/>
              </a:spcBef>
            </a:pPr>
            <a:r>
              <a:rPr lang="en-US" sz="3600" dirty="0"/>
              <a:t> </a:t>
            </a:r>
            <a:r>
              <a:rPr lang="en-US" sz="3600" dirty="0" smtClean="0"/>
              <a:t>Web server </a:t>
            </a:r>
            <a:r>
              <a:rPr lang="en-US" sz="3600" dirty="0"/>
              <a:t>monitoring is not enough</a:t>
            </a:r>
          </a:p>
          <a:p>
            <a:pPr lvl="1">
              <a:spcBef>
                <a:spcPts val="504"/>
              </a:spcBef>
            </a:pPr>
            <a:r>
              <a:rPr lang="en-US" sz="3600" dirty="0"/>
              <a:t> Consider </a:t>
            </a:r>
            <a:r>
              <a:rPr lang="en-US" sz="3600" dirty="0" smtClean="0"/>
              <a:t>Mobile Tax of </a:t>
            </a:r>
            <a:r>
              <a:rPr lang="en-US" sz="3600" dirty="0"/>
              <a:t>2G / 3G / 4G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505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Mobile </a:t>
            </a:r>
            <a:r>
              <a:rPr lang="en-US" dirty="0" err="1" smtClean="0"/>
              <a:t>DevOps</a:t>
            </a:r>
            <a:r>
              <a:rPr lang="en-US" dirty="0" smtClean="0"/>
              <a:t> Look Like?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6957" y="1045469"/>
            <a:ext cx="8997876" cy="5356541"/>
            <a:chOff x="1122947" y="829121"/>
            <a:chExt cx="11997253" cy="7142106"/>
          </a:xfrm>
        </p:grpSpPr>
        <p:pic>
          <p:nvPicPr>
            <p:cNvPr id="10" name="Picture 9" descr="locations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0" t="6198" r="1082" b="4242"/>
            <a:stretch/>
          </p:blipFill>
          <p:spPr>
            <a:xfrm>
              <a:off x="7318843" y="4462481"/>
              <a:ext cx="5801357" cy="350873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1" name="Picture 10" descr="Screen Shot 2013-09-18 at 12.18.0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299" y="829121"/>
              <a:ext cx="5801357" cy="355509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2" name="Picture 11" descr="Screen Shot 2013-09-18 at 12.32.58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55" t="5887" r="3314" b="2610"/>
            <a:stretch/>
          </p:blipFill>
          <p:spPr>
            <a:xfrm>
              <a:off x="1122947" y="837934"/>
              <a:ext cx="5801357" cy="355509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3" name="Picture 12" descr="Screen Shot 2013-09-18 at 12.49.18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932" y="4559894"/>
              <a:ext cx="5777374" cy="341133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2024" y="3091607"/>
              <a:ext cx="3861678" cy="2896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43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Mobile </a:t>
            </a:r>
            <a:r>
              <a:rPr lang="en-US" dirty="0" err="1" smtClean="0"/>
              <a:t>DevOps</a:t>
            </a:r>
            <a:r>
              <a:rPr lang="en-US" dirty="0" smtClean="0"/>
              <a:t> Look Like? </a:t>
            </a:r>
            <a:endParaRPr lang="en-US" dirty="0"/>
          </a:p>
        </p:txBody>
      </p:sp>
      <p:pic>
        <p:nvPicPr>
          <p:cNvPr id="4" name="Picture 3" descr="Screen Shot 2014-06-13 at 10.28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7"/>
            <a:ext cx="9144000" cy="546635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07556" y="3429000"/>
            <a:ext cx="3400778" cy="1157112"/>
          </a:xfrm>
          <a:prstGeom prst="wedgeRoundRectCallout">
            <a:avLst>
              <a:gd name="adj1" fmla="val -64402"/>
              <a:gd name="adj2" fmla="val -823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One Endpoint has a 3.0 second </a:t>
            </a:r>
            <a:r>
              <a:rPr lang="en-US" sz="2800" b="1" dirty="0" err="1" smtClean="0"/>
              <a:t>roundtrip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9116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Application History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684" b="2684"/>
          <a:stretch>
            <a:fillRect/>
          </a:stretch>
        </p:blipFill>
        <p:spPr>
          <a:xfrm>
            <a:off x="1616358" y="2435491"/>
            <a:ext cx="5996793" cy="3795424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3386" y="839010"/>
            <a:ext cx="8229600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Roboto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Roboto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Roboto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Roboto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Roboto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When was the last time you bought a box of software? </a:t>
            </a:r>
          </a:p>
        </p:txBody>
      </p:sp>
    </p:spTree>
    <p:extLst>
      <p:ext uri="{BB962C8B-B14F-4D97-AF65-F5344CB8AC3E}">
        <p14:creationId xmlns:p14="http://schemas.microsoft.com/office/powerpoint/2010/main" val="89963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Mobile </a:t>
            </a:r>
            <a:r>
              <a:rPr lang="en-US" dirty="0" err="1" smtClean="0"/>
              <a:t>DevOps</a:t>
            </a:r>
            <a:r>
              <a:rPr lang="en-US" dirty="0" smtClean="0"/>
              <a:t> Look Like? </a:t>
            </a:r>
            <a:endParaRPr lang="en-US" dirty="0"/>
          </a:p>
        </p:txBody>
      </p:sp>
      <p:pic>
        <p:nvPicPr>
          <p:cNvPr id="3" name="Picture 2" descr="Screen Shot 2014-06-13 at 10.30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88"/>
            <a:ext cx="9144000" cy="549567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586112" y="4374445"/>
            <a:ext cx="4219222" cy="1157112"/>
          </a:xfrm>
          <a:prstGeom prst="wedgeRoundRectCallout">
            <a:avLst>
              <a:gd name="adj1" fmla="val -1280"/>
              <a:gd name="adj2" fmla="val -13262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Adjust APIs based on geographical performance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3369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Mobile </a:t>
            </a:r>
            <a:r>
              <a:rPr lang="en-US" dirty="0" err="1" smtClean="0"/>
              <a:t>DevOps</a:t>
            </a:r>
            <a:r>
              <a:rPr lang="en-US" dirty="0" smtClean="0"/>
              <a:t> Look Like?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2987" y="812253"/>
            <a:ext cx="8298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Take Feedback from Mobile </a:t>
            </a:r>
            <a:r>
              <a:rPr lang="en-US" sz="4800" b="1" dirty="0" err="1" smtClean="0"/>
              <a:t>DevOps</a:t>
            </a:r>
            <a:r>
              <a:rPr lang="en-US" sz="4800" b="1" dirty="0" smtClean="0"/>
              <a:t> to improve your overall mobile app user experience.</a:t>
            </a:r>
          </a:p>
        </p:txBody>
      </p:sp>
    </p:spTree>
    <p:extLst>
      <p:ext uri="{BB962C8B-B14F-4D97-AF65-F5344CB8AC3E}">
        <p14:creationId xmlns:p14="http://schemas.microsoft.com/office/powerpoint/2010/main" val="138605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Code in Production is Monitoring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901" y="761918"/>
            <a:ext cx="4301507" cy="539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8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r>
              <a:rPr lang="en-US" dirty="0" err="1" smtClean="0"/>
              <a:t>QCon</a:t>
            </a:r>
            <a:r>
              <a:rPr lang="en-US" dirty="0" smtClean="0"/>
              <a:t> 2014 - Questions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5166" y="917575"/>
            <a:ext cx="4131390" cy="2703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endParaRPr lang="en-US" sz="4400" dirty="0" smtClean="0"/>
          </a:p>
          <a:p>
            <a:pPr marL="457200" lvl="1" indent="0" algn="ctr">
              <a:buNone/>
            </a:pPr>
            <a:r>
              <a:rPr lang="en-US" sz="4400" dirty="0" smtClean="0"/>
              <a:t>Thank You</a:t>
            </a:r>
            <a:endParaRPr lang="en-US" sz="4400" b="1" dirty="0" smtClean="0"/>
          </a:p>
          <a:p>
            <a:pPr marL="457200" lvl="1" indent="0" algn="ctr">
              <a:buNone/>
            </a:pPr>
            <a:endParaRPr lang="en-US" sz="4400" dirty="0" smtClean="0"/>
          </a:p>
        </p:txBody>
      </p:sp>
      <p:pic>
        <p:nvPicPr>
          <p:cNvPr id="4" name="Picture 3" descr="Screen Shot 2013-08-20 at 10.48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7" y="935760"/>
            <a:ext cx="4314369" cy="26855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64855" y="4120340"/>
            <a:ext cx="582062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en-US" sz="4400" dirty="0"/>
              <a:t>Alex </a:t>
            </a:r>
            <a:r>
              <a:rPr lang="en-US" sz="4400" dirty="0" smtClean="0"/>
              <a:t>Gaber @</a:t>
            </a:r>
            <a:r>
              <a:rPr lang="en-US" sz="4400" dirty="0" err="1" smtClean="0"/>
              <a:t>intalex</a:t>
            </a:r>
            <a:endParaRPr lang="en-US" sz="4400" dirty="0" smtClean="0"/>
          </a:p>
          <a:p>
            <a:pPr lvl="1" algn="ctr"/>
            <a:r>
              <a:rPr lang="en-US" sz="4400" dirty="0" smtClean="0"/>
              <a:t>Crittercism @Crittercism</a:t>
            </a:r>
            <a:endParaRPr lang="en-US" sz="44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3799" b="43995"/>
          <a:stretch/>
        </p:blipFill>
        <p:spPr>
          <a:xfrm>
            <a:off x="5714539" y="2603500"/>
            <a:ext cx="2395824" cy="9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9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Application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1990’s</a:t>
            </a:r>
          </a:p>
          <a:p>
            <a:pPr lvl="1"/>
            <a:r>
              <a:rPr lang="en-US" sz="4400" dirty="0" smtClean="0"/>
              <a:t> Thin </a:t>
            </a:r>
            <a:r>
              <a:rPr lang="en-US" sz="4400" dirty="0" smtClean="0"/>
              <a:t>/ Thick Client Software</a:t>
            </a:r>
          </a:p>
          <a:p>
            <a:pPr lvl="1"/>
            <a:r>
              <a:rPr lang="en-US" sz="4400" dirty="0" smtClean="0"/>
              <a:t> Client </a:t>
            </a:r>
            <a:r>
              <a:rPr lang="en-US" sz="4400" dirty="0" smtClean="0"/>
              <a:t>– Server application </a:t>
            </a:r>
            <a:r>
              <a:rPr lang="en-US" sz="4400" dirty="0" smtClean="0"/>
              <a:t>   architectures</a:t>
            </a:r>
            <a:endParaRPr lang="en-US" sz="4400" dirty="0" smtClean="0"/>
          </a:p>
          <a:p>
            <a:r>
              <a:rPr lang="en-US" sz="4800" dirty="0" smtClean="0"/>
              <a:t>Waterfall Methodology</a:t>
            </a:r>
          </a:p>
          <a:p>
            <a:pPr lvl="1"/>
            <a:r>
              <a:rPr lang="en-US" sz="4400" dirty="0"/>
              <a:t> </a:t>
            </a:r>
            <a:r>
              <a:rPr lang="en-US" sz="4400" dirty="0" smtClean="0"/>
              <a:t>Slow release cycles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3275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Waterfall Development Methodology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74" y="838018"/>
            <a:ext cx="6808362" cy="53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8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b="1" dirty="0" smtClean="0"/>
              <a:t>Web application development</a:t>
            </a:r>
          </a:p>
          <a:p>
            <a:pPr lvl="1"/>
            <a:r>
              <a:rPr lang="en-US" sz="4400" dirty="0" smtClean="0"/>
              <a:t> Continuous Integration</a:t>
            </a:r>
          </a:p>
          <a:p>
            <a:pPr lvl="1"/>
            <a:r>
              <a:rPr lang="en-US" sz="4400" dirty="0"/>
              <a:t> </a:t>
            </a:r>
            <a:r>
              <a:rPr lang="en-US" sz="4400" dirty="0" smtClean="0"/>
              <a:t>Monitoring vs. Testing</a:t>
            </a:r>
          </a:p>
          <a:p>
            <a:pPr lvl="1"/>
            <a:r>
              <a:rPr lang="en-US" sz="4400" dirty="0" smtClean="0"/>
              <a:t> Browser access and CDNs</a:t>
            </a:r>
          </a:p>
          <a:p>
            <a:pPr lvl="1"/>
            <a:r>
              <a:rPr lang="en-US" sz="4400" dirty="0"/>
              <a:t> </a:t>
            </a:r>
            <a:r>
              <a:rPr lang="en-US" sz="4400" dirty="0" smtClean="0"/>
              <a:t>Agile / Iterative / Scrum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645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b="1" dirty="0" smtClean="0"/>
              <a:t>Web application development</a:t>
            </a:r>
          </a:p>
          <a:p>
            <a:pPr lvl="1"/>
            <a:r>
              <a:rPr lang="en-US" sz="4400" dirty="0" smtClean="0"/>
              <a:t> Single Code Base</a:t>
            </a:r>
          </a:p>
          <a:p>
            <a:pPr lvl="1"/>
            <a:r>
              <a:rPr lang="en-US" sz="4400" dirty="0" smtClean="0"/>
              <a:t> REST APIs enable app developers to mash multiple services together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646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Launches the App Store in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b="1" dirty="0" smtClean="0"/>
              <a:t>2008 – Apple </a:t>
            </a:r>
            <a:endParaRPr lang="en-US" sz="5400" b="1" dirty="0" smtClean="0"/>
          </a:p>
          <a:p>
            <a:pPr marL="0" indent="0" algn="ctr">
              <a:buNone/>
            </a:pPr>
            <a:r>
              <a:rPr lang="en-US" sz="5400" b="1" dirty="0" smtClean="0"/>
              <a:t>launches </a:t>
            </a:r>
            <a:r>
              <a:rPr lang="en-US" sz="5400" b="1" dirty="0" smtClean="0"/>
              <a:t>App Store</a:t>
            </a:r>
            <a:endParaRPr lang="en-US" sz="5400" b="1" dirty="0"/>
          </a:p>
        </p:txBody>
      </p:sp>
      <p:pic>
        <p:nvPicPr>
          <p:cNvPr id="6" name="Picture 5" descr="Screen Shot 2014-05-22 at 10.25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9" y="2804346"/>
            <a:ext cx="8345312" cy="325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0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rittercism_Template">
  <a:themeElements>
    <a:clrScheme name="Custom 3">
      <a:dk1>
        <a:srgbClr val="333333"/>
      </a:dk1>
      <a:lt1>
        <a:srgbClr val="FAFAFA"/>
      </a:lt1>
      <a:dk2>
        <a:srgbClr val="666666"/>
      </a:dk2>
      <a:lt2>
        <a:srgbClr val="CCCCCC"/>
      </a:lt2>
      <a:accent1>
        <a:srgbClr val="972563"/>
      </a:accent1>
      <a:accent2>
        <a:srgbClr val="9BAD12"/>
      </a:accent2>
      <a:accent3>
        <a:srgbClr val="086D62"/>
      </a:accent3>
      <a:accent4>
        <a:srgbClr val="D31714"/>
      </a:accent4>
      <a:accent5>
        <a:srgbClr val="E8730E"/>
      </a:accent5>
      <a:accent6>
        <a:srgbClr val="30435A"/>
      </a:accent6>
      <a:hlink>
        <a:srgbClr val="587195"/>
      </a:hlink>
      <a:folHlink>
        <a:srgbClr val="5871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Crittercism_Template.pot</Template>
  <TotalTime>9017</TotalTime>
  <Words>804</Words>
  <Application>Microsoft Macintosh PowerPoint</Application>
  <PresentationFormat>On-screen Show (4:3)</PresentationFormat>
  <Paragraphs>152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Crittercism_Template</vt:lpstr>
      <vt:lpstr>Mobile DevOps  Mobile Apps + APIs = Mobile DevOps</vt:lpstr>
      <vt:lpstr>Mobile App Introduction</vt:lpstr>
      <vt:lpstr>Mobile App Introduction</vt:lpstr>
      <vt:lpstr>Software Application History</vt:lpstr>
      <vt:lpstr>Software Application History</vt:lpstr>
      <vt:lpstr>Waterfall Development Methodology</vt:lpstr>
      <vt:lpstr>Web Applications</vt:lpstr>
      <vt:lpstr>Web Applications</vt:lpstr>
      <vt:lpstr>Apple Launches the App Store in 2008</vt:lpstr>
      <vt:lpstr>Packaged Software Fades into History</vt:lpstr>
      <vt:lpstr>Mobile App Launches Continue to Grow</vt:lpstr>
      <vt:lpstr>Mobile Applications</vt:lpstr>
      <vt:lpstr>Mobile Device Ecosystem is Fragmented</vt:lpstr>
      <vt:lpstr>Mobile Applications</vt:lpstr>
      <vt:lpstr>Mobile App Demo</vt:lpstr>
      <vt:lpstr>History of Software Development</vt:lpstr>
      <vt:lpstr>Applications Crash, but Users Already Paid </vt:lpstr>
      <vt:lpstr>What Caused the Error, the OS or the Application?</vt:lpstr>
      <vt:lpstr>Quick Poll – How Effective are Proactive Feedback Loops?</vt:lpstr>
      <vt:lpstr>Web Application Crash</vt:lpstr>
      <vt:lpstr>Android App Crash</vt:lpstr>
      <vt:lpstr>Mobile App Users Cannot Communicate Easily</vt:lpstr>
      <vt:lpstr>iOS App Crash</vt:lpstr>
      <vt:lpstr>For the First Time, User Experience has a Feedback Loop</vt:lpstr>
      <vt:lpstr>Question</vt:lpstr>
      <vt:lpstr>How Users React to Poor App Performance</vt:lpstr>
      <vt:lpstr>Testing vs. Monitoring</vt:lpstr>
      <vt:lpstr>Implementing Performance Monitoring for Android</vt:lpstr>
      <vt:lpstr>What is mAPM?</vt:lpstr>
      <vt:lpstr>Comparing Web to Mobile App Development</vt:lpstr>
      <vt:lpstr>APIs Powering Mobile Apps </vt:lpstr>
      <vt:lpstr>Mobile App API Calls</vt:lpstr>
      <vt:lpstr>SDKs Will Impact Mobile App Performance </vt:lpstr>
      <vt:lpstr>Mobile Apps Have Lots of 3rd Party Dependencies</vt:lpstr>
      <vt:lpstr>Speaking of SDKs in your Mobile Apps… </vt:lpstr>
      <vt:lpstr>Monitor Those APIs the Way DevOps Monitors Servers</vt:lpstr>
      <vt:lpstr>Optimizing Web Service API Integration to Mobile Apps</vt:lpstr>
      <vt:lpstr>What Does Mobile DevOps Look Like? </vt:lpstr>
      <vt:lpstr>What Does Mobile DevOps Look Like? </vt:lpstr>
      <vt:lpstr>What Does Mobile DevOps Look Like? </vt:lpstr>
      <vt:lpstr>What Does Mobile DevOps Look Like? </vt:lpstr>
      <vt:lpstr>Testing Code in Production is Monitoring</vt:lpstr>
      <vt:lpstr>Thank You QCon 2014 - Questions</vt:lpstr>
    </vt:vector>
  </TitlesOfParts>
  <Company>Crittercism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Bienvenu</dc:creator>
  <cp:lastModifiedBy>Alex Gaber</cp:lastModifiedBy>
  <cp:revision>75</cp:revision>
  <dcterms:created xsi:type="dcterms:W3CDTF">2014-01-09T23:40:16Z</dcterms:created>
  <dcterms:modified xsi:type="dcterms:W3CDTF">2014-06-13T17:44:09Z</dcterms:modified>
</cp:coreProperties>
</file>