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 name="Shape 28"/>
        <p:cNvGrpSpPr/>
        <p:nvPr/>
      </p:nvGrpSpPr>
      <p:grpSpPr>
        <a:xfrm>
          <a:off y="0" x="0"/>
          <a:ext cy="0" cx="0"/>
          <a:chOff y="0" x="0"/>
          <a:chExt cy="0" cx="0"/>
        </a:xfrm>
      </p:grpSpPr>
      <p:sp>
        <p:nvSpPr>
          <p:cNvPr id="29" name="Shape 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 name="Shape 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1" name="Shape 1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3" name="Shape 1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7" name="Shape 2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6" name="Shape 2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66" name="Shape 2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6" name="Shape 276"/>
        <p:cNvGrpSpPr/>
        <p:nvPr/>
      </p:nvGrpSpPr>
      <p:grpSpPr>
        <a:xfrm>
          <a:off y="0" x="0"/>
          <a:ext cy="0" cx="0"/>
          <a:chOff y="0" x="0"/>
          <a:chExt cy="0" cx="0"/>
        </a:xfrm>
      </p:grpSpPr>
      <p:sp>
        <p:nvSpPr>
          <p:cNvPr id="277" name="Shape 2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78" name="Shape 2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85" name="Shape 2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0" name="Shape 290"/>
        <p:cNvGrpSpPr/>
        <p:nvPr/>
      </p:nvGrpSpPr>
      <p:grpSpPr>
        <a:xfrm>
          <a:off y="0" x="0"/>
          <a:ext cy="0" cx="0"/>
          <a:chOff y="0" x="0"/>
          <a:chExt cy="0" cx="0"/>
        </a:xfrm>
      </p:grpSpPr>
      <p:sp>
        <p:nvSpPr>
          <p:cNvPr id="291" name="Shape 2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92" name="Shape 2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98" name="Shape 2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2" name="Shape 302"/>
        <p:cNvGrpSpPr/>
        <p:nvPr/>
      </p:nvGrpSpPr>
      <p:grpSpPr>
        <a:xfrm>
          <a:off y="0" x="0"/>
          <a:ext cy="0" cx="0"/>
          <a:chOff y="0" x="0"/>
          <a:chExt cy="0" cx="0"/>
        </a:xfrm>
      </p:grpSpPr>
      <p:sp>
        <p:nvSpPr>
          <p:cNvPr id="303" name="Shape 3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4" name="Shape 3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11" name="Shape 3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6" name="Shape 316"/>
        <p:cNvGrpSpPr/>
        <p:nvPr/>
      </p:nvGrpSpPr>
      <p:grpSpPr>
        <a:xfrm>
          <a:off y="0" x="0"/>
          <a:ext cy="0" cx="0"/>
          <a:chOff y="0" x="0"/>
          <a:chExt cy="0" cx="0"/>
        </a:xfrm>
      </p:grpSpPr>
      <p:sp>
        <p:nvSpPr>
          <p:cNvPr id="317" name="Shape 3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18" name="Shape 3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2" name="Shape 322"/>
        <p:cNvGrpSpPr/>
        <p:nvPr/>
      </p:nvGrpSpPr>
      <p:grpSpPr>
        <a:xfrm>
          <a:off y="0" x="0"/>
          <a:ext cy="0" cx="0"/>
          <a:chOff y="0" x="0"/>
          <a:chExt cy="0" cx="0"/>
        </a:xfrm>
      </p:grpSpPr>
      <p:sp>
        <p:nvSpPr>
          <p:cNvPr id="323" name="Shape 3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24" name="Shape 3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30" name="Shape 3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1" name="Shape 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3" name="Shape 13"/>
          <p:cNvSpPr txBox="1"/>
          <p:nvPr/>
        </p:nvSpPr>
        <p:spPr>
          <a:xfrm>
            <a:off y="4932760" x="2819400"/>
            <a:ext cy="172500" cx="35813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Calibri"/>
              <a:buNone/>
            </a:pPr>
            <a:r>
              <a:rPr strike="noStrike" u="none" b="0" cap="none" baseline="0" sz="900" lang="en" i="0">
                <a:solidFill>
                  <a:srgbClr val="B7B7B7"/>
                </a:solidFill>
                <a:latin typeface="Calibri"/>
                <a:ea typeface="Calibri"/>
                <a:cs typeface="Calibri"/>
                <a:sym typeface="Calibri"/>
              </a:rPr>
              <a:t>Occom Group Company Confidential © 201</a:t>
            </a:r>
            <a:r>
              <a:rPr sz="900" lang="en">
                <a:solidFill>
                  <a:srgbClr val="B7B7B7"/>
                </a:solidFill>
                <a:latin typeface="Calibri"/>
                <a:ea typeface="Calibri"/>
                <a:cs typeface="Calibri"/>
                <a:sym typeface="Calibri"/>
              </a:rPr>
              <a:t>4</a:t>
            </a:r>
            <a:r>
              <a:rPr strike="noStrike" u="none" b="0" cap="none" baseline="0" sz="900" lang="en" i="0">
                <a:solidFill>
                  <a:srgbClr val="B7B7B7"/>
                </a:solidFill>
                <a:latin typeface="Calibri"/>
                <a:ea typeface="Calibri"/>
                <a:cs typeface="Calibri"/>
                <a:sym typeface="Calibri"/>
              </a:rPr>
              <a:t>  All rights reserved.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4" name="Shape 14"/>
        <p:cNvGrpSpPr/>
        <p:nvPr/>
      </p:nvGrpSpPr>
      <p:grpSpPr>
        <a:xfrm>
          <a:off y="0" x="0"/>
          <a:ext cy="0" cx="0"/>
          <a:chOff y="0" x="0"/>
          <a:chExt cy="0" cx="0"/>
        </a:xfrm>
      </p:grpSpPr>
      <p:sp>
        <p:nvSpPr>
          <p:cNvPr id="15" name="Shape 15"/>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 name="Shape 18"/>
        <p:cNvGrpSpPr/>
        <p:nvPr/>
      </p:nvGrpSpPr>
      <p:grpSpPr>
        <a:xfrm>
          <a:off y="0" x="0"/>
          <a:ext cy="0" cx="0"/>
          <a:chOff y="0" x="0"/>
          <a:chExt cy="0" cx="0"/>
        </a:xfrm>
      </p:grpSpPr>
      <p:sp>
        <p:nvSpPr>
          <p:cNvPr id="19" name="Shape 19"/>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0" name="Shape 20"/>
        <p:cNvGrpSpPr/>
        <p:nvPr/>
      </p:nvGrpSpPr>
      <p:grpSpPr>
        <a:xfrm>
          <a:off y="0" x="0"/>
          <a:ext cy="0" cx="0"/>
          <a:chOff y="0" x="0"/>
          <a:chExt cy="0" cx="0"/>
        </a:xfrm>
      </p:grpSpPr>
      <p:sp>
        <p:nvSpPr>
          <p:cNvPr id="21" name="Shape 21"/>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 name="Shape 22"/>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nternal Title Slide">
    <p:spTree>
      <p:nvGrpSpPr>
        <p:cNvPr id="23" name="Shape 23"/>
        <p:cNvGrpSpPr/>
        <p:nvPr/>
      </p:nvGrpSpPr>
      <p:grpSpPr>
        <a:xfrm>
          <a:off y="0" x="0"/>
          <a:ext cy="0" cx="0"/>
          <a:chOff y="0" x="0"/>
          <a:chExt cy="0" cx="0"/>
        </a:xfrm>
      </p:grpSpPr>
      <p:sp>
        <p:nvSpPr>
          <p:cNvPr id="24" name="Shape 24"/>
          <p:cNvSpPr txBox="1"/>
          <p:nvPr>
            <p:ph type="title"/>
          </p:nvPr>
        </p:nvSpPr>
        <p:spPr>
          <a:xfrm>
            <a:off y="2171700" x="1219200"/>
            <a:ext cy="400199" cx="6959100"/>
          </a:xfrm>
          <a:prstGeom prst="rect">
            <a:avLst/>
          </a:prstGeom>
          <a:noFill/>
          <a:ln>
            <a:noFill/>
          </a:ln>
        </p:spPr>
        <p:txBody>
          <a:bodyPr bIns="91425" rIns="91425" lIns="91425" t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4"/><Relationship Target="../media/image05.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4"/><Relationship Target="../media/image02.png" Type="http://schemas.openxmlformats.org/officeDocument/2006/relationships/image" Id="rId3"/><Relationship Target="../media/image01.pn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8.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8.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08.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media/image15.gif"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7.xml" Type="http://schemas.openxmlformats.org/officeDocument/2006/relationships/slideLayout" Id="rId1"/><Relationship Target="../media/image04.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 name="Shape 25"/>
        <p:cNvGrpSpPr/>
        <p:nvPr/>
      </p:nvGrpSpPr>
      <p:grpSpPr>
        <a:xfrm>
          <a:off y="0" x="0"/>
          <a:ext cy="0" cx="0"/>
          <a:chOff y="0" x="0"/>
          <a:chExt cy="0" cx="0"/>
        </a:xfrm>
      </p:grpSpPr>
      <p:sp>
        <p:nvSpPr>
          <p:cNvPr id="26" name="Shape 26"/>
          <p:cNvSpPr txBox="1"/>
          <p:nvPr>
            <p:ph type="ctrTitle"/>
          </p:nvPr>
        </p:nvSpPr>
        <p:spPr>
          <a:xfrm>
            <a:off y="1771050" x="685800"/>
            <a:ext cy="1601400" cx="7772400"/>
          </a:xfrm>
          <a:prstGeom prst="rect">
            <a:avLst/>
          </a:prstGeom>
        </p:spPr>
        <p:txBody>
          <a:bodyPr bIns="91425" rIns="91425" lIns="91425" tIns="91425" anchor="b" anchorCtr="0">
            <a:noAutofit/>
          </a:bodyPr>
          <a:lstStyle/>
          <a:p>
            <a:pPr algn="l" rtl="0" lvl="0">
              <a:spcBef>
                <a:spcPts val="0"/>
              </a:spcBef>
              <a:buNone/>
            </a:pPr>
            <a:r>
              <a:rPr lang="en"/>
              <a:t>The Idea Stack: Finding your product vision</a:t>
            </a:r>
          </a:p>
        </p:txBody>
      </p:sp>
      <p:pic>
        <p:nvPicPr>
          <p:cNvPr id="27" name="Shape 27"/>
          <p:cNvPicPr preferRelativeResize="0"/>
          <p:nvPr/>
        </p:nvPicPr>
        <p:blipFill>
          <a:blip r:embed="rId3"/>
          <a:stretch>
            <a:fillRect/>
          </a:stretch>
        </p:blipFill>
        <p:spPr>
          <a:xfrm>
            <a:off y="245875" x="253600"/>
            <a:ext cy="659824" cx="19110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p:nvPr/>
        </p:nvSpPr>
        <p:spPr>
          <a:xfrm>
            <a:off y="2184924" x="5292512"/>
            <a:ext cy="2460600" cx="2460600"/>
          </a:xfrm>
          <a:prstGeom prst="ellipse">
            <a:avLst/>
          </a:prstGeom>
          <a:solidFill>
            <a:srgbClr val="FFFFFF"/>
          </a:solidFill>
          <a:ln w="152400" cap="flat">
            <a:solidFill>
              <a:srgbClr val="EBBC73"/>
            </a:solidFill>
            <a:prstDash val="solid"/>
            <a:round/>
            <a:headEnd w="med" len="med" type="none"/>
            <a:tailEnd w="med" len="med" type="none"/>
          </a:ln>
        </p:spPr>
        <p:txBody>
          <a:bodyPr bIns="91425" rIns="91425" lIns="91425" tIns="91425" anchor="ctr" anchorCtr="0">
            <a:noAutofit/>
          </a:bodyPr>
          <a:lstStyle/>
          <a:p>
            <a:pPr algn="l" rtl="0" lvl="0">
              <a:spcBef>
                <a:spcPts val="0"/>
              </a:spcBef>
              <a:buNone/>
            </a:pPr>
            <a:r>
              <a:t/>
            </a:r>
            <a:endParaRPr sz="1000">
              <a:solidFill>
                <a:srgbClr val="EBBC73"/>
              </a:solidFill>
            </a:endParaRPr>
          </a:p>
        </p:txBody>
      </p:sp>
      <p:sp>
        <p:nvSpPr>
          <p:cNvPr id="82" name="Shape 82"/>
          <p:cNvSpPr/>
          <p:nvPr/>
        </p:nvSpPr>
        <p:spPr>
          <a:xfrm>
            <a:off y="1820550" x="341250"/>
            <a:ext cy="599099" cx="3079199"/>
          </a:xfrm>
          <a:prstGeom prst="rect">
            <a:avLst/>
          </a:prstGeom>
          <a:solidFill>
            <a:srgbClr val="EFEFEF"/>
          </a:solidFill>
          <a:ln>
            <a:noFill/>
          </a:ln>
        </p:spPr>
        <p:txBody>
          <a:bodyPr bIns="91425" rIns="91425" lIns="91425" tIns="91425" anchor="ctr" anchorCtr="0">
            <a:noAutofit/>
          </a:bodyPr>
          <a:lstStyle/>
          <a:p>
            <a:pPr algn="ctr" rtl="0" lvl="0">
              <a:spcBef>
                <a:spcPts val="0"/>
              </a:spcBef>
              <a:buNone/>
            </a:pPr>
            <a:r>
              <a:rPr sz="1000" lang="en">
                <a:latin typeface="Roboto"/>
                <a:ea typeface="Roboto"/>
                <a:cs typeface="Roboto"/>
                <a:sym typeface="Roboto"/>
              </a:rPr>
              <a:t>Idea Stack Workshop</a:t>
            </a:r>
          </a:p>
        </p:txBody>
      </p:sp>
      <p:sp>
        <p:nvSpPr>
          <p:cNvPr id="83" name="Shape 83"/>
          <p:cNvSpPr/>
          <p:nvPr/>
        </p:nvSpPr>
        <p:spPr>
          <a:xfrm>
            <a:off y="2439750" x="341250"/>
            <a:ext cy="599099" cx="3079199"/>
          </a:xfrm>
          <a:prstGeom prst="rect">
            <a:avLst/>
          </a:prstGeom>
          <a:solidFill>
            <a:srgbClr val="EFEFEF"/>
          </a:solidFill>
          <a:ln>
            <a:noFill/>
          </a:ln>
        </p:spPr>
        <p:txBody>
          <a:bodyPr bIns="91425" rIns="91425" lIns="91425" tIns="91425" anchor="ctr" anchorCtr="0">
            <a:noAutofit/>
          </a:bodyPr>
          <a:lstStyle/>
          <a:p>
            <a:pPr algn="ctr" rtl="0" lvl="0">
              <a:spcBef>
                <a:spcPts val="0"/>
              </a:spcBef>
              <a:buNone/>
            </a:pPr>
            <a:r>
              <a:rPr sz="1000" lang="en">
                <a:latin typeface="Roboto"/>
                <a:ea typeface="Roboto"/>
                <a:cs typeface="Roboto"/>
                <a:sym typeface="Roboto"/>
              </a:rPr>
              <a:t>Prototype &amp; Iterate</a:t>
            </a:r>
          </a:p>
        </p:txBody>
      </p:sp>
      <p:sp>
        <p:nvSpPr>
          <p:cNvPr id="84" name="Shape 84"/>
          <p:cNvSpPr/>
          <p:nvPr/>
        </p:nvSpPr>
        <p:spPr>
          <a:xfrm>
            <a:off y="3058950" x="341250"/>
            <a:ext cy="599099" cx="3079199"/>
          </a:xfrm>
          <a:prstGeom prst="rect">
            <a:avLst/>
          </a:prstGeom>
          <a:solidFill>
            <a:srgbClr val="EFEFEF"/>
          </a:solidFill>
          <a:ln>
            <a:noFill/>
          </a:ln>
        </p:spPr>
        <p:txBody>
          <a:bodyPr bIns="91425" rIns="91425" lIns="91425" tIns="91425" anchor="ctr" anchorCtr="0">
            <a:noAutofit/>
          </a:bodyPr>
          <a:lstStyle/>
          <a:p>
            <a:pPr algn="ctr" rtl="0" lvl="0">
              <a:spcBef>
                <a:spcPts val="0"/>
              </a:spcBef>
              <a:buNone/>
            </a:pPr>
            <a:r>
              <a:rPr sz="1000" lang="en">
                <a:latin typeface="Roboto"/>
                <a:ea typeface="Roboto"/>
                <a:cs typeface="Roboto"/>
                <a:sym typeface="Roboto"/>
              </a:rPr>
              <a:t>Technical Recommendations</a:t>
            </a:r>
          </a:p>
        </p:txBody>
      </p:sp>
      <p:sp>
        <p:nvSpPr>
          <p:cNvPr id="85" name="Shape 85"/>
          <p:cNvSpPr/>
          <p:nvPr/>
        </p:nvSpPr>
        <p:spPr>
          <a:xfrm>
            <a:off y="4297350" x="341250"/>
            <a:ext cy="599099" cx="3079199"/>
          </a:xfrm>
          <a:prstGeom prst="rect">
            <a:avLst/>
          </a:prstGeom>
          <a:solidFill>
            <a:srgbClr val="EFEFEF"/>
          </a:solidFill>
          <a:ln>
            <a:noFill/>
          </a:ln>
        </p:spPr>
        <p:txBody>
          <a:bodyPr bIns="91425" rIns="91425" lIns="91425" tIns="91425" anchor="ctr" anchorCtr="0">
            <a:noAutofit/>
          </a:bodyPr>
          <a:lstStyle/>
          <a:p>
            <a:pPr algn="ctr" rtl="0" lvl="0">
              <a:spcBef>
                <a:spcPts val="0"/>
              </a:spcBef>
              <a:buNone/>
            </a:pPr>
            <a:r>
              <a:rPr sz="1000" lang="en">
                <a:latin typeface="Roboto"/>
                <a:ea typeface="Roboto"/>
                <a:cs typeface="Roboto"/>
                <a:sym typeface="Roboto"/>
              </a:rPr>
              <a:t>Deliver</a:t>
            </a:r>
          </a:p>
        </p:txBody>
      </p:sp>
      <p:sp>
        <p:nvSpPr>
          <p:cNvPr id="86" name="Shape 86"/>
          <p:cNvSpPr/>
          <p:nvPr/>
        </p:nvSpPr>
        <p:spPr>
          <a:xfrm>
            <a:off y="2262751" x="1728000"/>
            <a:ext cy="305699" cx="305699"/>
          </a:xfrm>
          <a:prstGeom prst="ellipse">
            <a:avLst/>
          </a:prstGeom>
          <a:solidFill>
            <a:srgbClr val="FFFFFF"/>
          </a:solidFill>
          <a:ln>
            <a:noFill/>
          </a:ln>
        </p:spPr>
        <p:txBody>
          <a:bodyPr bIns="91425" rIns="91425" lIns="91425" tIns="91425" anchor="ctr" anchorCtr="0">
            <a:noAutofit/>
          </a:bodyPr>
          <a:lstStyle/>
          <a:p>
            <a:pPr algn="l" rtl="0" lvl="0">
              <a:spcBef>
                <a:spcPts val="0"/>
              </a:spcBef>
              <a:buNone/>
            </a:pPr>
            <a:r>
              <a:t/>
            </a:r>
            <a:endParaRPr sz="1000"/>
          </a:p>
        </p:txBody>
      </p:sp>
      <p:sp>
        <p:nvSpPr>
          <p:cNvPr id="87" name="Shape 87"/>
          <p:cNvSpPr/>
          <p:nvPr/>
        </p:nvSpPr>
        <p:spPr>
          <a:xfrm>
            <a:off y="2893912" x="1728000"/>
            <a:ext cy="305699" cx="305699"/>
          </a:xfrm>
          <a:prstGeom prst="ellipse">
            <a:avLst/>
          </a:prstGeom>
          <a:solidFill>
            <a:srgbClr val="FFFFFF"/>
          </a:solidFill>
          <a:ln>
            <a:noFill/>
          </a:ln>
        </p:spPr>
        <p:txBody>
          <a:bodyPr bIns="91425" rIns="91425" lIns="91425" tIns="91425" anchor="ctr" anchorCtr="0">
            <a:noAutofit/>
          </a:bodyPr>
          <a:lstStyle/>
          <a:p>
            <a:pPr algn="l" rtl="0" lvl="0">
              <a:spcBef>
                <a:spcPts val="0"/>
              </a:spcBef>
              <a:buNone/>
            </a:pPr>
            <a:r>
              <a:t/>
            </a:r>
            <a:endParaRPr sz="1000"/>
          </a:p>
        </p:txBody>
      </p:sp>
      <p:sp>
        <p:nvSpPr>
          <p:cNvPr id="88" name="Shape 88"/>
          <p:cNvSpPr/>
          <p:nvPr/>
        </p:nvSpPr>
        <p:spPr>
          <a:xfrm rot="10800000">
            <a:off y="4089451" x="1360053"/>
            <a:ext cy="167399" cx="197400"/>
          </a:xfrm>
          <a:prstGeom prst="triangle">
            <a:avLst>
              <a:gd fmla="val 50000" name="adj"/>
            </a:avLst>
          </a:prstGeom>
          <a:solidFill>
            <a:srgbClr val="E6B8AF"/>
          </a:solidFill>
          <a:ln>
            <a:noFill/>
          </a:ln>
        </p:spPr>
        <p:txBody>
          <a:bodyPr bIns="91425" rIns="91425" lIns="91425" tIns="91425" anchor="ctr" anchorCtr="0">
            <a:noAutofit/>
          </a:bodyPr>
          <a:lstStyle/>
          <a:p>
            <a:pPr rtl="0" lvl="0">
              <a:spcBef>
                <a:spcPts val="0"/>
              </a:spcBef>
              <a:buNone/>
            </a:pPr>
            <a:r>
              <a:t/>
            </a:r>
            <a:endParaRPr/>
          </a:p>
        </p:txBody>
      </p:sp>
      <p:sp>
        <p:nvSpPr>
          <p:cNvPr id="89" name="Shape 89"/>
          <p:cNvSpPr/>
          <p:nvPr/>
        </p:nvSpPr>
        <p:spPr>
          <a:xfrm>
            <a:off y="3678150" x="341250"/>
            <a:ext cy="599099" cx="3079199"/>
          </a:xfrm>
          <a:prstGeom prst="rect">
            <a:avLst/>
          </a:prstGeom>
          <a:solidFill>
            <a:srgbClr val="EFEFEF"/>
          </a:solidFill>
          <a:ln>
            <a:noFill/>
          </a:ln>
        </p:spPr>
        <p:txBody>
          <a:bodyPr bIns="91425" rIns="91425" lIns="91425" tIns="91425" anchor="ctr" anchorCtr="0">
            <a:noAutofit/>
          </a:bodyPr>
          <a:lstStyle/>
          <a:p>
            <a:pPr algn="ctr" rtl="0" lvl="0">
              <a:spcBef>
                <a:spcPts val="0"/>
              </a:spcBef>
              <a:buNone/>
            </a:pPr>
            <a:r>
              <a:rPr sz="1000" lang="en">
                <a:solidFill>
                  <a:srgbClr val="000000"/>
                </a:solidFill>
                <a:latin typeface="Roboto"/>
                <a:ea typeface="Roboto"/>
                <a:cs typeface="Roboto"/>
                <a:sym typeface="Roboto"/>
              </a:rPr>
              <a:t>Plan</a:t>
            </a:r>
          </a:p>
        </p:txBody>
      </p:sp>
      <p:sp>
        <p:nvSpPr>
          <p:cNvPr id="90" name="Shape 90"/>
          <p:cNvSpPr/>
          <p:nvPr/>
        </p:nvSpPr>
        <p:spPr>
          <a:xfrm>
            <a:off y="3502487" x="1728000"/>
            <a:ext cy="305699" cx="305699"/>
          </a:xfrm>
          <a:prstGeom prst="ellipse">
            <a:avLst/>
          </a:prstGeom>
          <a:solidFill>
            <a:srgbClr val="FFFFFF"/>
          </a:solidFill>
          <a:ln>
            <a:noFill/>
          </a:ln>
        </p:spPr>
        <p:txBody>
          <a:bodyPr bIns="91425" rIns="91425" lIns="91425" tIns="91425" anchor="ctr" anchorCtr="0">
            <a:noAutofit/>
          </a:bodyPr>
          <a:lstStyle/>
          <a:p>
            <a:pPr algn="l" rtl="0" lvl="0">
              <a:spcBef>
                <a:spcPts val="0"/>
              </a:spcBef>
              <a:buNone/>
            </a:pPr>
            <a:r>
              <a:t/>
            </a:r>
            <a:endParaRPr sz="1000"/>
          </a:p>
        </p:txBody>
      </p:sp>
      <p:sp>
        <p:nvSpPr>
          <p:cNvPr id="91" name="Shape 91"/>
          <p:cNvSpPr/>
          <p:nvPr/>
        </p:nvSpPr>
        <p:spPr>
          <a:xfrm>
            <a:off y="4107949" x="1730250"/>
            <a:ext cy="301200" cx="301200"/>
          </a:xfrm>
          <a:prstGeom prst="ellipse">
            <a:avLst/>
          </a:prstGeom>
          <a:solidFill>
            <a:srgbClr val="FFFFFF"/>
          </a:solidFill>
          <a:ln>
            <a:noFill/>
          </a:ln>
        </p:spPr>
        <p:txBody>
          <a:bodyPr bIns="91425" rIns="91425" lIns="91425" tIns="91425" anchor="ctr" anchorCtr="0">
            <a:noAutofit/>
          </a:bodyPr>
          <a:lstStyle/>
          <a:p>
            <a:pPr algn="l" rtl="0" lvl="0">
              <a:spcBef>
                <a:spcPts val="0"/>
              </a:spcBef>
              <a:buNone/>
            </a:pPr>
            <a:r>
              <a:t/>
            </a:r>
            <a:endParaRPr sz="1000"/>
          </a:p>
        </p:txBody>
      </p:sp>
      <p:sp>
        <p:nvSpPr>
          <p:cNvPr id="92" name="Shape 92"/>
          <p:cNvSpPr txBox="1"/>
          <p:nvPr/>
        </p:nvSpPr>
        <p:spPr>
          <a:xfrm>
            <a:off y="1158712" x="265050"/>
            <a:ext cy="532799" cx="3079199"/>
          </a:xfrm>
          <a:prstGeom prst="rect">
            <a:avLst/>
          </a:prstGeom>
          <a:noFill/>
          <a:ln>
            <a:noFill/>
          </a:ln>
        </p:spPr>
        <p:txBody>
          <a:bodyPr bIns="91425" rIns="91425" lIns="91425" tIns="91425" anchor="ctr" anchorCtr="0">
            <a:noAutofit/>
          </a:bodyPr>
          <a:lstStyle/>
          <a:p>
            <a:pPr rtl="0" lvl="0">
              <a:spcBef>
                <a:spcPts val="0"/>
              </a:spcBef>
              <a:buNone/>
            </a:pPr>
            <a:r>
              <a:rPr b="1" sz="1200" lang="en">
                <a:solidFill>
                  <a:srgbClr val="000000"/>
                </a:solidFill>
                <a:latin typeface="Roboto"/>
                <a:ea typeface="Roboto"/>
                <a:cs typeface="Roboto"/>
                <a:sym typeface="Roboto"/>
              </a:rPr>
              <a:t>VISION DEFINITION</a:t>
            </a:r>
          </a:p>
        </p:txBody>
      </p:sp>
      <p:sp>
        <p:nvSpPr>
          <p:cNvPr id="93" name="Shape 93"/>
          <p:cNvSpPr txBox="1"/>
          <p:nvPr/>
        </p:nvSpPr>
        <p:spPr>
          <a:xfrm>
            <a:off y="1158712" x="4231887"/>
            <a:ext cy="532799" cx="4612200"/>
          </a:xfrm>
          <a:prstGeom prst="rect">
            <a:avLst/>
          </a:prstGeom>
          <a:noFill/>
          <a:ln>
            <a:noFill/>
          </a:ln>
        </p:spPr>
        <p:txBody>
          <a:bodyPr bIns="91425" rIns="91425" lIns="91425" tIns="91425" anchor="ctr" anchorCtr="0">
            <a:noAutofit/>
          </a:bodyPr>
          <a:lstStyle/>
          <a:p>
            <a:pPr rtl="0" lvl="0">
              <a:spcBef>
                <a:spcPts val="0"/>
              </a:spcBef>
              <a:buNone/>
            </a:pPr>
            <a:r>
              <a:rPr b="1" sz="1200" lang="en">
                <a:solidFill>
                  <a:srgbClr val="000000"/>
                </a:solidFill>
                <a:latin typeface="Roboto"/>
                <a:ea typeface="Roboto"/>
                <a:cs typeface="Roboto"/>
                <a:sym typeface="Roboto"/>
              </a:rPr>
              <a:t>PURPOSE DRIVEN DEVELOPMENT (PDD) SPRINT</a:t>
            </a:r>
          </a:p>
        </p:txBody>
      </p:sp>
      <p:cxnSp>
        <p:nvCxnSpPr>
          <p:cNvPr id="94" name="Shape 94"/>
          <p:cNvCxnSpPr/>
          <p:nvPr/>
        </p:nvCxnSpPr>
        <p:spPr>
          <a:xfrm>
            <a:off y="1630889" x="340350"/>
            <a:ext cy="0" cx="3079199"/>
          </a:xfrm>
          <a:prstGeom prst="straightConnector1">
            <a:avLst/>
          </a:prstGeom>
          <a:noFill/>
          <a:ln w="19050" cap="flat">
            <a:solidFill>
              <a:srgbClr val="000000"/>
            </a:solidFill>
            <a:prstDash val="solid"/>
            <a:round/>
            <a:headEnd w="lg" len="lg" type="none"/>
            <a:tailEnd w="lg" len="lg" type="none"/>
          </a:ln>
        </p:spPr>
      </p:cxnSp>
      <p:cxnSp>
        <p:nvCxnSpPr>
          <p:cNvPr id="95" name="Shape 95"/>
          <p:cNvCxnSpPr/>
          <p:nvPr/>
        </p:nvCxnSpPr>
        <p:spPr>
          <a:xfrm>
            <a:off y="1630889" x="4326987"/>
            <a:ext cy="0" cx="4469399"/>
          </a:xfrm>
          <a:prstGeom prst="straightConnector1">
            <a:avLst/>
          </a:prstGeom>
          <a:noFill/>
          <a:ln w="19050" cap="flat">
            <a:solidFill>
              <a:srgbClr val="000000"/>
            </a:solidFill>
            <a:prstDash val="solid"/>
            <a:round/>
            <a:headEnd w="lg" len="lg" type="none"/>
            <a:tailEnd w="lg" len="lg" type="none"/>
          </a:ln>
        </p:spPr>
      </p:cxnSp>
      <p:sp>
        <p:nvSpPr>
          <p:cNvPr id="96" name="Shape 96"/>
          <p:cNvSpPr/>
          <p:nvPr/>
        </p:nvSpPr>
        <p:spPr>
          <a:xfrm rot="-10795729">
            <a:off y="2391153" x="1760099"/>
            <a:ext cy="109800" cx="241500"/>
          </a:xfrm>
          <a:prstGeom prst="triangle">
            <a:avLst>
              <a:gd fmla="val 50000" name="adj"/>
            </a:avLst>
          </a:prstGeom>
          <a:solidFill>
            <a:srgbClr val="EBBC73"/>
          </a:solidFill>
          <a:ln>
            <a:noFill/>
          </a:ln>
        </p:spPr>
        <p:txBody>
          <a:bodyPr bIns="91425" rIns="91425" lIns="91425" tIns="91425" anchor="ctr" anchorCtr="0">
            <a:noAutofit/>
          </a:bodyPr>
          <a:lstStyle/>
          <a:p>
            <a:pPr rtl="0" lvl="0">
              <a:spcBef>
                <a:spcPts val="0"/>
              </a:spcBef>
              <a:buNone/>
            </a:pPr>
            <a:r>
              <a:t/>
            </a:r>
            <a:endParaRPr/>
          </a:p>
        </p:txBody>
      </p:sp>
      <p:sp>
        <p:nvSpPr>
          <p:cNvPr id="97" name="Shape 97"/>
          <p:cNvSpPr/>
          <p:nvPr/>
        </p:nvSpPr>
        <p:spPr>
          <a:xfrm rot="-10795729">
            <a:off y="3003928" x="1760099"/>
            <a:ext cy="109800" cx="241500"/>
          </a:xfrm>
          <a:prstGeom prst="triangle">
            <a:avLst>
              <a:gd fmla="val 50000" name="adj"/>
            </a:avLst>
          </a:prstGeom>
          <a:solidFill>
            <a:srgbClr val="EBBC73"/>
          </a:solidFill>
          <a:ln>
            <a:noFill/>
          </a:ln>
        </p:spPr>
        <p:txBody>
          <a:bodyPr bIns="91425" rIns="91425" lIns="91425" tIns="91425" anchor="ctr" anchorCtr="0">
            <a:noAutofit/>
          </a:bodyPr>
          <a:lstStyle/>
          <a:p>
            <a:pPr rtl="0" lvl="0">
              <a:spcBef>
                <a:spcPts val="0"/>
              </a:spcBef>
              <a:buNone/>
            </a:pPr>
            <a:r>
              <a:t/>
            </a:r>
            <a:endParaRPr/>
          </a:p>
        </p:txBody>
      </p:sp>
      <p:sp>
        <p:nvSpPr>
          <p:cNvPr id="98" name="Shape 98"/>
          <p:cNvSpPr/>
          <p:nvPr/>
        </p:nvSpPr>
        <p:spPr>
          <a:xfrm rot="-10795729">
            <a:off y="3616703" x="1760099"/>
            <a:ext cy="109800" cx="241500"/>
          </a:xfrm>
          <a:prstGeom prst="triangle">
            <a:avLst>
              <a:gd fmla="val 50000" name="adj"/>
            </a:avLst>
          </a:prstGeom>
          <a:solidFill>
            <a:srgbClr val="EBBC73"/>
          </a:solidFill>
          <a:ln>
            <a:noFill/>
          </a:ln>
        </p:spPr>
        <p:txBody>
          <a:bodyPr bIns="91425" rIns="91425" lIns="91425" tIns="91425" anchor="ctr" anchorCtr="0">
            <a:noAutofit/>
          </a:bodyPr>
          <a:lstStyle/>
          <a:p>
            <a:pPr rtl="0" lvl="0">
              <a:spcBef>
                <a:spcPts val="0"/>
              </a:spcBef>
              <a:buNone/>
            </a:pPr>
            <a:r>
              <a:t/>
            </a:r>
            <a:endParaRPr/>
          </a:p>
        </p:txBody>
      </p:sp>
      <p:sp>
        <p:nvSpPr>
          <p:cNvPr id="99" name="Shape 99"/>
          <p:cNvSpPr/>
          <p:nvPr/>
        </p:nvSpPr>
        <p:spPr>
          <a:xfrm rot="-10795729">
            <a:off y="4229478" x="1760099"/>
            <a:ext cy="109800" cx="241500"/>
          </a:xfrm>
          <a:prstGeom prst="triangle">
            <a:avLst>
              <a:gd fmla="val 50000" name="adj"/>
            </a:avLst>
          </a:prstGeom>
          <a:solidFill>
            <a:srgbClr val="EBBC73"/>
          </a:solidFill>
          <a:ln>
            <a:noFill/>
          </a:ln>
        </p:spPr>
        <p:txBody>
          <a:bodyPr bIns="91425" rIns="91425" lIns="91425" tIns="91425" anchor="ctr" anchorCtr="0">
            <a:noAutofit/>
          </a:bodyPr>
          <a:lstStyle/>
          <a:p>
            <a:pPr rtl="0" lvl="0">
              <a:spcBef>
                <a:spcPts val="0"/>
              </a:spcBef>
              <a:buNone/>
            </a:pPr>
            <a:r>
              <a:t/>
            </a:r>
            <a:endParaRPr/>
          </a:p>
        </p:txBody>
      </p:sp>
      <p:cxnSp>
        <p:nvCxnSpPr>
          <p:cNvPr id="100" name="Shape 100"/>
          <p:cNvCxnSpPr/>
          <p:nvPr/>
        </p:nvCxnSpPr>
        <p:spPr>
          <a:xfrm>
            <a:off y="1172325" x="4170925"/>
            <a:ext cy="3799800" cx="0"/>
          </a:xfrm>
          <a:prstGeom prst="straightConnector1">
            <a:avLst/>
          </a:prstGeom>
          <a:noFill/>
          <a:ln w="9525" cap="flat">
            <a:solidFill>
              <a:srgbClr val="666666"/>
            </a:solidFill>
            <a:prstDash val="dot"/>
            <a:round/>
            <a:headEnd w="lg" len="lg" type="none"/>
            <a:tailEnd w="lg" len="lg" type="none"/>
          </a:ln>
        </p:spPr>
      </p:cxnSp>
      <p:sp>
        <p:nvSpPr>
          <p:cNvPr id="101" name="Shape 101"/>
          <p:cNvSpPr/>
          <p:nvPr/>
        </p:nvSpPr>
        <p:spPr>
          <a:xfrm rot="5400000">
            <a:off y="3198975" x="3215724"/>
            <a:ext cy="317999" cx="1223700"/>
          </a:xfrm>
          <a:prstGeom prst="triangle">
            <a:avLst>
              <a:gd fmla="val 49723" name="adj"/>
            </a:avLst>
          </a:prstGeom>
          <a:solidFill>
            <a:srgbClr val="EBBC73"/>
          </a:solidFill>
          <a:ln>
            <a:noFill/>
          </a:ln>
        </p:spPr>
        <p:txBody>
          <a:bodyPr bIns="91425" rIns="91425" lIns="91425" tIns="91425" anchor="ctr" anchorCtr="0">
            <a:noAutofit/>
          </a:bodyPr>
          <a:lstStyle/>
          <a:p>
            <a:pPr rtl="0" lvl="0">
              <a:spcBef>
                <a:spcPts val="0"/>
              </a:spcBef>
              <a:buNone/>
            </a:pPr>
            <a:r>
              <a:t/>
            </a:r>
            <a:endParaRPr>
              <a:solidFill>
                <a:srgbClr val="EBBC73"/>
              </a:solidFill>
            </a:endParaRPr>
          </a:p>
        </p:txBody>
      </p:sp>
      <p:grpSp>
        <p:nvGrpSpPr>
          <p:cNvPr id="102" name="Shape 102"/>
          <p:cNvGrpSpPr/>
          <p:nvPr/>
        </p:nvGrpSpPr>
        <p:grpSpPr>
          <a:xfrm>
            <a:off y="3847416" x="5360212"/>
            <a:ext cy="1126200" cx="1126200"/>
            <a:chOff y="3837891" x="5399696"/>
            <a:chExt cy="1126200" cx="1126200"/>
          </a:xfrm>
        </p:grpSpPr>
        <p:sp>
          <p:nvSpPr>
            <p:cNvPr id="103" name="Shape 103"/>
            <p:cNvSpPr/>
            <p:nvPr/>
          </p:nvSpPr>
          <p:spPr>
            <a:xfrm>
              <a:off y="3837891" x="5399696"/>
              <a:ext cy="1126200" cx="1126200"/>
            </a:xfrm>
            <a:prstGeom prst="ellipse">
              <a:avLst/>
            </a:prstGeom>
            <a:solidFill>
              <a:srgbClr val="EFEFEF"/>
            </a:solidFill>
            <a:ln>
              <a:noFill/>
            </a:ln>
          </p:spPr>
          <p:txBody>
            <a:bodyPr bIns="91425" rIns="91425" lIns="91425" tIns="91425" anchor="ctr" anchorCtr="0">
              <a:noAutofit/>
            </a:bodyPr>
            <a:lstStyle/>
            <a:p>
              <a:pPr algn="ctr" rtl="0" lvl="0">
                <a:spcBef>
                  <a:spcPts val="0"/>
                </a:spcBef>
                <a:buNone/>
              </a:pPr>
              <a:r>
                <a:t/>
              </a:r>
              <a:endParaRPr sz="1000"/>
            </a:p>
          </p:txBody>
        </p:sp>
        <p:sp>
          <p:nvSpPr>
            <p:cNvPr id="104" name="Shape 104"/>
            <p:cNvSpPr txBox="1"/>
            <p:nvPr/>
          </p:nvSpPr>
          <p:spPr>
            <a:xfrm>
              <a:off y="4073469" x="5820682"/>
              <a:ext cy="163800" cx="243600"/>
            </a:xfrm>
            <a:prstGeom prst="rect">
              <a:avLst/>
            </a:prstGeom>
          </p:spPr>
          <p:txBody>
            <a:bodyPr bIns="91425" rIns="91425" lIns="91425" tIns="91425" anchor="ctr" anchorCtr="0">
              <a:noAutofit/>
            </a:bodyPr>
            <a:lstStyle/>
            <a:p>
              <a:pPr algn="ctr" rtl="0" lvl="0">
                <a:spcBef>
                  <a:spcPts val="0"/>
                </a:spcBef>
                <a:buNone/>
              </a:pPr>
              <a:r>
                <a:rPr sz="1800" lang="en">
                  <a:solidFill>
                    <a:srgbClr val="EBBC73"/>
                  </a:solidFill>
                  <a:latin typeface="Roboto"/>
                  <a:ea typeface="Roboto"/>
                  <a:cs typeface="Roboto"/>
                  <a:sym typeface="Roboto"/>
                </a:rPr>
                <a:t>6</a:t>
              </a:r>
            </a:p>
          </p:txBody>
        </p:sp>
        <p:sp>
          <p:nvSpPr>
            <p:cNvPr id="105" name="Shape 105"/>
            <p:cNvSpPr txBox="1"/>
            <p:nvPr/>
          </p:nvSpPr>
          <p:spPr>
            <a:xfrm>
              <a:off y="4237325" x="5438380"/>
              <a:ext cy="471899" cx="1054199"/>
            </a:xfrm>
            <a:prstGeom prst="rect">
              <a:avLst/>
            </a:prstGeom>
          </p:spPr>
          <p:txBody>
            <a:bodyPr bIns="91425" rIns="91425" lIns="91425" tIns="91425" anchor="ctr" anchorCtr="0">
              <a:noAutofit/>
            </a:bodyPr>
            <a:lstStyle/>
            <a:p>
              <a:pPr algn="ctr" rtl="0" lvl="0">
                <a:spcBef>
                  <a:spcPts val="0"/>
                </a:spcBef>
                <a:buNone/>
              </a:pPr>
              <a:r>
                <a:rPr sz="1000" lang="en">
                  <a:solidFill>
                    <a:srgbClr val="000000"/>
                  </a:solidFill>
                </a:rPr>
                <a:t>User Testing </a:t>
              </a:r>
            </a:p>
            <a:p>
              <a:pPr algn="ctr" rtl="0" lvl="0">
                <a:spcBef>
                  <a:spcPts val="0"/>
                </a:spcBef>
                <a:buNone/>
              </a:pPr>
              <a:r>
                <a:rPr sz="1000" lang="en">
                  <a:solidFill>
                    <a:srgbClr val="000000"/>
                  </a:solidFill>
                </a:rPr>
                <a:t>&amp; Analytics</a:t>
              </a:r>
            </a:p>
          </p:txBody>
        </p:sp>
      </p:grpSp>
      <p:sp>
        <p:nvSpPr>
          <p:cNvPr id="106" name="Shape 106"/>
          <p:cNvSpPr/>
          <p:nvPr/>
        </p:nvSpPr>
        <p:spPr>
          <a:xfrm>
            <a:off y="2810204" x="7324479"/>
            <a:ext cy="1126200" cx="1126200"/>
          </a:xfrm>
          <a:prstGeom prst="ellipse">
            <a:avLst/>
          </a:prstGeom>
          <a:solidFill>
            <a:srgbClr val="EFEFEF"/>
          </a:solidFill>
          <a:ln>
            <a:noFill/>
          </a:ln>
        </p:spPr>
        <p:txBody>
          <a:bodyPr bIns="91425" rIns="91425" lIns="91425" tIns="91425" anchor="ctr" anchorCtr="0">
            <a:noAutofit/>
          </a:bodyPr>
          <a:lstStyle/>
          <a:p>
            <a:pPr algn="l" rtl="0" lvl="0">
              <a:spcBef>
                <a:spcPts val="0"/>
              </a:spcBef>
              <a:buNone/>
            </a:pPr>
            <a:r>
              <a:t/>
            </a:r>
            <a:endParaRPr sz="1000"/>
          </a:p>
        </p:txBody>
      </p:sp>
      <p:sp>
        <p:nvSpPr>
          <p:cNvPr id="107" name="Shape 107"/>
          <p:cNvSpPr txBox="1"/>
          <p:nvPr/>
        </p:nvSpPr>
        <p:spPr>
          <a:xfrm>
            <a:off y="3209639" x="7363696"/>
            <a:ext cy="471899" cx="1054199"/>
          </a:xfrm>
          <a:prstGeom prst="rect">
            <a:avLst/>
          </a:prstGeom>
        </p:spPr>
        <p:txBody>
          <a:bodyPr bIns="91425" rIns="91425" lIns="91425" tIns="91425" anchor="ctr" anchorCtr="0">
            <a:noAutofit/>
          </a:bodyPr>
          <a:lstStyle/>
          <a:p>
            <a:pPr algn="ctr" rtl="0" lvl="0">
              <a:spcBef>
                <a:spcPts val="0"/>
              </a:spcBef>
              <a:buNone/>
            </a:pPr>
            <a:r>
              <a:rPr sz="1000" lang="en">
                <a:solidFill>
                  <a:srgbClr val="000000"/>
                </a:solidFill>
              </a:rPr>
              <a:t>Code &amp; Test</a:t>
            </a:r>
          </a:p>
        </p:txBody>
      </p:sp>
      <p:sp>
        <p:nvSpPr>
          <p:cNvPr id="108" name="Shape 108"/>
          <p:cNvSpPr txBox="1"/>
          <p:nvPr/>
        </p:nvSpPr>
        <p:spPr>
          <a:xfrm>
            <a:off y="3119974" x="7741325"/>
            <a:ext cy="163800" cx="243600"/>
          </a:xfrm>
          <a:prstGeom prst="rect">
            <a:avLst/>
          </a:prstGeom>
        </p:spPr>
        <p:txBody>
          <a:bodyPr bIns="91425" rIns="91425" lIns="91425" tIns="91425" anchor="ctr" anchorCtr="0">
            <a:noAutofit/>
          </a:bodyPr>
          <a:lstStyle/>
          <a:p>
            <a:pPr algn="ctr" rtl="0" lvl="0">
              <a:spcBef>
                <a:spcPts val="0"/>
              </a:spcBef>
              <a:buNone/>
            </a:pPr>
            <a:r>
              <a:rPr sz="1800" lang="en">
                <a:solidFill>
                  <a:srgbClr val="EBBC73"/>
                </a:solidFill>
                <a:latin typeface="Roboto"/>
                <a:ea typeface="Roboto"/>
                <a:cs typeface="Roboto"/>
                <a:sym typeface="Roboto"/>
              </a:rPr>
              <a:t>4</a:t>
            </a:r>
          </a:p>
        </p:txBody>
      </p:sp>
      <p:sp>
        <p:nvSpPr>
          <p:cNvPr id="109" name="Shape 109"/>
          <p:cNvSpPr/>
          <p:nvPr/>
        </p:nvSpPr>
        <p:spPr>
          <a:xfrm>
            <a:off y="2810204" x="4672694"/>
            <a:ext cy="1126200" cx="1126200"/>
          </a:xfrm>
          <a:prstGeom prst="ellipse">
            <a:avLst/>
          </a:prstGeom>
          <a:solidFill>
            <a:srgbClr val="EFEFEF"/>
          </a:solidFill>
          <a:ln>
            <a:noFill/>
          </a:ln>
        </p:spPr>
        <p:txBody>
          <a:bodyPr bIns="91425" rIns="91425" lIns="91425" tIns="91425" anchor="ctr" anchorCtr="0">
            <a:noAutofit/>
          </a:bodyPr>
          <a:lstStyle/>
          <a:p>
            <a:pPr algn="l" rtl="0" lvl="0">
              <a:spcBef>
                <a:spcPts val="0"/>
              </a:spcBef>
              <a:buNone/>
            </a:pPr>
            <a:r>
              <a:t/>
            </a:r>
            <a:endParaRPr sz="1000"/>
          </a:p>
        </p:txBody>
      </p:sp>
      <p:sp>
        <p:nvSpPr>
          <p:cNvPr id="110" name="Shape 110"/>
          <p:cNvSpPr txBox="1"/>
          <p:nvPr/>
        </p:nvSpPr>
        <p:spPr>
          <a:xfrm>
            <a:off y="3119975" x="5081100"/>
            <a:ext cy="163800" cx="243600"/>
          </a:xfrm>
          <a:prstGeom prst="rect">
            <a:avLst/>
          </a:prstGeom>
        </p:spPr>
        <p:txBody>
          <a:bodyPr bIns="91425" rIns="91425" lIns="91425" tIns="91425" anchor="ctr" anchorCtr="0">
            <a:noAutofit/>
          </a:bodyPr>
          <a:lstStyle/>
          <a:p>
            <a:pPr algn="ctr" rtl="0" lvl="0">
              <a:spcBef>
                <a:spcPts val="0"/>
              </a:spcBef>
              <a:buNone/>
            </a:pPr>
            <a:r>
              <a:rPr sz="1800" lang="en">
                <a:solidFill>
                  <a:srgbClr val="EBBC73"/>
                </a:solidFill>
                <a:latin typeface="Roboto"/>
                <a:ea typeface="Roboto"/>
                <a:cs typeface="Roboto"/>
                <a:sym typeface="Roboto"/>
              </a:rPr>
              <a:t>1</a:t>
            </a:r>
          </a:p>
        </p:txBody>
      </p:sp>
      <p:sp>
        <p:nvSpPr>
          <p:cNvPr id="111" name="Shape 111"/>
          <p:cNvSpPr txBox="1"/>
          <p:nvPr/>
        </p:nvSpPr>
        <p:spPr>
          <a:xfrm>
            <a:off y="3193326" x="4713016"/>
            <a:ext cy="471899" cx="1054199"/>
          </a:xfrm>
          <a:prstGeom prst="rect">
            <a:avLst/>
          </a:prstGeom>
        </p:spPr>
        <p:txBody>
          <a:bodyPr bIns="91425" rIns="91425" lIns="91425" tIns="91425" anchor="ctr" anchorCtr="0">
            <a:noAutofit/>
          </a:bodyPr>
          <a:lstStyle/>
          <a:p>
            <a:pPr algn="ctr" rtl="0" lvl="0">
              <a:spcBef>
                <a:spcPts val="0"/>
              </a:spcBef>
              <a:buNone/>
            </a:pPr>
            <a:r>
              <a:rPr sz="1000" lang="en">
                <a:solidFill>
                  <a:srgbClr val="000000"/>
                </a:solidFill>
              </a:rPr>
              <a:t>Prototype</a:t>
            </a:r>
          </a:p>
        </p:txBody>
      </p:sp>
      <p:sp>
        <p:nvSpPr>
          <p:cNvPr id="112" name="Shape 112"/>
          <p:cNvSpPr/>
          <p:nvPr/>
        </p:nvSpPr>
        <p:spPr>
          <a:xfrm>
            <a:off y="1758983" x="5360212"/>
            <a:ext cy="1126200" cx="1126200"/>
          </a:xfrm>
          <a:prstGeom prst="ellipse">
            <a:avLst/>
          </a:prstGeom>
          <a:solidFill>
            <a:srgbClr val="EFEFEF"/>
          </a:solidFill>
          <a:ln>
            <a:noFill/>
          </a:ln>
        </p:spPr>
        <p:txBody>
          <a:bodyPr bIns="91425" rIns="91425" lIns="91425" tIns="91425" anchor="ctr" anchorCtr="0">
            <a:noAutofit/>
          </a:bodyPr>
          <a:lstStyle/>
          <a:p>
            <a:pPr algn="ctr" rtl="0" lvl="0">
              <a:spcBef>
                <a:spcPts val="0"/>
              </a:spcBef>
              <a:buNone/>
            </a:pPr>
            <a:r>
              <a:t/>
            </a:r>
            <a:endParaRPr sz="1000">
              <a:solidFill>
                <a:srgbClr val="EBBC73"/>
              </a:solidFill>
            </a:endParaRPr>
          </a:p>
        </p:txBody>
      </p:sp>
      <p:sp>
        <p:nvSpPr>
          <p:cNvPr id="113" name="Shape 113"/>
          <p:cNvSpPr txBox="1"/>
          <p:nvPr/>
        </p:nvSpPr>
        <p:spPr>
          <a:xfrm>
            <a:off y="2088130" x="5773009"/>
            <a:ext cy="163800" cx="243600"/>
          </a:xfrm>
          <a:prstGeom prst="rect">
            <a:avLst/>
          </a:prstGeom>
        </p:spPr>
        <p:txBody>
          <a:bodyPr bIns="91425" rIns="91425" lIns="91425" tIns="91425" anchor="ctr" anchorCtr="0">
            <a:noAutofit/>
          </a:bodyPr>
          <a:lstStyle/>
          <a:p>
            <a:pPr algn="ctr" rtl="0" lvl="0">
              <a:spcBef>
                <a:spcPts val="0"/>
              </a:spcBef>
              <a:buNone/>
            </a:pPr>
            <a:r>
              <a:rPr sz="1800" lang="en">
                <a:solidFill>
                  <a:srgbClr val="EBBC73"/>
                </a:solidFill>
                <a:latin typeface="Roboto"/>
                <a:ea typeface="Roboto"/>
                <a:cs typeface="Roboto"/>
                <a:sym typeface="Roboto"/>
              </a:rPr>
              <a:t>2</a:t>
            </a:r>
          </a:p>
        </p:txBody>
      </p:sp>
      <p:sp>
        <p:nvSpPr>
          <p:cNvPr id="114" name="Shape 114"/>
          <p:cNvSpPr txBox="1"/>
          <p:nvPr/>
        </p:nvSpPr>
        <p:spPr>
          <a:xfrm>
            <a:off y="2129620" x="5395391"/>
            <a:ext cy="503099" cx="1054199"/>
          </a:xfrm>
          <a:prstGeom prst="rect">
            <a:avLst/>
          </a:prstGeom>
        </p:spPr>
        <p:txBody>
          <a:bodyPr bIns="91425" rIns="91425" lIns="91425" tIns="91425" anchor="ctr" anchorCtr="0">
            <a:noAutofit/>
          </a:bodyPr>
          <a:lstStyle/>
          <a:p>
            <a:pPr algn="ctr" rtl="0" lvl="0">
              <a:spcBef>
                <a:spcPts val="0"/>
              </a:spcBef>
              <a:buNone/>
            </a:pPr>
            <a:r>
              <a:rPr sz="1000" lang="en">
                <a:solidFill>
                  <a:srgbClr val="000000"/>
                </a:solidFill>
              </a:rPr>
              <a:t>Validate</a:t>
            </a:r>
          </a:p>
        </p:txBody>
      </p:sp>
      <p:sp>
        <p:nvSpPr>
          <p:cNvPr id="115" name="Shape 115"/>
          <p:cNvSpPr/>
          <p:nvPr/>
        </p:nvSpPr>
        <p:spPr>
          <a:xfrm>
            <a:off y="1758983" x="6645721"/>
            <a:ext cy="1126200" cx="1126200"/>
          </a:xfrm>
          <a:prstGeom prst="ellipse">
            <a:avLst/>
          </a:prstGeom>
          <a:solidFill>
            <a:srgbClr val="EFEFEF"/>
          </a:solidFill>
          <a:ln>
            <a:noFill/>
          </a:ln>
        </p:spPr>
        <p:txBody>
          <a:bodyPr bIns="91425" rIns="91425" lIns="91425" tIns="91425" anchor="ctr" anchorCtr="0">
            <a:noAutofit/>
          </a:bodyPr>
          <a:lstStyle/>
          <a:p>
            <a:pPr algn="ctr" rtl="0" lvl="0">
              <a:spcBef>
                <a:spcPts val="0"/>
              </a:spcBef>
              <a:buNone/>
            </a:pPr>
            <a:r>
              <a:t/>
            </a:r>
            <a:endParaRPr sz="1000">
              <a:solidFill>
                <a:srgbClr val="EBBC73"/>
              </a:solidFill>
            </a:endParaRPr>
          </a:p>
        </p:txBody>
      </p:sp>
      <p:sp>
        <p:nvSpPr>
          <p:cNvPr id="116" name="Shape 116"/>
          <p:cNvSpPr txBox="1"/>
          <p:nvPr/>
        </p:nvSpPr>
        <p:spPr>
          <a:xfrm>
            <a:off y="2068476" x="7063009"/>
            <a:ext cy="163800" cx="243600"/>
          </a:xfrm>
          <a:prstGeom prst="rect">
            <a:avLst/>
          </a:prstGeom>
        </p:spPr>
        <p:txBody>
          <a:bodyPr bIns="91425" rIns="91425" lIns="91425" tIns="91425" anchor="ctr" anchorCtr="0">
            <a:noAutofit/>
          </a:bodyPr>
          <a:lstStyle/>
          <a:p>
            <a:pPr algn="ctr" rtl="0" lvl="0">
              <a:spcBef>
                <a:spcPts val="0"/>
              </a:spcBef>
              <a:buNone/>
            </a:pPr>
            <a:r>
              <a:rPr sz="1800" lang="en">
                <a:solidFill>
                  <a:srgbClr val="EBBC73"/>
                </a:solidFill>
                <a:latin typeface="Roboto"/>
                <a:ea typeface="Roboto"/>
                <a:cs typeface="Roboto"/>
                <a:sym typeface="Roboto"/>
              </a:rPr>
              <a:t>3</a:t>
            </a:r>
          </a:p>
        </p:txBody>
      </p:sp>
      <p:sp>
        <p:nvSpPr>
          <p:cNvPr id="117" name="Shape 117"/>
          <p:cNvSpPr txBox="1"/>
          <p:nvPr/>
        </p:nvSpPr>
        <p:spPr>
          <a:xfrm>
            <a:off y="2141825" x="6613927"/>
            <a:ext cy="471899" cx="1181999"/>
          </a:xfrm>
          <a:prstGeom prst="rect">
            <a:avLst/>
          </a:prstGeom>
        </p:spPr>
        <p:txBody>
          <a:bodyPr bIns="91425" rIns="91425" lIns="91425" tIns="91425" anchor="ctr" anchorCtr="0">
            <a:noAutofit/>
          </a:bodyPr>
          <a:lstStyle/>
          <a:p>
            <a:pPr algn="ctr" rtl="0" lvl="0">
              <a:spcBef>
                <a:spcPts val="0"/>
              </a:spcBef>
              <a:buNone/>
            </a:pPr>
            <a:r>
              <a:rPr sz="1000" lang="en">
                <a:solidFill>
                  <a:srgbClr val="000000"/>
                </a:solidFill>
              </a:rPr>
              <a:t>Story Capture</a:t>
            </a:r>
          </a:p>
        </p:txBody>
      </p:sp>
      <p:grpSp>
        <p:nvGrpSpPr>
          <p:cNvPr id="118" name="Shape 118"/>
          <p:cNvGrpSpPr/>
          <p:nvPr/>
        </p:nvGrpSpPr>
        <p:grpSpPr>
          <a:xfrm>
            <a:off y="3863741" x="6613927"/>
            <a:ext cy="1126200" cx="1126200"/>
            <a:chOff y="3854216" x="6825458"/>
            <a:chExt cy="1126200" cx="1126200"/>
          </a:xfrm>
        </p:grpSpPr>
        <p:sp>
          <p:nvSpPr>
            <p:cNvPr id="119" name="Shape 119"/>
            <p:cNvSpPr/>
            <p:nvPr/>
          </p:nvSpPr>
          <p:spPr>
            <a:xfrm>
              <a:off y="3854216" x="6825458"/>
              <a:ext cy="1126200" cx="1126200"/>
            </a:xfrm>
            <a:prstGeom prst="ellipse">
              <a:avLst/>
            </a:prstGeom>
            <a:solidFill>
              <a:srgbClr val="EFEFEF"/>
            </a:solidFill>
            <a:ln>
              <a:noFill/>
            </a:ln>
          </p:spPr>
          <p:txBody>
            <a:bodyPr bIns="91425" rIns="91425" lIns="91425" tIns="91425" anchor="ctr" anchorCtr="0">
              <a:noAutofit/>
            </a:bodyPr>
            <a:lstStyle/>
            <a:p>
              <a:pPr algn="ctr" rtl="0" lvl="0">
                <a:spcBef>
                  <a:spcPts val="0"/>
                </a:spcBef>
                <a:buNone/>
              </a:pPr>
              <a:r>
                <a:t/>
              </a:r>
              <a:endParaRPr sz="1000"/>
            </a:p>
          </p:txBody>
        </p:sp>
        <p:sp>
          <p:nvSpPr>
            <p:cNvPr id="120" name="Shape 120"/>
            <p:cNvSpPr txBox="1"/>
            <p:nvPr/>
          </p:nvSpPr>
          <p:spPr>
            <a:xfrm>
              <a:off y="4086200" x="7236931"/>
              <a:ext cy="167399" cx="243600"/>
            </a:xfrm>
            <a:prstGeom prst="rect">
              <a:avLst/>
            </a:prstGeom>
          </p:spPr>
          <p:txBody>
            <a:bodyPr bIns="91425" rIns="91425" lIns="91425" tIns="91425" anchor="ctr" anchorCtr="0">
              <a:noAutofit/>
            </a:bodyPr>
            <a:lstStyle/>
            <a:p>
              <a:pPr algn="ctr" rtl="0" lvl="0">
                <a:spcBef>
                  <a:spcPts val="0"/>
                </a:spcBef>
                <a:buNone/>
              </a:pPr>
              <a:r>
                <a:rPr sz="1800" lang="en">
                  <a:solidFill>
                    <a:srgbClr val="EBBC73"/>
                  </a:solidFill>
                  <a:latin typeface="Roboto"/>
                  <a:ea typeface="Roboto"/>
                  <a:cs typeface="Roboto"/>
                  <a:sym typeface="Roboto"/>
                </a:rPr>
                <a:t>5</a:t>
              </a:r>
            </a:p>
          </p:txBody>
        </p:sp>
        <p:sp>
          <p:nvSpPr>
            <p:cNvPr id="121" name="Shape 121"/>
            <p:cNvSpPr txBox="1"/>
            <p:nvPr/>
          </p:nvSpPr>
          <p:spPr>
            <a:xfrm>
              <a:off y="4180175" x="6867130"/>
              <a:ext cy="471899" cx="1054199"/>
            </a:xfrm>
            <a:prstGeom prst="rect">
              <a:avLst/>
            </a:prstGeom>
          </p:spPr>
          <p:txBody>
            <a:bodyPr bIns="91425" rIns="91425" lIns="91425" tIns="91425" anchor="ctr" anchorCtr="0">
              <a:noAutofit/>
            </a:bodyPr>
            <a:lstStyle/>
            <a:p>
              <a:pPr algn="ctr" rtl="0" lvl="0">
                <a:spcBef>
                  <a:spcPts val="0"/>
                </a:spcBef>
                <a:buNone/>
              </a:pPr>
              <a:r>
                <a:rPr sz="1000" lang="en">
                  <a:solidFill>
                    <a:srgbClr val="000000"/>
                  </a:solidFill>
                </a:rPr>
                <a:t>Release</a:t>
              </a:r>
            </a:p>
          </p:txBody>
        </p:sp>
      </p:grpSp>
      <p:sp>
        <p:nvSpPr>
          <p:cNvPr id="122" name="Shape 122"/>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Purpose Driven Development</a:t>
            </a:r>
          </a:p>
        </p:txBody>
      </p:sp>
      <p:pic>
        <p:nvPicPr>
          <p:cNvPr id="123" name="Shape 123"/>
          <p:cNvPicPr preferRelativeResize="0"/>
          <p:nvPr/>
        </p:nvPicPr>
        <p:blipFill>
          <a:blip r:embed="rId3"/>
          <a:stretch>
            <a:fillRect/>
          </a:stretch>
        </p:blipFill>
        <p:spPr>
          <a:xfrm>
            <a:off y="187179" x="7263875"/>
            <a:ext cy="264421" cx="765825"/>
          </a:xfrm>
          <a:prstGeom prst="rect">
            <a:avLst/>
          </a:prstGeom>
          <a:noFill/>
          <a:ln>
            <a:noFill/>
          </a:ln>
        </p:spPr>
      </p:pic>
      <p:pic>
        <p:nvPicPr>
          <p:cNvPr id="124" name="Shape 124"/>
          <p:cNvPicPr preferRelativeResize="0"/>
          <p:nvPr/>
        </p:nvPicPr>
        <p:blipFill>
          <a:blip r:embed="rId4"/>
          <a:stretch>
            <a:fillRect/>
          </a:stretch>
        </p:blipFill>
        <p:spPr>
          <a:xfrm>
            <a:off y="171431" x="8116167"/>
            <a:ext cy="301200" cx="849597"/>
          </a:xfrm>
          <a:prstGeom prst="rect">
            <a:avLst/>
          </a:prstGeom>
          <a:noFill/>
          <a:ln>
            <a:noFill/>
          </a:ln>
        </p:spPr>
      </p:pic>
      <p:sp>
        <p:nvSpPr>
          <p:cNvPr id="125" name="Shape 125"/>
          <p:cNvSpPr/>
          <p:nvPr/>
        </p:nvSpPr>
        <p:spPr>
          <a:xfrm>
            <a:off y="1778800" x="304500"/>
            <a:ext cy="660900" cx="3144299"/>
          </a:xfrm>
          <a:prstGeom prst="roundRect">
            <a:avLst>
              <a:gd fmla="val 16667" name="adj"/>
            </a:avLst>
          </a:prstGeom>
          <a:noFill/>
          <a:ln w="19050" cap="flat">
            <a:solidFill>
              <a:srgbClr val="4FA147"/>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pic>
        <p:nvPicPr>
          <p:cNvPr id="130" name="Shape 130"/>
          <p:cNvPicPr preferRelativeResize="0"/>
          <p:nvPr/>
        </p:nvPicPr>
        <p:blipFill>
          <a:blip r:embed="rId3"/>
          <a:stretch>
            <a:fillRect/>
          </a:stretch>
        </p:blipFill>
        <p:spPr>
          <a:xfrm>
            <a:off y="867962" x="2868212"/>
            <a:ext cy="3407574" cx="34075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pic>
        <p:nvPicPr>
          <p:cNvPr id="135" name="Shape 135"/>
          <p:cNvPicPr preferRelativeResize="0"/>
          <p:nvPr/>
        </p:nvPicPr>
        <p:blipFill>
          <a:blip r:embed="rId3"/>
          <a:stretch>
            <a:fillRect/>
          </a:stretch>
        </p:blipFill>
        <p:spPr>
          <a:xfrm>
            <a:off y="1156275" x="174962"/>
            <a:ext cy="2830950" cx="2844000"/>
          </a:xfrm>
          <a:prstGeom prst="rect">
            <a:avLst/>
          </a:prstGeom>
        </p:spPr>
      </p:pic>
      <p:pic>
        <p:nvPicPr>
          <p:cNvPr id="136" name="Shape 136"/>
          <p:cNvPicPr preferRelativeResize="0"/>
          <p:nvPr/>
        </p:nvPicPr>
        <p:blipFill>
          <a:blip r:embed="rId4"/>
          <a:stretch>
            <a:fillRect/>
          </a:stretch>
        </p:blipFill>
        <p:spPr>
          <a:xfrm>
            <a:off y="1156275" x="3182614"/>
            <a:ext cy="2804858" cx="2817909"/>
          </a:xfrm>
          <a:prstGeom prst="rect">
            <a:avLst/>
          </a:prstGeom>
        </p:spPr>
      </p:pic>
      <p:pic>
        <p:nvPicPr>
          <p:cNvPr id="137" name="Shape 137"/>
          <p:cNvPicPr preferRelativeResize="0"/>
          <p:nvPr/>
        </p:nvPicPr>
        <p:blipFill>
          <a:blip r:embed="rId5"/>
          <a:stretch>
            <a:fillRect/>
          </a:stretch>
        </p:blipFill>
        <p:spPr>
          <a:xfrm>
            <a:off y="1156275" x="6164174"/>
            <a:ext cy="2804858" cx="2804863"/>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p:nvPr/>
        </p:nvSpPr>
        <p:spPr>
          <a:xfrm>
            <a:off y="25" x="-170700"/>
            <a:ext cy="857400" cx="9485399"/>
          </a:xfrm>
          <a:prstGeom prst="rect">
            <a:avLst/>
          </a:prstGeom>
          <a:solidFill>
            <a:srgbClr val="4FA147"/>
          </a:solidFill>
          <a:ln>
            <a:noFill/>
          </a:ln>
        </p:spPr>
        <p:txBody>
          <a:bodyPr bIns="91425" rIns="91425" lIns="91425" tIns="91425" anchor="ctr" anchorCtr="0">
            <a:noAutofit/>
          </a:bodyPr>
          <a:lstStyle/>
          <a:p>
            <a:pPr rtl="0" lvl="0">
              <a:spcBef>
                <a:spcPts val="0"/>
              </a:spcBef>
              <a:buNone/>
            </a:pPr>
            <a:r>
              <a:t/>
            </a:r>
            <a:endParaRPr/>
          </a:p>
        </p:txBody>
      </p:sp>
      <p:sp>
        <p:nvSpPr>
          <p:cNvPr id="143" name="Shape 143"/>
          <p:cNvSpPr/>
          <p:nvPr/>
        </p:nvSpPr>
        <p:spPr>
          <a:xfrm>
            <a:off y="933225"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Problem</a:t>
            </a:r>
          </a:p>
        </p:txBody>
      </p:sp>
      <p:sp>
        <p:nvSpPr>
          <p:cNvPr id="144" name="Shape 144"/>
          <p:cNvSpPr/>
          <p:nvPr/>
        </p:nvSpPr>
        <p:spPr>
          <a:xfrm>
            <a:off y="1526807"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Inspiration</a:t>
            </a:r>
          </a:p>
        </p:txBody>
      </p:sp>
      <p:sp>
        <p:nvSpPr>
          <p:cNvPr id="145" name="Shape 145"/>
          <p:cNvSpPr/>
          <p:nvPr/>
        </p:nvSpPr>
        <p:spPr>
          <a:xfrm>
            <a:off y="2120390"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Goals</a:t>
            </a:r>
          </a:p>
        </p:txBody>
      </p:sp>
      <p:sp>
        <p:nvSpPr>
          <p:cNvPr id="146" name="Shape 146"/>
          <p:cNvSpPr/>
          <p:nvPr/>
        </p:nvSpPr>
        <p:spPr>
          <a:xfrm>
            <a:off y="2713973"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Customers</a:t>
            </a:r>
          </a:p>
        </p:txBody>
      </p:sp>
      <p:sp>
        <p:nvSpPr>
          <p:cNvPr id="147" name="Shape 147"/>
          <p:cNvSpPr/>
          <p:nvPr/>
        </p:nvSpPr>
        <p:spPr>
          <a:xfrm>
            <a:off y="3307555"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Personas</a:t>
            </a:r>
          </a:p>
        </p:txBody>
      </p:sp>
      <p:sp>
        <p:nvSpPr>
          <p:cNvPr id="148" name="Shape 148"/>
          <p:cNvSpPr/>
          <p:nvPr/>
        </p:nvSpPr>
        <p:spPr>
          <a:xfrm>
            <a:off y="3901138"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Narratives</a:t>
            </a:r>
          </a:p>
        </p:txBody>
      </p:sp>
      <p:sp>
        <p:nvSpPr>
          <p:cNvPr id="149" name="Shape 149"/>
          <p:cNvSpPr/>
          <p:nvPr/>
        </p:nvSpPr>
        <p:spPr>
          <a:xfrm>
            <a:off y="4494721"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Paper Prototype</a:t>
            </a:r>
          </a:p>
        </p:txBody>
      </p:sp>
      <p:sp>
        <p:nvSpPr>
          <p:cNvPr id="150" name="Shape 150"/>
          <p:cNvSpPr txBox="1"/>
          <p:nvPr>
            <p:ph type="title"/>
          </p:nvPr>
        </p:nvSpPr>
        <p:spPr>
          <a:xfrm>
            <a:off y="-22625" x="76200"/>
            <a:ext cy="857400" cx="9111900"/>
          </a:xfrm>
          <a:prstGeom prst="rect">
            <a:avLst/>
          </a:prstGeom>
        </p:spPr>
        <p:txBody>
          <a:bodyPr bIns="91425" rIns="91425" lIns="91425" tIns="91425" anchor="ctr" anchorCtr="0">
            <a:noAutofit/>
          </a:bodyPr>
          <a:lstStyle/>
          <a:p>
            <a:pPr rtl="0" lvl="0">
              <a:spcBef>
                <a:spcPts val="0"/>
              </a:spcBef>
              <a:buNone/>
            </a:pPr>
            <a:r>
              <a:rPr sz="5200" lang="en">
                <a:solidFill>
                  <a:srgbClr val="EFEFEF"/>
                </a:solidFill>
              </a:rPr>
              <a:t>IDEA STACK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154" name="Shape 154"/>
        <p:cNvGrpSpPr/>
        <p:nvPr/>
      </p:nvGrpSpPr>
      <p:grpSpPr>
        <a:xfrm>
          <a:off y="0" x="0"/>
          <a:ext cy="0" cx="0"/>
          <a:chOff y="0" x="0"/>
          <a:chExt cy="0" cx="0"/>
        </a:xfrm>
      </p:grpSpPr>
      <p:sp>
        <p:nvSpPr>
          <p:cNvPr id="155" name="Shape 155"/>
          <p:cNvSpPr txBox="1"/>
          <p:nvPr/>
        </p:nvSpPr>
        <p:spPr>
          <a:xfrm>
            <a:off y="1353450" x="1006950"/>
            <a:ext cy="2436600" cx="7130099"/>
          </a:xfrm>
          <a:prstGeom prst="rect">
            <a:avLst/>
          </a:prstGeom>
        </p:spPr>
        <p:txBody>
          <a:bodyPr bIns="91425" rIns="91425" lIns="91425" tIns="91425" anchor="ctr" anchorCtr="0">
            <a:noAutofit/>
          </a:bodyPr>
          <a:lstStyle/>
          <a:p>
            <a:pPr rtl="0" lvl="0">
              <a:spcBef>
                <a:spcPts val="0"/>
              </a:spcBef>
              <a:buNone/>
            </a:pPr>
            <a:r>
              <a:rPr b="1" sz="3000" lang="en">
                <a:solidFill>
                  <a:srgbClr val="FFFFFF"/>
                </a:solidFill>
              </a:rPr>
              <a:t>Problem Statement</a:t>
            </a:r>
          </a:p>
          <a:p>
            <a:pPr rtl="0" lvl="0">
              <a:lnSpc>
                <a:spcPct val="115000"/>
              </a:lnSpc>
              <a:spcBef>
                <a:spcPts val="0"/>
              </a:spcBef>
              <a:buNone/>
            </a:pPr>
            <a:r>
              <a:t/>
            </a:r>
            <a:endParaRPr sz="1800">
              <a:solidFill>
                <a:srgbClr val="FFFFFF"/>
              </a:solidFill>
            </a:endParaRPr>
          </a:p>
          <a:p>
            <a:pPr rtl="0" lvl="0">
              <a:lnSpc>
                <a:spcPct val="115000"/>
              </a:lnSpc>
              <a:spcBef>
                <a:spcPts val="0"/>
              </a:spcBef>
              <a:buNone/>
            </a:pPr>
            <a:r>
              <a:rPr sz="1800" lang="en">
                <a:solidFill>
                  <a:srgbClr val="FFFFFF"/>
                </a:solidFill>
              </a:rPr>
              <a:t>1-2 sentences that describe an issue (need) that a person or group has.</a:t>
            </a:r>
          </a:p>
        </p:txBody>
      </p:sp>
      <p:sp>
        <p:nvSpPr>
          <p:cNvPr id="156" name="Shape 156"/>
          <p:cNvSpPr/>
          <p:nvPr/>
        </p:nvSpPr>
        <p:spPr>
          <a:xfrm>
            <a:off y="96475" x="186350"/>
            <a:ext cy="163499" cx="745500"/>
          </a:xfrm>
          <a:prstGeom prst="roundRect">
            <a:avLst>
              <a:gd fmla="val 16667" name="adj"/>
            </a:avLst>
          </a:prstGeom>
          <a:solidFill>
            <a:srgbClr val="FFFFFF"/>
          </a:solidFill>
          <a:ln w="9525" cap="flat">
            <a:solidFill>
              <a:srgbClr val="FFFFFF"/>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57" name="Shape 157"/>
          <p:cNvSpPr/>
          <p:nvPr/>
        </p:nvSpPr>
        <p:spPr>
          <a:xfrm>
            <a:off y="28607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58" name="Shape 158"/>
          <p:cNvSpPr/>
          <p:nvPr/>
        </p:nvSpPr>
        <p:spPr>
          <a:xfrm>
            <a:off y="47568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59" name="Shape 159"/>
          <p:cNvSpPr/>
          <p:nvPr/>
        </p:nvSpPr>
        <p:spPr>
          <a:xfrm>
            <a:off y="66528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60" name="Shape 160"/>
          <p:cNvSpPr/>
          <p:nvPr/>
        </p:nvSpPr>
        <p:spPr>
          <a:xfrm>
            <a:off y="85489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61" name="Shape 161"/>
          <p:cNvSpPr/>
          <p:nvPr/>
        </p:nvSpPr>
        <p:spPr>
          <a:xfrm>
            <a:off y="1044498"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62" name="Shape 162"/>
          <p:cNvSpPr/>
          <p:nvPr/>
        </p:nvSpPr>
        <p:spPr>
          <a:xfrm>
            <a:off y="1234103"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pic>
        <p:nvPicPr>
          <p:cNvPr id="167" name="Shape 167"/>
          <p:cNvPicPr preferRelativeResize="0"/>
          <p:nvPr/>
        </p:nvPicPr>
        <p:blipFill>
          <a:blip r:embed="rId3"/>
          <a:stretch>
            <a:fillRect/>
          </a:stretch>
        </p:blipFill>
        <p:spPr>
          <a:xfrm>
            <a:off y="1115850" x="3116100"/>
            <a:ext cy="2911799" cx="2911799"/>
          </a:xfrm>
          <a:prstGeom prst="rect">
            <a:avLst/>
          </a:prstGeom>
          <a:noFill/>
          <a:ln>
            <a:noFill/>
          </a:ln>
        </p:spPr>
      </p:pic>
      <p:sp>
        <p:nvSpPr>
          <p:cNvPr id="168" name="Shape 168"/>
          <p:cNvSpPr txBox="1"/>
          <p:nvPr/>
        </p:nvSpPr>
        <p:spPr>
          <a:xfrm>
            <a:off y="1552650" x="454050"/>
            <a:ext cy="2038200" cx="8235900"/>
          </a:xfrm>
          <a:prstGeom prst="rect">
            <a:avLst/>
          </a:prstGeom>
        </p:spPr>
        <p:txBody>
          <a:bodyPr bIns="91425" rIns="91425" lIns="91425" tIns="91425" anchor="t" anchorCtr="0">
            <a:noAutofit/>
          </a:bodyPr>
          <a:lstStyle/>
          <a:p>
            <a:pPr algn="ctr" rtl="0" lvl="0">
              <a:lnSpc>
                <a:spcPct val="115000"/>
              </a:lnSpc>
              <a:spcBef>
                <a:spcPts val="700"/>
              </a:spcBef>
              <a:buNone/>
            </a:pPr>
            <a:r>
              <a:rPr sz="2800" lang="en">
                <a:solidFill>
                  <a:srgbClr val="404040"/>
                </a:solidFill>
              </a:rPr>
              <a:t>Students don’t know that there is a process based way to write well and even if they do know about it, it is hard to practice without explicit instruction.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172" name="Shape 172"/>
        <p:cNvGrpSpPr/>
        <p:nvPr/>
      </p:nvGrpSpPr>
      <p:grpSpPr>
        <a:xfrm>
          <a:off y="0" x="0"/>
          <a:ext cy="0" cx="0"/>
          <a:chOff y="0" x="0"/>
          <a:chExt cy="0" cx="0"/>
        </a:xfrm>
      </p:grpSpPr>
      <p:sp>
        <p:nvSpPr>
          <p:cNvPr id="173" name="Shape 173"/>
          <p:cNvSpPr txBox="1"/>
          <p:nvPr/>
        </p:nvSpPr>
        <p:spPr>
          <a:xfrm>
            <a:off y="1353450" x="1006950"/>
            <a:ext cy="2436600" cx="7130099"/>
          </a:xfrm>
          <a:prstGeom prst="rect">
            <a:avLst/>
          </a:prstGeom>
        </p:spPr>
        <p:txBody>
          <a:bodyPr bIns="91425" rIns="91425" lIns="91425" tIns="91425" anchor="ctr" anchorCtr="0">
            <a:noAutofit/>
          </a:bodyPr>
          <a:lstStyle/>
          <a:p>
            <a:pPr rtl="0" lvl="0">
              <a:spcBef>
                <a:spcPts val="0"/>
              </a:spcBef>
              <a:buNone/>
            </a:pPr>
            <a:r>
              <a:rPr b="1" sz="3000" lang="en">
                <a:solidFill>
                  <a:srgbClr val="FFFFFF"/>
                </a:solidFill>
              </a:rPr>
              <a:t>Inspiration</a:t>
            </a:r>
          </a:p>
          <a:p>
            <a:pPr rtl="0" lvl="0">
              <a:lnSpc>
                <a:spcPct val="115000"/>
              </a:lnSpc>
              <a:spcBef>
                <a:spcPts val="0"/>
              </a:spcBef>
              <a:buNone/>
            </a:pPr>
            <a:r>
              <a:t/>
            </a:r>
            <a:endParaRPr sz="1800">
              <a:solidFill>
                <a:srgbClr val="FFFFFF"/>
              </a:solidFill>
            </a:endParaRPr>
          </a:p>
          <a:p>
            <a:pPr rtl="0" lvl="0">
              <a:lnSpc>
                <a:spcPct val="115000"/>
              </a:lnSpc>
              <a:spcBef>
                <a:spcPts val="0"/>
              </a:spcBef>
              <a:buNone/>
            </a:pPr>
            <a:r>
              <a:rPr sz="1800" lang="en">
                <a:solidFill>
                  <a:srgbClr val="FFFFFF"/>
                </a:solidFill>
              </a:rPr>
              <a:t>Other systems that attempt to solve the problem or inspire with their design or functionality</a:t>
            </a:r>
          </a:p>
        </p:txBody>
      </p:sp>
      <p:sp>
        <p:nvSpPr>
          <p:cNvPr id="174" name="Shape 174"/>
          <p:cNvSpPr/>
          <p:nvPr/>
        </p:nvSpPr>
        <p:spPr>
          <a:xfrm>
            <a:off y="96475"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75" name="Shape 175"/>
          <p:cNvSpPr/>
          <p:nvPr/>
        </p:nvSpPr>
        <p:spPr>
          <a:xfrm>
            <a:off y="286079" x="186350"/>
            <a:ext cy="163499" cx="745500"/>
          </a:xfrm>
          <a:prstGeom prst="roundRect">
            <a:avLst>
              <a:gd fmla="val 16667" name="adj"/>
            </a:avLst>
          </a:prstGeom>
          <a:solidFill>
            <a:srgbClr val="FFFFFF"/>
          </a:solidFill>
          <a:ln w="9525" cap="flat">
            <a:solidFill>
              <a:srgbClr val="FFFFFF"/>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76" name="Shape 176"/>
          <p:cNvSpPr/>
          <p:nvPr/>
        </p:nvSpPr>
        <p:spPr>
          <a:xfrm>
            <a:off y="47568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77" name="Shape 177"/>
          <p:cNvSpPr/>
          <p:nvPr/>
        </p:nvSpPr>
        <p:spPr>
          <a:xfrm>
            <a:off y="66528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78" name="Shape 178"/>
          <p:cNvSpPr/>
          <p:nvPr/>
        </p:nvSpPr>
        <p:spPr>
          <a:xfrm>
            <a:off y="85489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79" name="Shape 179"/>
          <p:cNvSpPr/>
          <p:nvPr/>
        </p:nvSpPr>
        <p:spPr>
          <a:xfrm>
            <a:off y="1044498"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80" name="Shape 180"/>
          <p:cNvSpPr/>
          <p:nvPr/>
        </p:nvSpPr>
        <p:spPr>
          <a:xfrm>
            <a:off y="1234103"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pic>
        <p:nvPicPr>
          <p:cNvPr id="185" name="Shape 185"/>
          <p:cNvPicPr preferRelativeResize="0"/>
          <p:nvPr/>
        </p:nvPicPr>
        <p:blipFill>
          <a:blip r:embed="rId3"/>
          <a:stretch>
            <a:fillRect/>
          </a:stretch>
        </p:blipFill>
        <p:spPr>
          <a:xfrm>
            <a:off y="780575" x="0"/>
            <a:ext cy="5474175" cx="9509049"/>
          </a:xfrm>
          <a:prstGeom prst="rect">
            <a:avLst/>
          </a:prstGeom>
        </p:spPr>
      </p:pic>
      <p:sp>
        <p:nvSpPr>
          <p:cNvPr id="186" name="Shape 186"/>
          <p:cNvSpPr txBox="1"/>
          <p:nvPr/>
        </p:nvSpPr>
        <p:spPr>
          <a:xfrm>
            <a:off y="122150" x="186450"/>
            <a:ext cy="578700" cx="6506400"/>
          </a:xfrm>
          <a:prstGeom prst="rect">
            <a:avLst/>
          </a:prstGeom>
        </p:spPr>
        <p:txBody>
          <a:bodyPr bIns="91425" rIns="91425" lIns="91425" tIns="91425" anchor="ctr" anchorCtr="0">
            <a:noAutofit/>
          </a:bodyPr>
          <a:lstStyle/>
          <a:p>
            <a:pPr>
              <a:spcBef>
                <a:spcPts val="0"/>
              </a:spcBef>
              <a:buNone/>
            </a:pPr>
            <a:r>
              <a:rPr b="1" sz="3000" lang="en"/>
              <a:t>Mylo’s Inspiration Board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190" name="Shape 190"/>
        <p:cNvGrpSpPr/>
        <p:nvPr/>
      </p:nvGrpSpPr>
      <p:grpSpPr>
        <a:xfrm>
          <a:off y="0" x="0"/>
          <a:ext cy="0" cx="0"/>
          <a:chOff y="0" x="0"/>
          <a:chExt cy="0" cx="0"/>
        </a:xfrm>
      </p:grpSpPr>
      <p:sp>
        <p:nvSpPr>
          <p:cNvPr id="191" name="Shape 191"/>
          <p:cNvSpPr txBox="1"/>
          <p:nvPr/>
        </p:nvSpPr>
        <p:spPr>
          <a:xfrm>
            <a:off y="1353450" x="1006950"/>
            <a:ext cy="2436600" cx="7130099"/>
          </a:xfrm>
          <a:prstGeom prst="rect">
            <a:avLst/>
          </a:prstGeom>
        </p:spPr>
        <p:txBody>
          <a:bodyPr bIns="91425" rIns="91425" lIns="91425" tIns="91425" anchor="ctr" anchorCtr="0">
            <a:noAutofit/>
          </a:bodyPr>
          <a:lstStyle/>
          <a:p>
            <a:pPr rtl="0" lvl="0">
              <a:spcBef>
                <a:spcPts val="0"/>
              </a:spcBef>
              <a:buNone/>
            </a:pPr>
            <a:r>
              <a:rPr b="1" sz="3000" lang="en">
                <a:solidFill>
                  <a:srgbClr val="FFFFFF"/>
                </a:solidFill>
              </a:rPr>
              <a:t>Goals</a:t>
            </a:r>
          </a:p>
          <a:p>
            <a:pPr rtl="0" lvl="0">
              <a:lnSpc>
                <a:spcPct val="115000"/>
              </a:lnSpc>
              <a:spcBef>
                <a:spcPts val="0"/>
              </a:spcBef>
              <a:buNone/>
            </a:pPr>
            <a:r>
              <a:t/>
            </a:r>
            <a:endParaRPr sz="1800">
              <a:solidFill>
                <a:srgbClr val="FFFFFF"/>
              </a:solidFill>
            </a:endParaRPr>
          </a:p>
          <a:p>
            <a:pPr rtl="0" lvl="0">
              <a:lnSpc>
                <a:spcPct val="115000"/>
              </a:lnSpc>
              <a:spcBef>
                <a:spcPts val="0"/>
              </a:spcBef>
              <a:buNone/>
            </a:pPr>
            <a:r>
              <a:rPr sz="1800" lang="en">
                <a:solidFill>
                  <a:srgbClr val="FFFFFF"/>
                </a:solidFill>
              </a:rPr>
              <a:t>A desired result the product should achieve once built</a:t>
            </a:r>
          </a:p>
        </p:txBody>
      </p:sp>
      <p:sp>
        <p:nvSpPr>
          <p:cNvPr id="192" name="Shape 192"/>
          <p:cNvSpPr/>
          <p:nvPr/>
        </p:nvSpPr>
        <p:spPr>
          <a:xfrm>
            <a:off y="96475"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93" name="Shape 193"/>
          <p:cNvSpPr/>
          <p:nvPr/>
        </p:nvSpPr>
        <p:spPr>
          <a:xfrm>
            <a:off y="28607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94" name="Shape 194"/>
          <p:cNvSpPr/>
          <p:nvPr/>
        </p:nvSpPr>
        <p:spPr>
          <a:xfrm>
            <a:off y="475684" x="186350"/>
            <a:ext cy="163499" cx="745500"/>
          </a:xfrm>
          <a:prstGeom prst="roundRect">
            <a:avLst>
              <a:gd fmla="val 16667" name="adj"/>
            </a:avLst>
          </a:prstGeom>
          <a:solidFill>
            <a:srgbClr val="FFFFFF"/>
          </a:solidFill>
          <a:ln w="9525" cap="flat">
            <a:solidFill>
              <a:srgbClr val="FFFFFF"/>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95" name="Shape 195"/>
          <p:cNvSpPr/>
          <p:nvPr/>
        </p:nvSpPr>
        <p:spPr>
          <a:xfrm>
            <a:off y="66528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96" name="Shape 196"/>
          <p:cNvSpPr/>
          <p:nvPr/>
        </p:nvSpPr>
        <p:spPr>
          <a:xfrm>
            <a:off y="85489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97" name="Shape 197"/>
          <p:cNvSpPr/>
          <p:nvPr/>
        </p:nvSpPr>
        <p:spPr>
          <a:xfrm>
            <a:off y="1044498"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198" name="Shape 198"/>
          <p:cNvSpPr/>
          <p:nvPr/>
        </p:nvSpPr>
        <p:spPr>
          <a:xfrm>
            <a:off y="1234103"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pic>
        <p:nvPicPr>
          <p:cNvPr id="203" name="Shape 203"/>
          <p:cNvPicPr preferRelativeResize="0"/>
          <p:nvPr/>
        </p:nvPicPr>
        <p:blipFill>
          <a:blip r:embed="rId3"/>
          <a:stretch>
            <a:fillRect/>
          </a:stretch>
        </p:blipFill>
        <p:spPr>
          <a:xfrm>
            <a:off y="726900" x="659875"/>
            <a:ext cy="4492799" cx="7996900"/>
          </a:xfrm>
          <a:prstGeom prst="rect">
            <a:avLst/>
          </a:prstGeom>
        </p:spPr>
      </p:pic>
      <p:sp>
        <p:nvSpPr>
          <p:cNvPr id="204" name="Shape 204"/>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Mylo’s Goals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 name="Shape 31"/>
        <p:cNvGrpSpPr/>
        <p:nvPr/>
      </p:nvGrpSpPr>
      <p:grpSpPr>
        <a:xfrm>
          <a:off y="0" x="0"/>
          <a:ext cy="0" cx="0"/>
          <a:chOff y="0" x="0"/>
          <a:chExt cy="0" cx="0"/>
        </a:xfrm>
      </p:grpSpPr>
      <p:sp>
        <p:nvSpPr>
          <p:cNvPr id="32" name="Shape 32"/>
          <p:cNvSpPr txBox="1"/>
          <p:nvPr>
            <p:ph type="title"/>
          </p:nvPr>
        </p:nvSpPr>
        <p:spPr>
          <a:xfrm>
            <a:off y="2143053" x="457200"/>
            <a:ext cy="857400" cx="8229600"/>
          </a:xfrm>
          <a:prstGeom prst="rect">
            <a:avLst/>
          </a:prstGeom>
        </p:spPr>
        <p:txBody>
          <a:bodyPr bIns="91425" rIns="91425" lIns="91425" tIns="91425" anchor="ctr" anchorCtr="0">
            <a:noAutofit/>
          </a:bodyPr>
          <a:lstStyle/>
          <a:p>
            <a:pPr>
              <a:spcBef>
                <a:spcPts val="0"/>
              </a:spcBef>
              <a:buNone/>
            </a:pPr>
            <a:r>
              <a:rPr lang="en"/>
              <a:t>Josh Wexler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208" name="Shape 208"/>
        <p:cNvGrpSpPr/>
        <p:nvPr/>
      </p:nvGrpSpPr>
      <p:grpSpPr>
        <a:xfrm>
          <a:off y="0" x="0"/>
          <a:ext cy="0" cx="0"/>
          <a:chOff y="0" x="0"/>
          <a:chExt cy="0" cx="0"/>
        </a:xfrm>
      </p:grpSpPr>
      <p:sp>
        <p:nvSpPr>
          <p:cNvPr id="209" name="Shape 209"/>
          <p:cNvSpPr txBox="1"/>
          <p:nvPr/>
        </p:nvSpPr>
        <p:spPr>
          <a:xfrm>
            <a:off y="1353450" x="1006950"/>
            <a:ext cy="2436600" cx="7130099"/>
          </a:xfrm>
          <a:prstGeom prst="rect">
            <a:avLst/>
          </a:prstGeom>
        </p:spPr>
        <p:txBody>
          <a:bodyPr bIns="91425" rIns="91425" lIns="91425" tIns="91425" anchor="ctr" anchorCtr="0">
            <a:noAutofit/>
          </a:bodyPr>
          <a:lstStyle/>
          <a:p>
            <a:pPr rtl="0" lvl="0">
              <a:spcBef>
                <a:spcPts val="0"/>
              </a:spcBef>
              <a:buNone/>
            </a:pPr>
            <a:r>
              <a:rPr b="1" sz="3000" lang="en">
                <a:solidFill>
                  <a:srgbClr val="FFFFFF"/>
                </a:solidFill>
              </a:rPr>
              <a:t>Customer Definition</a:t>
            </a:r>
          </a:p>
          <a:p>
            <a:pPr rtl="0" lvl="0">
              <a:lnSpc>
                <a:spcPct val="115000"/>
              </a:lnSpc>
              <a:spcBef>
                <a:spcPts val="0"/>
              </a:spcBef>
              <a:buNone/>
            </a:pPr>
            <a:r>
              <a:t/>
            </a:r>
            <a:endParaRPr sz="1800">
              <a:solidFill>
                <a:srgbClr val="FFFFFF"/>
              </a:solidFill>
            </a:endParaRPr>
          </a:p>
          <a:p>
            <a:pPr rtl="0" lvl="0">
              <a:lnSpc>
                <a:spcPct val="115000"/>
              </a:lnSpc>
              <a:spcBef>
                <a:spcPts val="0"/>
              </a:spcBef>
              <a:buNone/>
            </a:pPr>
            <a:r>
              <a:rPr sz="1800" lang="en">
                <a:solidFill>
                  <a:srgbClr val="FFFFFF"/>
                </a:solidFill>
              </a:rPr>
              <a:t>Groups of people who might be using the solution. These are the primary customers (i.e., early adopters) and are the people who feel the pain of our problem the most.</a:t>
            </a:r>
          </a:p>
        </p:txBody>
      </p:sp>
      <p:sp>
        <p:nvSpPr>
          <p:cNvPr id="210" name="Shape 210"/>
          <p:cNvSpPr/>
          <p:nvPr/>
        </p:nvSpPr>
        <p:spPr>
          <a:xfrm>
            <a:off y="96475"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11" name="Shape 211"/>
          <p:cNvSpPr/>
          <p:nvPr/>
        </p:nvSpPr>
        <p:spPr>
          <a:xfrm>
            <a:off y="28607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12" name="Shape 212"/>
          <p:cNvSpPr/>
          <p:nvPr/>
        </p:nvSpPr>
        <p:spPr>
          <a:xfrm>
            <a:off y="47568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13" name="Shape 213"/>
          <p:cNvSpPr/>
          <p:nvPr/>
        </p:nvSpPr>
        <p:spPr>
          <a:xfrm>
            <a:off y="665289" x="186350"/>
            <a:ext cy="163499" cx="745500"/>
          </a:xfrm>
          <a:prstGeom prst="roundRect">
            <a:avLst>
              <a:gd fmla="val 16667" name="adj"/>
            </a:avLst>
          </a:prstGeom>
          <a:solidFill>
            <a:srgbClr val="FFFFFF"/>
          </a:solidFill>
          <a:ln w="9525" cap="flat">
            <a:solidFill>
              <a:srgbClr val="FFFFFF"/>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14" name="Shape 214"/>
          <p:cNvSpPr/>
          <p:nvPr/>
        </p:nvSpPr>
        <p:spPr>
          <a:xfrm>
            <a:off y="85489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15" name="Shape 215"/>
          <p:cNvSpPr/>
          <p:nvPr/>
        </p:nvSpPr>
        <p:spPr>
          <a:xfrm>
            <a:off y="1044498"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16" name="Shape 216"/>
          <p:cNvSpPr/>
          <p:nvPr/>
        </p:nvSpPr>
        <p:spPr>
          <a:xfrm>
            <a:off y="1234103"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pic>
        <p:nvPicPr>
          <p:cNvPr id="221" name="Shape 221"/>
          <p:cNvPicPr preferRelativeResize="0"/>
          <p:nvPr/>
        </p:nvPicPr>
        <p:blipFill>
          <a:blip r:embed="rId3"/>
          <a:stretch>
            <a:fillRect/>
          </a:stretch>
        </p:blipFill>
        <p:spPr>
          <a:xfrm>
            <a:off y="1115850" x="3116100"/>
            <a:ext cy="2911799" cx="2911799"/>
          </a:xfrm>
          <a:prstGeom prst="rect">
            <a:avLst/>
          </a:prstGeom>
          <a:noFill/>
          <a:ln>
            <a:noFill/>
          </a:ln>
        </p:spPr>
      </p:pic>
      <p:sp>
        <p:nvSpPr>
          <p:cNvPr id="222" name="Shape 222"/>
          <p:cNvSpPr txBox="1"/>
          <p:nvPr/>
        </p:nvSpPr>
        <p:spPr>
          <a:xfrm>
            <a:off y="1552650" x="454050"/>
            <a:ext cy="2038200" cx="8235900"/>
          </a:xfrm>
          <a:prstGeom prst="rect">
            <a:avLst/>
          </a:prstGeom>
        </p:spPr>
        <p:txBody>
          <a:bodyPr bIns="91425" rIns="91425" lIns="91425" tIns="91425" anchor="ctr" anchorCtr="0">
            <a:noAutofit/>
          </a:bodyPr>
          <a:lstStyle/>
          <a:p>
            <a:pPr algn="ctr" rtl="0" lvl="0">
              <a:lnSpc>
                <a:spcPct val="115000"/>
              </a:lnSpc>
              <a:spcBef>
                <a:spcPts val="0"/>
              </a:spcBef>
              <a:buNone/>
            </a:pPr>
            <a:r>
              <a:rPr sz="2800" lang="en">
                <a:solidFill>
                  <a:srgbClr val="404040"/>
                </a:solidFill>
              </a:rPr>
              <a:t>Students in 8th to 11th grade in private schools in NYC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226" name="Shape 226"/>
        <p:cNvGrpSpPr/>
        <p:nvPr/>
      </p:nvGrpSpPr>
      <p:grpSpPr>
        <a:xfrm>
          <a:off y="0" x="0"/>
          <a:ext cy="0" cx="0"/>
          <a:chOff y="0" x="0"/>
          <a:chExt cy="0" cx="0"/>
        </a:xfrm>
      </p:grpSpPr>
      <p:sp>
        <p:nvSpPr>
          <p:cNvPr id="227" name="Shape 227"/>
          <p:cNvSpPr txBox="1"/>
          <p:nvPr/>
        </p:nvSpPr>
        <p:spPr>
          <a:xfrm>
            <a:off y="1353450" x="1006950"/>
            <a:ext cy="2436600" cx="7130099"/>
          </a:xfrm>
          <a:prstGeom prst="rect">
            <a:avLst/>
          </a:prstGeom>
        </p:spPr>
        <p:txBody>
          <a:bodyPr bIns="91425" rIns="91425" lIns="91425" tIns="91425" anchor="ctr" anchorCtr="0">
            <a:noAutofit/>
          </a:bodyPr>
          <a:lstStyle/>
          <a:p>
            <a:pPr rtl="0" lvl="0">
              <a:spcBef>
                <a:spcPts val="0"/>
              </a:spcBef>
              <a:buNone/>
            </a:pPr>
            <a:r>
              <a:rPr b="1" sz="3000" lang="en">
                <a:solidFill>
                  <a:srgbClr val="FFFFFF"/>
                </a:solidFill>
              </a:rPr>
              <a:t>Personas</a:t>
            </a:r>
          </a:p>
          <a:p>
            <a:pPr rtl="0" lvl="0">
              <a:lnSpc>
                <a:spcPct val="115000"/>
              </a:lnSpc>
              <a:spcBef>
                <a:spcPts val="0"/>
              </a:spcBef>
              <a:buNone/>
            </a:pPr>
            <a:r>
              <a:t/>
            </a:r>
            <a:endParaRPr sz="1800">
              <a:solidFill>
                <a:srgbClr val="FFFFFF"/>
              </a:solidFill>
            </a:endParaRPr>
          </a:p>
          <a:p>
            <a:pPr rtl="0" lvl="0">
              <a:lnSpc>
                <a:spcPct val="115000"/>
              </a:lnSpc>
              <a:spcBef>
                <a:spcPts val="0"/>
              </a:spcBef>
              <a:buNone/>
            </a:pPr>
            <a:r>
              <a:rPr sz="1800" lang="en">
                <a:solidFill>
                  <a:srgbClr val="FFFFFF"/>
                </a:solidFill>
              </a:rPr>
              <a:t>Characters created to represent the different user types within the targeted demographic, attitude and/or behavior set that might use the solution.</a:t>
            </a:r>
          </a:p>
        </p:txBody>
      </p:sp>
      <p:sp>
        <p:nvSpPr>
          <p:cNvPr id="228" name="Shape 228"/>
          <p:cNvSpPr/>
          <p:nvPr/>
        </p:nvSpPr>
        <p:spPr>
          <a:xfrm>
            <a:off y="96475"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29" name="Shape 229"/>
          <p:cNvSpPr/>
          <p:nvPr/>
        </p:nvSpPr>
        <p:spPr>
          <a:xfrm>
            <a:off y="28607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30" name="Shape 230"/>
          <p:cNvSpPr/>
          <p:nvPr/>
        </p:nvSpPr>
        <p:spPr>
          <a:xfrm>
            <a:off y="47568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31" name="Shape 231"/>
          <p:cNvSpPr/>
          <p:nvPr/>
        </p:nvSpPr>
        <p:spPr>
          <a:xfrm>
            <a:off y="66528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32" name="Shape 232"/>
          <p:cNvSpPr/>
          <p:nvPr/>
        </p:nvSpPr>
        <p:spPr>
          <a:xfrm>
            <a:off y="854894" x="186350"/>
            <a:ext cy="163499" cx="745500"/>
          </a:xfrm>
          <a:prstGeom prst="roundRect">
            <a:avLst>
              <a:gd fmla="val 16667" name="adj"/>
            </a:avLst>
          </a:prstGeom>
          <a:solidFill>
            <a:srgbClr val="FFFFFF"/>
          </a:solidFill>
          <a:ln w="9525" cap="flat">
            <a:solidFill>
              <a:srgbClr val="FFFFFF"/>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33" name="Shape 233"/>
          <p:cNvSpPr/>
          <p:nvPr/>
        </p:nvSpPr>
        <p:spPr>
          <a:xfrm>
            <a:off y="1044498"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34" name="Shape 234"/>
          <p:cNvSpPr/>
          <p:nvPr/>
        </p:nvSpPr>
        <p:spPr>
          <a:xfrm>
            <a:off y="1234103"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pic>
        <p:nvPicPr>
          <p:cNvPr id="239" name="Shape 239"/>
          <p:cNvPicPr preferRelativeResize="0"/>
          <p:nvPr/>
        </p:nvPicPr>
        <p:blipFill>
          <a:blip r:embed="rId3"/>
          <a:stretch>
            <a:fillRect/>
          </a:stretch>
        </p:blipFill>
        <p:spPr>
          <a:xfrm>
            <a:off y="1115850" x="3116100"/>
            <a:ext cy="2911799" cx="2911799"/>
          </a:xfrm>
          <a:prstGeom prst="rect">
            <a:avLst/>
          </a:prstGeom>
          <a:noFill/>
          <a:ln>
            <a:noFill/>
          </a:ln>
        </p:spPr>
      </p:pic>
      <p:sp>
        <p:nvSpPr>
          <p:cNvPr id="240" name="Shape 240"/>
          <p:cNvSpPr txBox="1"/>
          <p:nvPr/>
        </p:nvSpPr>
        <p:spPr>
          <a:xfrm>
            <a:off y="751400" x="2384350"/>
            <a:ext cy="4243499" cx="6416399"/>
          </a:xfrm>
          <a:prstGeom prst="rect">
            <a:avLst/>
          </a:prstGeom>
        </p:spPr>
        <p:txBody>
          <a:bodyPr bIns="91425" rIns="91425" lIns="91425" tIns="91425" anchor="t" anchorCtr="0">
            <a:noAutofit/>
          </a:bodyPr>
          <a:lstStyle/>
          <a:p>
            <a:pPr rtl="0" lvl="0">
              <a:lnSpc>
                <a:spcPct val="115000"/>
              </a:lnSpc>
              <a:spcBef>
                <a:spcPts val="0"/>
              </a:spcBef>
              <a:buNone/>
            </a:pPr>
            <a:r>
              <a:rPr b="1" lang="en"/>
              <a:t>Background:</a:t>
            </a:r>
          </a:p>
          <a:p>
            <a:pPr rtl="0" lvl="0" indent="-292100" marL="457200">
              <a:lnSpc>
                <a:spcPct val="115000"/>
              </a:lnSpc>
              <a:spcBef>
                <a:spcPts val="0"/>
              </a:spcBef>
              <a:buClr>
                <a:srgbClr val="000000"/>
              </a:buClr>
              <a:buSzPct val="100000"/>
              <a:buFont typeface="Arial"/>
              <a:buChar char="●"/>
            </a:pPr>
            <a:r>
              <a:rPr sz="1000" lang="en">
                <a:solidFill>
                  <a:schemeClr val="dk1"/>
                </a:solidFill>
              </a:rPr>
              <a:t>Motivated to do well in class </a:t>
            </a:r>
          </a:p>
          <a:p>
            <a:pPr rtl="0" lvl="0" indent="-292100" marL="457200">
              <a:lnSpc>
                <a:spcPct val="115000"/>
              </a:lnSpc>
              <a:spcBef>
                <a:spcPts val="0"/>
              </a:spcBef>
              <a:buClr>
                <a:srgbClr val="000000"/>
              </a:buClr>
              <a:buSzPct val="100000"/>
              <a:buFont typeface="Arial"/>
              <a:buChar char="●"/>
            </a:pPr>
            <a:r>
              <a:rPr sz="1000" lang="en">
                <a:solidFill>
                  <a:schemeClr val="dk1"/>
                </a:solidFill>
              </a:rPr>
              <a:t>Struggles with putting ideas into text, organization, hard to get started, easily overwhelmed (starting a sentence) </a:t>
            </a:r>
          </a:p>
          <a:p>
            <a:pPr rtl="0" lvl="0" indent="-292100" marL="457200">
              <a:lnSpc>
                <a:spcPct val="115000"/>
              </a:lnSpc>
              <a:spcBef>
                <a:spcPts val="0"/>
              </a:spcBef>
              <a:buClr>
                <a:srgbClr val="000000"/>
              </a:buClr>
              <a:buSzPct val="100000"/>
              <a:buFont typeface="Arial"/>
              <a:buChar char="●"/>
            </a:pPr>
            <a:r>
              <a:rPr sz="1000" lang="en">
                <a:solidFill>
                  <a:schemeClr val="dk1"/>
                </a:solidFill>
              </a:rPr>
              <a:t>Loves technology and wants to apply it to everything </a:t>
            </a:r>
          </a:p>
          <a:p>
            <a:pPr rtl="0" lvl="0" indent="-292100" marL="457200">
              <a:lnSpc>
                <a:spcPct val="115000"/>
              </a:lnSpc>
              <a:spcBef>
                <a:spcPts val="0"/>
              </a:spcBef>
              <a:buClr>
                <a:srgbClr val="000000"/>
              </a:buClr>
              <a:buSzPct val="100000"/>
              <a:buFont typeface="Arial"/>
              <a:buChar char="●"/>
            </a:pPr>
            <a:r>
              <a:rPr sz="1000" lang="en">
                <a:solidFill>
                  <a:schemeClr val="dk1"/>
                </a:solidFill>
              </a:rPr>
              <a:t>Uses a laptop to write (uses Microsoft word, Google drive, and inspiration) </a:t>
            </a:r>
          </a:p>
          <a:p>
            <a:pPr rtl="0" lvl="0" indent="-292100" marL="457200">
              <a:lnSpc>
                <a:spcPct val="115000"/>
              </a:lnSpc>
              <a:spcBef>
                <a:spcPts val="0"/>
              </a:spcBef>
              <a:buClr>
                <a:srgbClr val="000000"/>
              </a:buClr>
              <a:buSzPct val="100000"/>
              <a:buFont typeface="Arial"/>
              <a:buChar char="●"/>
            </a:pPr>
            <a:r>
              <a:rPr sz="1000" lang="en">
                <a:solidFill>
                  <a:schemeClr val="dk1"/>
                </a:solidFill>
              </a:rPr>
              <a:t>Has a learning specialist that helps with writing </a:t>
            </a:r>
          </a:p>
          <a:p>
            <a:pPr rtl="0" lvl="0" indent="-292100" marL="457200">
              <a:lnSpc>
                <a:spcPct val="115000"/>
              </a:lnSpc>
              <a:spcBef>
                <a:spcPts val="0"/>
              </a:spcBef>
              <a:buClr>
                <a:srgbClr val="000000"/>
              </a:buClr>
              <a:buSzPct val="100000"/>
              <a:buFont typeface="Arial"/>
              <a:buChar char="●"/>
            </a:pPr>
            <a:r>
              <a:rPr sz="1000" lang="en">
                <a:solidFill>
                  <a:schemeClr val="dk1"/>
                </a:solidFill>
              </a:rPr>
              <a:t>Struggles to take in information </a:t>
            </a:r>
          </a:p>
          <a:p>
            <a:pPr rtl="0" lvl="0" indent="-292100" marL="457200">
              <a:lnSpc>
                <a:spcPct val="115000"/>
              </a:lnSpc>
              <a:spcBef>
                <a:spcPts val="0"/>
              </a:spcBef>
              <a:buClr>
                <a:srgbClr val="000000"/>
              </a:buClr>
              <a:buSzPct val="100000"/>
              <a:buFont typeface="Arial"/>
              <a:buChar char="●"/>
            </a:pPr>
            <a:r>
              <a:rPr sz="1000" lang="en">
                <a:solidFill>
                  <a:schemeClr val="dk1"/>
                </a:solidFill>
              </a:rPr>
              <a:t>Overly depends on parents and parental figures to get things done </a:t>
            </a:r>
          </a:p>
          <a:p>
            <a:pPr rtl="0" lvl="0" indent="-292100" marL="457200">
              <a:lnSpc>
                <a:spcPct val="115000"/>
              </a:lnSpc>
              <a:spcBef>
                <a:spcPts val="0"/>
              </a:spcBef>
              <a:buClr>
                <a:srgbClr val="000000"/>
              </a:buClr>
              <a:buSzPct val="100000"/>
              <a:buFont typeface="Arial"/>
              <a:buChar char="●"/>
            </a:pPr>
            <a:r>
              <a:rPr sz="1000" lang="en">
                <a:solidFill>
                  <a:schemeClr val="dk1"/>
                </a:solidFill>
              </a:rPr>
              <a:t>“writing is hard, I am not good at it"</a:t>
            </a:r>
          </a:p>
          <a:p>
            <a:pPr rtl="0" lvl="0">
              <a:lnSpc>
                <a:spcPct val="115000"/>
              </a:lnSpc>
              <a:spcBef>
                <a:spcPts val="0"/>
              </a:spcBef>
              <a:buNone/>
            </a:pPr>
            <a:r>
              <a:t/>
            </a:r>
            <a:endParaRPr sz="1000">
              <a:solidFill>
                <a:schemeClr val="dk1"/>
              </a:solidFill>
            </a:endParaRPr>
          </a:p>
          <a:p>
            <a:pPr rtl="0" lvl="0">
              <a:lnSpc>
                <a:spcPct val="115000"/>
              </a:lnSpc>
              <a:spcBef>
                <a:spcPts val="0"/>
              </a:spcBef>
              <a:buNone/>
            </a:pPr>
            <a:r>
              <a:rPr b="1" lang="en">
                <a:solidFill>
                  <a:schemeClr val="dk1"/>
                </a:solidFill>
              </a:rPr>
              <a:t>Goals:</a:t>
            </a:r>
          </a:p>
          <a:p>
            <a:pPr rtl="0" lvl="0" indent="-292100" marL="457200">
              <a:lnSpc>
                <a:spcPct val="115000"/>
              </a:lnSpc>
              <a:spcBef>
                <a:spcPts val="0"/>
              </a:spcBef>
              <a:buClr>
                <a:srgbClr val="000000"/>
              </a:buClr>
              <a:buSzPct val="100000"/>
              <a:buFont typeface="Arial"/>
              <a:buChar char="●"/>
            </a:pPr>
            <a:r>
              <a:rPr sz="1000" lang="en">
                <a:solidFill>
                  <a:schemeClr val="dk1"/>
                </a:solidFill>
              </a:rPr>
              <a:t>Independence – not needing his parents or others to help him get through the writing piece </a:t>
            </a:r>
          </a:p>
          <a:p>
            <a:pPr rtl="0" lvl="0" indent="-292100" marL="457200">
              <a:lnSpc>
                <a:spcPct val="115000"/>
              </a:lnSpc>
              <a:spcBef>
                <a:spcPts val="0"/>
              </a:spcBef>
              <a:buClr>
                <a:srgbClr val="000000"/>
              </a:buClr>
              <a:buSzPct val="100000"/>
              <a:buFont typeface="Arial"/>
              <a:buChar char="●"/>
            </a:pPr>
            <a:r>
              <a:rPr sz="1000" lang="en">
                <a:solidFill>
                  <a:schemeClr val="dk1"/>
                </a:solidFill>
              </a:rPr>
              <a:t>Wants to do well in school </a:t>
            </a:r>
          </a:p>
          <a:p>
            <a:pPr rtl="0" lvl="0" indent="-292100" marL="457200">
              <a:lnSpc>
                <a:spcPct val="115000"/>
              </a:lnSpc>
              <a:spcBef>
                <a:spcPts val="0"/>
              </a:spcBef>
              <a:buClr>
                <a:srgbClr val="000000"/>
              </a:buClr>
              <a:buSzPct val="100000"/>
              <a:buFont typeface="Arial"/>
              <a:buChar char="●"/>
            </a:pPr>
            <a:r>
              <a:rPr sz="1000" lang="en">
                <a:solidFill>
                  <a:schemeClr val="dk1"/>
                </a:solidFill>
              </a:rPr>
              <a:t>Feel a sense of accomplishment </a:t>
            </a:r>
          </a:p>
          <a:p>
            <a:pPr rtl="0" lvl="0" indent="-292100" marL="457200">
              <a:lnSpc>
                <a:spcPct val="115000"/>
              </a:lnSpc>
              <a:spcBef>
                <a:spcPts val="0"/>
              </a:spcBef>
              <a:buClr>
                <a:srgbClr val="000000"/>
              </a:buClr>
              <a:buSzPct val="100000"/>
              <a:buFont typeface="Arial"/>
              <a:buChar char="●"/>
            </a:pPr>
            <a:r>
              <a:rPr sz="1000" lang="en">
                <a:solidFill>
                  <a:schemeClr val="dk1"/>
                </a:solidFill>
              </a:rPr>
              <a:t>Might like the technology for technologies sake</a:t>
            </a:r>
          </a:p>
          <a:p>
            <a:pPr rtl="0" lvl="0">
              <a:lnSpc>
                <a:spcPct val="115000"/>
              </a:lnSpc>
              <a:spcBef>
                <a:spcPts val="0"/>
              </a:spcBef>
              <a:buNone/>
            </a:pPr>
            <a:r>
              <a:t/>
            </a:r>
            <a:endParaRPr sz="1000">
              <a:solidFill>
                <a:schemeClr val="dk1"/>
              </a:solidFill>
            </a:endParaRPr>
          </a:p>
          <a:p>
            <a:pPr rtl="0" lvl="0">
              <a:lnSpc>
                <a:spcPct val="115000"/>
              </a:lnSpc>
              <a:spcBef>
                <a:spcPts val="0"/>
              </a:spcBef>
              <a:buNone/>
            </a:pPr>
            <a:r>
              <a:rPr b="1" lang="en">
                <a:solidFill>
                  <a:schemeClr val="dk1"/>
                </a:solidFill>
              </a:rPr>
              <a:t>Frustrations:</a:t>
            </a:r>
          </a:p>
          <a:p>
            <a:pPr rtl="0" lvl="0" indent="-292100" marL="457200">
              <a:lnSpc>
                <a:spcPct val="115000"/>
              </a:lnSpc>
              <a:spcBef>
                <a:spcPts val="0"/>
              </a:spcBef>
              <a:buClr>
                <a:schemeClr val="dk1"/>
              </a:buClr>
              <a:buSzPct val="100000"/>
              <a:buFont typeface="Arial"/>
              <a:buChar char="●"/>
            </a:pPr>
            <a:r>
              <a:rPr sz="1000" lang="en">
                <a:solidFill>
                  <a:schemeClr val="dk1"/>
                </a:solidFill>
              </a:rPr>
              <a:t>Reduce the struggle in writing </a:t>
            </a:r>
          </a:p>
          <a:p>
            <a:pPr rtl="0" lvl="0" indent="-292100" marL="457200">
              <a:lnSpc>
                <a:spcPct val="115000"/>
              </a:lnSpc>
              <a:spcBef>
                <a:spcPts val="0"/>
              </a:spcBef>
              <a:buClr>
                <a:schemeClr val="dk1"/>
              </a:buClr>
              <a:buSzPct val="100000"/>
              <a:buFont typeface="Arial"/>
              <a:buChar char="●"/>
            </a:pPr>
            <a:r>
              <a:rPr sz="1000" lang="en">
                <a:solidFill>
                  <a:schemeClr val="dk1"/>
                </a:solidFill>
              </a:rPr>
              <a:t>Reduce his anxiety </a:t>
            </a:r>
          </a:p>
          <a:p>
            <a:pPr rtl="0" lvl="0" indent="-292100" marL="457200">
              <a:lnSpc>
                <a:spcPct val="115000"/>
              </a:lnSpc>
              <a:spcBef>
                <a:spcPts val="0"/>
              </a:spcBef>
              <a:buClr>
                <a:schemeClr val="dk1"/>
              </a:buClr>
              <a:buSzPct val="100000"/>
              <a:buFont typeface="Arial"/>
              <a:buChar char="●"/>
            </a:pPr>
            <a:r>
              <a:rPr sz="1000" lang="en">
                <a:solidFill>
                  <a:schemeClr val="dk1"/>
                </a:solidFill>
              </a:rPr>
              <a:t>Avoid negative feedback from the teachers</a:t>
            </a:r>
          </a:p>
        </p:txBody>
      </p:sp>
      <p:sp>
        <p:nvSpPr>
          <p:cNvPr id="241" name="Shape 241"/>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Meet Mylo</a:t>
            </a:r>
          </a:p>
        </p:txBody>
      </p:sp>
      <p:pic>
        <p:nvPicPr>
          <p:cNvPr id="242" name="Shape 242"/>
          <p:cNvPicPr preferRelativeResize="0"/>
          <p:nvPr/>
        </p:nvPicPr>
        <p:blipFill rotWithShape="1">
          <a:blip r:embed="rId4"/>
          <a:srcRect t="11549" b="22531" r="4545" l="4363"/>
          <a:stretch/>
        </p:blipFill>
        <p:spPr>
          <a:xfrm>
            <a:off y="924000" x="592925"/>
            <a:ext cy="1272899" cx="1172699"/>
          </a:xfrm>
          <a:prstGeom prst="ellipse">
            <a:avLst/>
          </a:prstGeom>
        </p:spPr>
      </p:pic>
      <p:sp>
        <p:nvSpPr>
          <p:cNvPr id="243" name="Shape 243"/>
          <p:cNvSpPr txBox="1"/>
          <p:nvPr/>
        </p:nvSpPr>
        <p:spPr>
          <a:xfrm>
            <a:off y="2343150" x="310175"/>
            <a:ext cy="1247699" cx="1925700"/>
          </a:xfrm>
          <a:prstGeom prst="rect">
            <a:avLst/>
          </a:prstGeom>
        </p:spPr>
        <p:txBody>
          <a:bodyPr bIns="91425" rIns="91425" lIns="91425" tIns="91425" anchor="t" anchorCtr="0">
            <a:noAutofit/>
          </a:bodyPr>
          <a:lstStyle/>
          <a:p>
            <a:pPr rtl="0" lvl="0">
              <a:spcBef>
                <a:spcPts val="0"/>
              </a:spcBef>
              <a:buNone/>
            </a:pPr>
            <a:r>
              <a:rPr b="1" lang="en"/>
              <a:t>Name:</a:t>
            </a:r>
            <a:r>
              <a:rPr lang="en"/>
              <a:t> Mylo</a:t>
            </a:r>
          </a:p>
          <a:p>
            <a:pPr rtl="0" lvl="0">
              <a:spcBef>
                <a:spcPts val="0"/>
              </a:spcBef>
              <a:buNone/>
            </a:pPr>
            <a:r>
              <a:rPr b="1" lang="en"/>
              <a:t>Age: </a:t>
            </a:r>
            <a:r>
              <a:rPr lang="en"/>
              <a:t>13</a:t>
            </a:r>
          </a:p>
          <a:p>
            <a:pPr rtl="0" lvl="0">
              <a:spcBef>
                <a:spcPts val="0"/>
              </a:spcBef>
              <a:buNone/>
            </a:pPr>
            <a:r>
              <a:rPr b="1" lang="en"/>
              <a:t>Customer group:</a:t>
            </a:r>
            <a:r>
              <a:rPr lang="en"/>
              <a:t> </a:t>
            </a:r>
          </a:p>
          <a:p>
            <a:pPr>
              <a:spcBef>
                <a:spcPts val="0"/>
              </a:spcBef>
              <a:buNone/>
            </a:pPr>
            <a:r>
              <a:rPr lang="en"/>
              <a:t>8th Grader in private school</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247" name="Shape 247"/>
        <p:cNvGrpSpPr/>
        <p:nvPr/>
      </p:nvGrpSpPr>
      <p:grpSpPr>
        <a:xfrm>
          <a:off y="0" x="0"/>
          <a:ext cy="0" cx="0"/>
          <a:chOff y="0" x="0"/>
          <a:chExt cy="0" cx="0"/>
        </a:xfrm>
      </p:grpSpPr>
      <p:sp>
        <p:nvSpPr>
          <p:cNvPr id="248" name="Shape 248"/>
          <p:cNvSpPr txBox="1"/>
          <p:nvPr/>
        </p:nvSpPr>
        <p:spPr>
          <a:xfrm>
            <a:off y="1353450" x="1006950"/>
            <a:ext cy="2436600" cx="7130099"/>
          </a:xfrm>
          <a:prstGeom prst="rect">
            <a:avLst/>
          </a:prstGeom>
        </p:spPr>
        <p:txBody>
          <a:bodyPr bIns="91425" rIns="91425" lIns="91425" tIns="91425" anchor="ctr" anchorCtr="0">
            <a:noAutofit/>
          </a:bodyPr>
          <a:lstStyle/>
          <a:p>
            <a:pPr rtl="0" lvl="0">
              <a:spcBef>
                <a:spcPts val="0"/>
              </a:spcBef>
              <a:buNone/>
            </a:pPr>
            <a:r>
              <a:rPr b="1" sz="3000" lang="en">
                <a:solidFill>
                  <a:srgbClr val="FFFFFF"/>
                </a:solidFill>
              </a:rPr>
              <a:t>Persona Narrative</a:t>
            </a:r>
          </a:p>
          <a:p>
            <a:pPr rtl="0" lvl="0">
              <a:lnSpc>
                <a:spcPct val="115000"/>
              </a:lnSpc>
              <a:spcBef>
                <a:spcPts val="0"/>
              </a:spcBef>
              <a:buNone/>
            </a:pPr>
            <a:r>
              <a:t/>
            </a:r>
            <a:endParaRPr sz="1800">
              <a:solidFill>
                <a:srgbClr val="FFFFFF"/>
              </a:solidFill>
            </a:endParaRPr>
          </a:p>
          <a:p>
            <a:pPr rtl="0" lvl="0">
              <a:lnSpc>
                <a:spcPct val="115000"/>
              </a:lnSpc>
              <a:spcBef>
                <a:spcPts val="0"/>
              </a:spcBef>
              <a:buNone/>
            </a:pPr>
            <a:r>
              <a:rPr sz="1800" lang="en">
                <a:solidFill>
                  <a:srgbClr val="FFFFFF"/>
                </a:solidFill>
              </a:rPr>
              <a:t>A narrative about how one of the personas would use and interact with the solution in the world. Narratives are different than features, but they can contain features.</a:t>
            </a:r>
          </a:p>
        </p:txBody>
      </p:sp>
      <p:sp>
        <p:nvSpPr>
          <p:cNvPr id="249" name="Shape 249"/>
          <p:cNvSpPr/>
          <p:nvPr/>
        </p:nvSpPr>
        <p:spPr>
          <a:xfrm>
            <a:off y="96475"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50" name="Shape 250"/>
          <p:cNvSpPr/>
          <p:nvPr/>
        </p:nvSpPr>
        <p:spPr>
          <a:xfrm>
            <a:off y="28607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51" name="Shape 251"/>
          <p:cNvSpPr/>
          <p:nvPr/>
        </p:nvSpPr>
        <p:spPr>
          <a:xfrm>
            <a:off y="47568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52" name="Shape 252"/>
          <p:cNvSpPr/>
          <p:nvPr/>
        </p:nvSpPr>
        <p:spPr>
          <a:xfrm>
            <a:off y="66528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53" name="Shape 253"/>
          <p:cNvSpPr/>
          <p:nvPr/>
        </p:nvSpPr>
        <p:spPr>
          <a:xfrm>
            <a:off y="85489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54" name="Shape 254"/>
          <p:cNvSpPr/>
          <p:nvPr/>
        </p:nvSpPr>
        <p:spPr>
          <a:xfrm>
            <a:off y="1044498" x="186350"/>
            <a:ext cy="163499" cx="745500"/>
          </a:xfrm>
          <a:prstGeom prst="roundRect">
            <a:avLst>
              <a:gd fmla="val 16667" name="adj"/>
            </a:avLst>
          </a:prstGeom>
          <a:solidFill>
            <a:srgbClr val="FFFFFF"/>
          </a:solidFill>
          <a:ln w="9525" cap="flat">
            <a:solidFill>
              <a:srgbClr val="FFFFFF"/>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55" name="Shape 255"/>
          <p:cNvSpPr/>
          <p:nvPr/>
        </p:nvSpPr>
        <p:spPr>
          <a:xfrm>
            <a:off y="1234103"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pic>
        <p:nvPicPr>
          <p:cNvPr id="260" name="Shape 260"/>
          <p:cNvPicPr preferRelativeResize="0"/>
          <p:nvPr/>
        </p:nvPicPr>
        <p:blipFill>
          <a:blip r:embed="rId3"/>
          <a:stretch>
            <a:fillRect/>
          </a:stretch>
        </p:blipFill>
        <p:spPr>
          <a:xfrm>
            <a:off y="1115850" x="3116100"/>
            <a:ext cy="2911799" cx="2911799"/>
          </a:xfrm>
          <a:prstGeom prst="rect">
            <a:avLst/>
          </a:prstGeom>
          <a:noFill/>
          <a:ln>
            <a:noFill/>
          </a:ln>
        </p:spPr>
      </p:pic>
      <p:sp>
        <p:nvSpPr>
          <p:cNvPr id="261" name="Shape 261"/>
          <p:cNvSpPr txBox="1"/>
          <p:nvPr/>
        </p:nvSpPr>
        <p:spPr>
          <a:xfrm>
            <a:off y="751400" x="186450"/>
            <a:ext cy="4243499" cx="8770799"/>
          </a:xfrm>
          <a:prstGeom prst="rect">
            <a:avLst/>
          </a:prstGeom>
        </p:spPr>
        <p:txBody>
          <a:bodyPr bIns="91425" rIns="91425" lIns="91425" tIns="91425" anchor="t" anchorCtr="0">
            <a:noAutofit/>
          </a:bodyPr>
          <a:lstStyle/>
          <a:p>
            <a:pPr rtl="0" lvl="0">
              <a:lnSpc>
                <a:spcPct val="115000"/>
              </a:lnSpc>
              <a:spcBef>
                <a:spcPts val="0"/>
              </a:spcBef>
              <a:buNone/>
            </a:pPr>
            <a:r>
              <a:rPr b="1" lang="en"/>
              <a:t>Background:</a:t>
            </a:r>
          </a:p>
          <a:p>
            <a:pPr rtl="0" lvl="0" indent="0" marL="0">
              <a:lnSpc>
                <a:spcPct val="110000"/>
              </a:lnSpc>
              <a:spcBef>
                <a:spcPts val="0"/>
              </a:spcBef>
              <a:buSzPct val="83333"/>
              <a:buNone/>
            </a:pPr>
            <a:r>
              <a:rPr sz="1200" lang="en"/>
              <a:t>Mylo has to read Lord of the Flies for English class. He listened to the book and followed along on text. He participates in class discussions and answers response questions. After the book wraps up, Mylo’s teacher gives them a final essay assignment. He chooses a topic. </a:t>
            </a:r>
          </a:p>
          <a:p>
            <a:pPr rtl="0" lvl="0">
              <a:lnSpc>
                <a:spcPct val="115000"/>
              </a:lnSpc>
              <a:spcBef>
                <a:spcPts val="0"/>
              </a:spcBef>
              <a:buNone/>
            </a:pPr>
            <a:r>
              <a:t/>
            </a:r>
            <a:endParaRPr sz="1000"/>
          </a:p>
          <a:p>
            <a:pPr rtl="0" lvl="0">
              <a:lnSpc>
                <a:spcPct val="115000"/>
              </a:lnSpc>
              <a:spcBef>
                <a:spcPts val="0"/>
              </a:spcBef>
              <a:buNone/>
            </a:pPr>
            <a:r>
              <a:rPr b="1" lang="en"/>
              <a:t>Story:</a:t>
            </a:r>
          </a:p>
          <a:p>
            <a:pPr rtl="0" lvl="0">
              <a:lnSpc>
                <a:spcPct val="110000"/>
              </a:lnSpc>
              <a:spcBef>
                <a:spcPts val="0"/>
              </a:spcBef>
              <a:buClr>
                <a:schemeClr val="dk1"/>
              </a:buClr>
              <a:buSzPct val="91666"/>
              <a:buFont typeface="Arial"/>
              <a:buNone/>
            </a:pPr>
            <a:r>
              <a:rPr sz="1200" lang="en"/>
              <a:t>Set up – new doc</a:t>
            </a:r>
          </a:p>
          <a:p>
            <a:pPr rtl="0" lvl="0" indent="-304800" marL="457200">
              <a:lnSpc>
                <a:spcPct val="110000"/>
              </a:lnSpc>
              <a:spcBef>
                <a:spcPts val="0"/>
              </a:spcBef>
              <a:buClr>
                <a:srgbClr val="000000"/>
              </a:buClr>
              <a:buSzPct val="100000"/>
              <a:buFont typeface="Arial"/>
              <a:buAutoNum type="arabicPeriod"/>
            </a:pPr>
            <a:r>
              <a:rPr sz="1200" lang="en"/>
              <a:t>Mylo logs into our system online</a:t>
            </a:r>
          </a:p>
          <a:p>
            <a:pPr rtl="0" lvl="0" indent="-304800" marL="457200">
              <a:lnSpc>
                <a:spcPct val="110000"/>
              </a:lnSpc>
              <a:spcBef>
                <a:spcPts val="0"/>
              </a:spcBef>
              <a:buClr>
                <a:srgbClr val="000000"/>
              </a:buClr>
              <a:buSzPct val="100000"/>
              <a:buFont typeface="Arial"/>
              <a:buAutoNum type="arabicPeriod"/>
            </a:pPr>
            <a:r>
              <a:rPr sz="1200" lang="en"/>
              <a:t>He sees a dashboard (my projects, what is in progress, what you can learn etc.)</a:t>
            </a:r>
          </a:p>
          <a:p>
            <a:pPr rtl="0" lvl="0" indent="-304800" marL="457200">
              <a:lnSpc>
                <a:spcPct val="110000"/>
              </a:lnSpc>
              <a:spcBef>
                <a:spcPts val="0"/>
              </a:spcBef>
              <a:buClr>
                <a:srgbClr val="000000"/>
              </a:buClr>
              <a:buSzPct val="100000"/>
              <a:buFont typeface="Arial"/>
              <a:buAutoNum type="arabicPeriod"/>
            </a:pPr>
            <a:r>
              <a:rPr sz="1200" lang="en"/>
              <a:t>He creates a new assignment and specifies what kind of essay he needs to write, literary response</a:t>
            </a:r>
          </a:p>
          <a:p>
            <a:pPr rtl="0" lvl="0" indent="-304800" marL="457200">
              <a:lnSpc>
                <a:spcPct val="110000"/>
              </a:lnSpc>
              <a:spcBef>
                <a:spcPts val="0"/>
              </a:spcBef>
              <a:buClr>
                <a:srgbClr val="000000"/>
              </a:buClr>
              <a:buSzPct val="100000"/>
              <a:buFont typeface="Arial"/>
              <a:buAutoNum type="arabicPeriod"/>
            </a:pPr>
            <a:r>
              <a:rPr sz="1200" lang="en"/>
              <a:t>He sees a set up wizard that first asks which book(s) is the paper going to be on? He inputs load of the flies and that book is then pulled into the system</a:t>
            </a:r>
          </a:p>
          <a:p>
            <a:pPr rtl="0" lvl="0">
              <a:lnSpc>
                <a:spcPct val="110000"/>
              </a:lnSpc>
              <a:spcBef>
                <a:spcPts val="0"/>
              </a:spcBef>
              <a:buClr>
                <a:schemeClr val="dk1"/>
              </a:buClr>
              <a:buSzPct val="91666"/>
              <a:buFont typeface="Arial"/>
              <a:buNone/>
            </a:pPr>
            <a:r>
              <a:rPr sz="1200" lang="en"/>
              <a:t>Idea/topic phase</a:t>
            </a:r>
          </a:p>
          <a:p>
            <a:pPr rtl="0" lvl="0" indent="-304800" marL="457200">
              <a:lnSpc>
                <a:spcPct val="110000"/>
              </a:lnSpc>
              <a:spcBef>
                <a:spcPts val="0"/>
              </a:spcBef>
              <a:buClr>
                <a:srgbClr val="000000"/>
              </a:buClr>
              <a:buSzPct val="100000"/>
              <a:buFont typeface="Arial"/>
              <a:buAutoNum type="arabicPeriod"/>
            </a:pPr>
            <a:r>
              <a:rPr sz="1200" lang="en"/>
              <a:t>The next thing he is asked is "what the main question/prompt", he inputs "Which boy is the best suited to lead the society on the island and why?</a:t>
            </a:r>
          </a:p>
          <a:p>
            <a:pPr rtl="0" lvl="0" indent="-304800" marL="457200">
              <a:lnSpc>
                <a:spcPct val="110000"/>
              </a:lnSpc>
              <a:spcBef>
                <a:spcPts val="0"/>
              </a:spcBef>
              <a:buClr>
                <a:srgbClr val="000000"/>
              </a:buClr>
              <a:buSzPct val="100000"/>
              <a:buFont typeface="Arial"/>
              <a:buAutoNum type="arabicPeriod"/>
            </a:pPr>
            <a:r>
              <a:rPr sz="1200" lang="en"/>
              <a:t>He is then prompted to come up with an idea statement but he can't think of anything</a:t>
            </a:r>
          </a:p>
          <a:p>
            <a:pPr rtl="0" lvl="0" indent="-304800" marL="457200">
              <a:lnSpc>
                <a:spcPct val="110000"/>
              </a:lnSpc>
              <a:spcBef>
                <a:spcPts val="0"/>
              </a:spcBef>
              <a:buClr>
                <a:srgbClr val="000000"/>
              </a:buClr>
              <a:buSzPct val="100000"/>
              <a:buFont typeface="Arial"/>
              <a:buAutoNum type="arabicPeriod"/>
            </a:pPr>
            <a:r>
              <a:rPr sz="1200" lang="en"/>
              <a:t>So Myles access the Shmoop page through the site and can read about all the characters in lord of the flies to …</a:t>
            </a:r>
          </a:p>
          <a:p>
            <a:pPr rtl="0" lvl="0" indent="-304800" marL="457200">
              <a:lnSpc>
                <a:spcPct val="110000"/>
              </a:lnSpc>
              <a:spcBef>
                <a:spcPts val="0"/>
              </a:spcBef>
              <a:buClr>
                <a:srgbClr val="000000"/>
              </a:buClr>
              <a:buSzPct val="100000"/>
              <a:buFont typeface="Arial"/>
              <a:buAutoNum type="arabicPeriod"/>
            </a:pPr>
            <a:r>
              <a:rPr sz="1200" lang="en"/>
              <a:t>…</a:t>
            </a:r>
          </a:p>
          <a:p>
            <a:pPr rtl="0" lvl="0">
              <a:lnSpc>
                <a:spcPct val="115000"/>
              </a:lnSpc>
              <a:spcBef>
                <a:spcPts val="0"/>
              </a:spcBef>
              <a:buNone/>
            </a:pPr>
            <a:r>
              <a:t/>
            </a:r>
            <a:endParaRPr b="1"/>
          </a:p>
        </p:txBody>
      </p:sp>
      <p:sp>
        <p:nvSpPr>
          <p:cNvPr id="262" name="Shape 262"/>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Mylo’s Narrative</a:t>
            </a:r>
          </a:p>
        </p:txBody>
      </p:sp>
      <p:pic>
        <p:nvPicPr>
          <p:cNvPr id="263" name="Shape 263"/>
          <p:cNvPicPr preferRelativeResize="0"/>
          <p:nvPr/>
        </p:nvPicPr>
        <p:blipFill rotWithShape="1">
          <a:blip r:embed="rId4"/>
          <a:srcRect t="11549" b="22531" r="4545" l="4363"/>
          <a:stretch/>
        </p:blipFill>
        <p:spPr>
          <a:xfrm>
            <a:off y="41600" x="8275875"/>
            <a:ext cy="739800" cx="681299"/>
          </a:xfrm>
          <a:prstGeom prst="ellipse">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267" name="Shape 267"/>
        <p:cNvGrpSpPr/>
        <p:nvPr/>
      </p:nvGrpSpPr>
      <p:grpSpPr>
        <a:xfrm>
          <a:off y="0" x="0"/>
          <a:ext cy="0" cx="0"/>
          <a:chOff y="0" x="0"/>
          <a:chExt cy="0" cx="0"/>
        </a:xfrm>
      </p:grpSpPr>
      <p:sp>
        <p:nvSpPr>
          <p:cNvPr id="268" name="Shape 268"/>
          <p:cNvSpPr txBox="1"/>
          <p:nvPr/>
        </p:nvSpPr>
        <p:spPr>
          <a:xfrm>
            <a:off y="1353450" x="1006950"/>
            <a:ext cy="2436600" cx="7130099"/>
          </a:xfrm>
          <a:prstGeom prst="rect">
            <a:avLst/>
          </a:prstGeom>
        </p:spPr>
        <p:txBody>
          <a:bodyPr bIns="91425" rIns="91425" lIns="91425" tIns="91425" anchor="ctr" anchorCtr="0">
            <a:noAutofit/>
          </a:bodyPr>
          <a:lstStyle/>
          <a:p>
            <a:pPr rtl="0" lvl="0">
              <a:spcBef>
                <a:spcPts val="0"/>
              </a:spcBef>
              <a:buNone/>
            </a:pPr>
            <a:r>
              <a:rPr b="1" sz="3000" lang="en">
                <a:solidFill>
                  <a:srgbClr val="FFFFFF"/>
                </a:solidFill>
              </a:rPr>
              <a:t>Paper Prototype</a:t>
            </a:r>
          </a:p>
          <a:p>
            <a:pPr rtl="0" lvl="0">
              <a:lnSpc>
                <a:spcPct val="115000"/>
              </a:lnSpc>
              <a:spcBef>
                <a:spcPts val="0"/>
              </a:spcBef>
              <a:buNone/>
            </a:pPr>
            <a:r>
              <a:t/>
            </a:r>
            <a:endParaRPr sz="1800">
              <a:solidFill>
                <a:srgbClr val="FFFFFF"/>
              </a:solidFill>
            </a:endParaRPr>
          </a:p>
          <a:p>
            <a:pPr rtl="0" lvl="0">
              <a:lnSpc>
                <a:spcPct val="115000"/>
              </a:lnSpc>
              <a:spcBef>
                <a:spcPts val="0"/>
              </a:spcBef>
              <a:buNone/>
            </a:pPr>
            <a:r>
              <a:rPr sz="1800" lang="en">
                <a:solidFill>
                  <a:srgbClr val="FFFFFF"/>
                </a:solidFill>
              </a:rPr>
              <a:t>A hand drawn version of a persona narrative that gives a visual to the story.</a:t>
            </a:r>
          </a:p>
        </p:txBody>
      </p:sp>
      <p:sp>
        <p:nvSpPr>
          <p:cNvPr id="269" name="Shape 269"/>
          <p:cNvSpPr/>
          <p:nvPr/>
        </p:nvSpPr>
        <p:spPr>
          <a:xfrm>
            <a:off y="96475"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70" name="Shape 270"/>
          <p:cNvSpPr/>
          <p:nvPr/>
        </p:nvSpPr>
        <p:spPr>
          <a:xfrm>
            <a:off y="28607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71" name="Shape 271"/>
          <p:cNvSpPr/>
          <p:nvPr/>
        </p:nvSpPr>
        <p:spPr>
          <a:xfrm>
            <a:off y="47568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72" name="Shape 272"/>
          <p:cNvSpPr/>
          <p:nvPr/>
        </p:nvSpPr>
        <p:spPr>
          <a:xfrm>
            <a:off y="665289"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73" name="Shape 273"/>
          <p:cNvSpPr/>
          <p:nvPr/>
        </p:nvSpPr>
        <p:spPr>
          <a:xfrm>
            <a:off y="854894"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74" name="Shape 274"/>
          <p:cNvSpPr/>
          <p:nvPr/>
        </p:nvSpPr>
        <p:spPr>
          <a:xfrm>
            <a:off y="1044498" x="186350"/>
            <a:ext cy="163499" cx="745500"/>
          </a:xfrm>
          <a:prstGeom prst="roundRect">
            <a:avLst>
              <a:gd fmla="val 16667" name="adj"/>
            </a:avLst>
          </a:prstGeom>
          <a:solidFill>
            <a:srgbClr val="B7B7B7"/>
          </a:solidFill>
          <a:ln w="9525" cap="flat">
            <a:solidFill>
              <a:srgbClr val="B7B7B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
        <p:nvSpPr>
          <p:cNvPr id="275" name="Shape 275"/>
          <p:cNvSpPr/>
          <p:nvPr/>
        </p:nvSpPr>
        <p:spPr>
          <a:xfrm>
            <a:off y="1234103" x="186350"/>
            <a:ext cy="163499" cx="745500"/>
          </a:xfrm>
          <a:prstGeom prst="roundRect">
            <a:avLst>
              <a:gd fmla="val 16667" name="adj"/>
            </a:avLst>
          </a:prstGeom>
          <a:solidFill>
            <a:srgbClr val="FFFFFF"/>
          </a:solidFill>
          <a:ln w="9525" cap="flat">
            <a:solidFill>
              <a:srgbClr val="FFFFFF"/>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y="0" x="0"/>
          <a:ext cy="0" cx="0"/>
          <a:chOff y="0" x="0"/>
          <a:chExt cy="0" cx="0"/>
        </a:xfrm>
      </p:grpSpPr>
      <p:pic>
        <p:nvPicPr>
          <p:cNvPr id="280" name="Shape 280"/>
          <p:cNvPicPr preferRelativeResize="0"/>
          <p:nvPr/>
        </p:nvPicPr>
        <p:blipFill>
          <a:blip r:embed="rId3"/>
          <a:stretch>
            <a:fillRect/>
          </a:stretch>
        </p:blipFill>
        <p:spPr>
          <a:xfrm>
            <a:off y="1115850" x="3116100"/>
            <a:ext cy="2911799" cx="2911799"/>
          </a:xfrm>
          <a:prstGeom prst="rect">
            <a:avLst/>
          </a:prstGeom>
          <a:noFill/>
          <a:ln>
            <a:noFill/>
          </a:ln>
        </p:spPr>
      </p:pic>
      <p:sp>
        <p:nvSpPr>
          <p:cNvPr id="281" name="Shape 281"/>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Paper Prototype</a:t>
            </a:r>
          </a:p>
        </p:txBody>
      </p:sp>
      <p:pic>
        <p:nvPicPr>
          <p:cNvPr id="282" name="Shape 282"/>
          <p:cNvPicPr preferRelativeResize="0"/>
          <p:nvPr/>
        </p:nvPicPr>
        <p:blipFill rotWithShape="1">
          <a:blip r:embed="rId4"/>
          <a:srcRect t="0" b="0" r="1263" l="0"/>
          <a:stretch/>
        </p:blipFill>
        <p:spPr>
          <a:xfrm>
            <a:off y="817350" x="1090412"/>
            <a:ext cy="4287375" cx="6963175"/>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y="0" x="0"/>
          <a:ext cy="0" cx="0"/>
          <a:chOff y="0" x="0"/>
          <a:chExt cy="0" cx="0"/>
        </a:xfrm>
      </p:grpSpPr>
      <p:sp>
        <p:nvSpPr>
          <p:cNvPr id="287" name="Shape 287"/>
          <p:cNvSpPr/>
          <p:nvPr/>
        </p:nvSpPr>
        <p:spPr>
          <a:xfrm>
            <a:off y="25" x="-170700"/>
            <a:ext cy="857400" cx="9485399"/>
          </a:xfrm>
          <a:prstGeom prst="rect">
            <a:avLst/>
          </a:prstGeom>
          <a:solidFill>
            <a:srgbClr val="4FA147"/>
          </a:solidFill>
          <a:ln>
            <a:noFill/>
          </a:ln>
        </p:spPr>
        <p:txBody>
          <a:bodyPr bIns="91425" rIns="91425" lIns="91425" tIns="91425" anchor="ctr" anchorCtr="0">
            <a:noAutofit/>
          </a:bodyPr>
          <a:lstStyle/>
          <a:p>
            <a:pPr rtl="0" lvl="0">
              <a:spcBef>
                <a:spcPts val="0"/>
              </a:spcBef>
              <a:buNone/>
            </a:pPr>
            <a:r>
              <a:t/>
            </a:r>
            <a:endParaRPr/>
          </a:p>
        </p:txBody>
      </p:sp>
      <p:sp>
        <p:nvSpPr>
          <p:cNvPr id="288" name="Shape 288"/>
          <p:cNvSpPr txBox="1"/>
          <p:nvPr>
            <p:ph type="title"/>
          </p:nvPr>
        </p:nvSpPr>
        <p:spPr>
          <a:xfrm>
            <a:off y="-22621" x="76200"/>
            <a:ext cy="857400" cx="8229600"/>
          </a:xfrm>
          <a:prstGeom prst="rect">
            <a:avLst/>
          </a:prstGeom>
        </p:spPr>
        <p:txBody>
          <a:bodyPr bIns="91425" rIns="91425" lIns="91425" tIns="91425" anchor="ctr" anchorCtr="0">
            <a:noAutofit/>
          </a:bodyPr>
          <a:lstStyle/>
          <a:p>
            <a:pPr rtl="0" lvl="0">
              <a:spcBef>
                <a:spcPts val="0"/>
              </a:spcBef>
              <a:buNone/>
            </a:pPr>
            <a:r>
              <a:rPr sz="5200" lang="en">
                <a:solidFill>
                  <a:srgbClr val="EFEFEF"/>
                </a:solidFill>
              </a:rPr>
              <a:t>Prototype Development</a:t>
            </a:r>
          </a:p>
        </p:txBody>
      </p:sp>
      <p:pic>
        <p:nvPicPr>
          <p:cNvPr id="289" name="Shape 289"/>
          <p:cNvPicPr preferRelativeResize="0"/>
          <p:nvPr/>
        </p:nvPicPr>
        <p:blipFill>
          <a:blip r:embed="rId3"/>
          <a:stretch>
            <a:fillRect/>
          </a:stretch>
        </p:blipFill>
        <p:spPr>
          <a:xfrm>
            <a:off y="918675" x="1014737"/>
            <a:ext cy="6857825" cx="7114525"/>
          </a:xfrm>
          <a:prstGeom prst="rect">
            <a:avLst/>
          </a:prstGeom>
          <a:ln w="9525" cap="flat">
            <a:solidFill>
              <a:srgbClr val="B7B7B7"/>
            </a:solidFill>
            <a:prstDash val="solid"/>
            <a:round/>
            <a:headEnd w="med" len="med" type="none"/>
            <a:tailEnd w="med" len="med" type="none"/>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A147"/>
        </a:solidFill>
      </p:bgPr>
    </p:bg>
    <p:spTree>
      <p:nvGrpSpPr>
        <p:cNvPr id="293" name="Shape 293"/>
        <p:cNvGrpSpPr/>
        <p:nvPr/>
      </p:nvGrpSpPr>
      <p:grpSpPr>
        <a:xfrm>
          <a:off y="0" x="0"/>
          <a:ext cy="0" cx="0"/>
          <a:chOff y="0" x="0"/>
          <a:chExt cy="0" cx="0"/>
        </a:xfrm>
      </p:grpSpPr>
      <p:sp>
        <p:nvSpPr>
          <p:cNvPr id="294" name="Shape 29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solidFill>
                  <a:srgbClr val="FFFFFF"/>
                </a:solidFill>
              </a:rPr>
              <a:t>Why?</a:t>
            </a:r>
          </a:p>
        </p:txBody>
      </p:sp>
      <p:sp>
        <p:nvSpPr>
          <p:cNvPr id="295" name="Shape 295"/>
          <p:cNvSpPr txBox="1"/>
          <p:nvPr>
            <p:ph idx="1" type="body"/>
          </p:nvPr>
        </p:nvSpPr>
        <p:spPr>
          <a:xfrm>
            <a:off y="1587275" x="457200"/>
            <a:ext cy="1890899" cx="8229600"/>
          </a:xfrm>
          <a:prstGeom prst="rect">
            <a:avLst/>
          </a:prstGeom>
        </p:spPr>
        <p:txBody>
          <a:bodyPr bIns="91425" rIns="91425" lIns="91425" tIns="91425" anchor="ctr" anchorCtr="0">
            <a:noAutofit/>
          </a:bodyPr>
          <a:lstStyle/>
          <a:p>
            <a:pPr algn="ctr" rtl="0" lvl="0">
              <a:spcBef>
                <a:spcPts val="0"/>
              </a:spcBef>
              <a:buNone/>
            </a:pPr>
            <a:r>
              <a:rPr b="1" sz="3400" lang="en">
                <a:solidFill>
                  <a:srgbClr val="FFFFFF"/>
                </a:solidFill>
              </a:rPr>
              <a:t>Shared Understanding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y="0" x="0"/>
          <a:ext cy="0" cx="0"/>
          <a:chOff y="0" x="0"/>
          <a:chExt cy="0" cx="0"/>
        </a:xfrm>
      </p:grpSpPr>
      <p:sp>
        <p:nvSpPr>
          <p:cNvPr id="37" name="Shape 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Outcomes</a:t>
            </a:r>
          </a:p>
        </p:txBody>
      </p:sp>
      <p:sp>
        <p:nvSpPr>
          <p:cNvPr id="38" name="Shape 3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Understand the value of vision </a:t>
            </a:r>
          </a:p>
          <a:p>
            <a:pPr rtl="0">
              <a:spcBef>
                <a:spcPts val="0"/>
              </a:spcBef>
              <a:buNone/>
            </a:pPr>
            <a:r>
              <a:t/>
            </a:r>
            <a:endParaRPr/>
          </a:p>
          <a:p>
            <a:pPr rtl="0">
              <a:spcBef>
                <a:spcPts val="0"/>
              </a:spcBef>
              <a:buNone/>
            </a:pPr>
            <a:r>
              <a:rPr lang="en"/>
              <a:t>Using the Idea Stack to articulate a vision</a:t>
            </a:r>
          </a:p>
          <a:p>
            <a:pPr rtl="0">
              <a:spcBef>
                <a:spcPts val="0"/>
              </a:spcBef>
              <a:buNone/>
            </a:pPr>
            <a:r>
              <a:t/>
            </a:r>
            <a:endParaRPr/>
          </a:p>
          <a:p>
            <a:pPr>
              <a:spcBef>
                <a:spcPts val="0"/>
              </a:spcBef>
              <a:buNone/>
            </a:pPr>
            <a:r>
              <a:rPr lang="en"/>
              <a:t>Grab one or two pieces that might work for you and try it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y="0" x="0"/>
          <a:ext cy="0" cx="0"/>
          <a:chOff y="0" x="0"/>
          <a:chExt cy="0" cx="0"/>
        </a:xfrm>
      </p:grpSpPr>
      <p:sp>
        <p:nvSpPr>
          <p:cNvPr id="300" name="Shape 300"/>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Low Fidelity</a:t>
            </a:r>
          </a:p>
        </p:txBody>
      </p:sp>
      <p:pic>
        <p:nvPicPr>
          <p:cNvPr id="301" name="Shape 301"/>
          <p:cNvPicPr preferRelativeResize="0"/>
          <p:nvPr/>
        </p:nvPicPr>
        <p:blipFill>
          <a:blip r:embed="rId3"/>
          <a:stretch>
            <a:fillRect/>
          </a:stretch>
        </p:blipFill>
        <p:spPr>
          <a:xfrm>
            <a:off y="946700" x="1143000"/>
            <a:ext cy="3857625" cx="6858000"/>
          </a:xfrm>
          <a:prstGeom prst="rect">
            <a:avLst/>
          </a:prstGeom>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y="0" x="0"/>
          <a:ext cy="0" cx="0"/>
          <a:chOff y="0" x="0"/>
          <a:chExt cy="0" cx="0"/>
        </a:xfrm>
      </p:grpSpPr>
      <p:sp>
        <p:nvSpPr>
          <p:cNvPr id="306" name="Shape 306"/>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Medium Fidelity</a:t>
            </a:r>
          </a:p>
        </p:txBody>
      </p:sp>
      <p:pic>
        <p:nvPicPr>
          <p:cNvPr id="307" name="Shape 307"/>
          <p:cNvPicPr preferRelativeResize="0"/>
          <p:nvPr/>
        </p:nvPicPr>
        <p:blipFill>
          <a:blip r:embed="rId3"/>
          <a:stretch>
            <a:fillRect/>
          </a:stretch>
        </p:blipFill>
        <p:spPr>
          <a:xfrm>
            <a:off y="1050775" x="5664700"/>
            <a:ext cy="3371850" cx="2324100"/>
          </a:xfrm>
          <a:prstGeom prst="rect">
            <a:avLst/>
          </a:prstGeom>
        </p:spPr>
      </p:pic>
      <p:sp>
        <p:nvSpPr>
          <p:cNvPr id="308" name="Shape 308"/>
          <p:cNvSpPr txBox="1"/>
          <p:nvPr/>
        </p:nvSpPr>
        <p:spPr>
          <a:xfrm>
            <a:off y="1050775" x="387450"/>
            <a:ext cy="1009200" cx="3657600"/>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sz="1800" lang="en"/>
              <a:t>Layout</a:t>
            </a:r>
          </a:p>
          <a:p>
            <a:pPr rtl="0" lvl="0" indent="-342900" marL="457200">
              <a:spcBef>
                <a:spcPts val="0"/>
              </a:spcBef>
              <a:buClr>
                <a:srgbClr val="000000"/>
              </a:buClr>
              <a:buSzPct val="100000"/>
              <a:buFont typeface="Arial"/>
              <a:buChar char="●"/>
            </a:pPr>
            <a:r>
              <a:rPr sz="1800" lang="en"/>
              <a:t>Data</a:t>
            </a:r>
          </a:p>
          <a:p>
            <a:pPr lvl="0" indent="-342900" marL="457200">
              <a:spcBef>
                <a:spcPts val="0"/>
              </a:spcBef>
              <a:buClr>
                <a:srgbClr val="000000"/>
              </a:buClr>
              <a:buSzPct val="100000"/>
              <a:buFont typeface="Arial"/>
              <a:buChar char="●"/>
            </a:pPr>
            <a:r>
              <a:rPr sz="1800" lang="en"/>
              <a:t>Get feedback</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y="0" x="0"/>
          <a:ext cy="0" cx="0"/>
          <a:chOff y="0" x="0"/>
          <a:chExt cy="0" cx="0"/>
        </a:xfrm>
      </p:grpSpPr>
      <p:sp>
        <p:nvSpPr>
          <p:cNvPr id="313" name="Shape 313"/>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High Fidelity</a:t>
            </a:r>
          </a:p>
        </p:txBody>
      </p:sp>
      <p:sp>
        <p:nvSpPr>
          <p:cNvPr id="314" name="Shape 314"/>
          <p:cNvSpPr txBox="1"/>
          <p:nvPr/>
        </p:nvSpPr>
        <p:spPr>
          <a:xfrm>
            <a:off y="1050775" x="387450"/>
            <a:ext cy="1009200" cx="3657600"/>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sz="1800" lang="en"/>
              <a:t>Design</a:t>
            </a:r>
          </a:p>
          <a:p>
            <a:pPr rtl="0" lvl="0" indent="-342900" marL="457200">
              <a:spcBef>
                <a:spcPts val="0"/>
              </a:spcBef>
              <a:buClr>
                <a:srgbClr val="000000"/>
              </a:buClr>
              <a:buSzPct val="100000"/>
              <a:buFont typeface="Arial"/>
              <a:buChar char="●"/>
            </a:pPr>
            <a:r>
              <a:rPr sz="1800" lang="en"/>
              <a:t>Interaction</a:t>
            </a:r>
          </a:p>
          <a:p>
            <a:pPr rtl="0" lvl="0" indent="-342900" marL="457200">
              <a:spcBef>
                <a:spcPts val="0"/>
              </a:spcBef>
              <a:buClr>
                <a:srgbClr val="000000"/>
              </a:buClr>
              <a:buSzPct val="100000"/>
              <a:buFont typeface="Arial"/>
              <a:buChar char="●"/>
            </a:pPr>
            <a:r>
              <a:rPr sz="1800" lang="en"/>
              <a:t>Data</a:t>
            </a:r>
          </a:p>
        </p:txBody>
      </p:sp>
      <p:pic>
        <p:nvPicPr>
          <p:cNvPr id="315" name="Shape 315"/>
          <p:cNvPicPr preferRelativeResize="0"/>
          <p:nvPr/>
        </p:nvPicPr>
        <p:blipFill>
          <a:blip r:embed="rId3"/>
          <a:stretch>
            <a:fillRect/>
          </a:stretch>
        </p:blipFill>
        <p:spPr>
          <a:xfrm>
            <a:off y="307775" x="5829699"/>
            <a:ext cy="4635475" cx="243454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y="0" x="0"/>
          <a:ext cy="0" cx="0"/>
          <a:chOff y="0" x="0"/>
          <a:chExt cy="0" cx="0"/>
        </a:xfrm>
      </p:grpSpPr>
      <p:pic>
        <p:nvPicPr>
          <p:cNvPr id="320" name="Shape 320"/>
          <p:cNvPicPr preferRelativeResize="0"/>
          <p:nvPr/>
        </p:nvPicPr>
        <p:blipFill>
          <a:blip r:embed="rId3"/>
          <a:stretch>
            <a:fillRect/>
          </a:stretch>
        </p:blipFill>
        <p:spPr>
          <a:xfrm>
            <a:off y="745611" x="2233050"/>
            <a:ext cy="5236650" cx="5197474"/>
          </a:xfrm>
          <a:prstGeom prst="rect">
            <a:avLst/>
          </a:prstGeom>
          <a:ln w="9525" cap="flat">
            <a:solidFill>
              <a:srgbClr val="B7B7B7"/>
            </a:solidFill>
            <a:prstDash val="solid"/>
            <a:round/>
            <a:headEnd w="med" len="med" type="none"/>
            <a:tailEnd w="med" len="med" type="none"/>
          </a:ln>
        </p:spPr>
      </p:pic>
      <p:sp>
        <p:nvSpPr>
          <p:cNvPr id="321" name="Shape 321"/>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Mylo vision prototype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txBox="1"/>
          <p:nvPr/>
        </p:nvSpPr>
        <p:spPr>
          <a:xfrm>
            <a:off y="122150" x="186450"/>
            <a:ext cy="578700" cx="6506400"/>
          </a:xfrm>
          <a:prstGeom prst="rect">
            <a:avLst/>
          </a:prstGeom>
        </p:spPr>
        <p:txBody>
          <a:bodyPr bIns="91425" rIns="91425" lIns="91425" tIns="91425" anchor="ctr" anchorCtr="0">
            <a:noAutofit/>
          </a:bodyPr>
          <a:lstStyle/>
          <a:p>
            <a:pPr rtl="0" lvl="0">
              <a:spcBef>
                <a:spcPts val="0"/>
              </a:spcBef>
              <a:buNone/>
            </a:pPr>
            <a:r>
              <a:rPr b="1" sz="3000" lang="en"/>
              <a:t>Takeaways</a:t>
            </a:r>
          </a:p>
        </p:txBody>
      </p:sp>
      <p:sp>
        <p:nvSpPr>
          <p:cNvPr id="327" name="Shape 327"/>
          <p:cNvSpPr txBox="1"/>
          <p:nvPr/>
        </p:nvSpPr>
        <p:spPr>
          <a:xfrm>
            <a:off y="1050775" x="387450"/>
            <a:ext cy="1950299" cx="8303699"/>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sz="1800" lang="en"/>
              <a:t>Articulate a vision quickly and together</a:t>
            </a:r>
          </a:p>
          <a:p>
            <a:pPr rtl="0" lvl="0">
              <a:spcBef>
                <a:spcPts val="0"/>
              </a:spcBef>
              <a:buNone/>
            </a:pPr>
            <a:r>
              <a:t/>
            </a:r>
            <a:endParaRPr sz="1800"/>
          </a:p>
          <a:p>
            <a:pPr rtl="0" lvl="0" indent="-342900" marL="457200">
              <a:spcBef>
                <a:spcPts val="0"/>
              </a:spcBef>
              <a:buClr>
                <a:srgbClr val="000000"/>
              </a:buClr>
              <a:buSzPct val="100000"/>
              <a:buFont typeface="Arial"/>
              <a:buChar char="●"/>
            </a:pPr>
            <a:r>
              <a:rPr sz="1800" lang="en"/>
              <a:t>Prototype as a way to engage and iterate</a:t>
            </a:r>
          </a:p>
          <a:p>
            <a:pPr rtl="0" lvl="0">
              <a:spcBef>
                <a:spcPts val="0"/>
              </a:spcBef>
              <a:buNone/>
            </a:pPr>
            <a:r>
              <a:t/>
            </a:r>
            <a:endParaRPr sz="1800"/>
          </a:p>
          <a:p>
            <a:pPr rtl="0" lvl="0" indent="-342900" marL="457200">
              <a:spcBef>
                <a:spcPts val="0"/>
              </a:spcBef>
              <a:buClr>
                <a:srgbClr val="000000"/>
              </a:buClr>
              <a:buSzPct val="100000"/>
              <a:buFont typeface="Arial"/>
              <a:buChar char="●"/>
            </a:pPr>
            <a:r>
              <a:rPr sz="1800" lang="en"/>
              <a:t>Write down as much as you need to capture and learn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type="title"/>
          </p:nvPr>
        </p:nvSpPr>
        <p:spPr>
          <a:xfrm>
            <a:off y="2171700" x="1092450"/>
            <a:ext cy="400199" cx="6959100"/>
          </a:xfrm>
          <a:prstGeom prst="rect">
            <a:avLst/>
          </a:prstGeom>
        </p:spPr>
        <p:txBody>
          <a:bodyPr bIns="91425" rIns="91425" lIns="91425" tIns="91425" anchor="ctr" anchorCtr="0">
            <a:noAutofit/>
          </a:bodyPr>
          <a:lstStyle/>
          <a:p>
            <a:pPr>
              <a:spcBef>
                <a:spcPts val="0"/>
              </a:spcBef>
              <a:buNone/>
            </a:pPr>
            <a:r>
              <a:rPr lang="en"/>
              <a:t>3 Pitfalls of Product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171700" x="1092450"/>
            <a:ext cy="400199" cx="6959100"/>
          </a:xfrm>
          <a:prstGeom prst="rect">
            <a:avLst/>
          </a:prstGeom>
        </p:spPr>
        <p:txBody>
          <a:bodyPr bIns="91425" rIns="91425" lIns="91425" tIns="91425" anchor="ctr" anchorCtr="0">
            <a:noAutofit/>
          </a:bodyPr>
          <a:lstStyle/>
          <a:p>
            <a:pPr>
              <a:spcBef>
                <a:spcPts val="0"/>
              </a:spcBef>
              <a:buNone/>
            </a:pPr>
            <a:r>
              <a:rPr lang="en"/>
              <a:t>“Politics”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171700" x="1092450"/>
            <a:ext cy="400199" cx="6959100"/>
          </a:xfrm>
          <a:prstGeom prst="rect">
            <a:avLst/>
          </a:prstGeom>
        </p:spPr>
        <p:txBody>
          <a:bodyPr bIns="91425" rIns="91425" lIns="91425" tIns="91425" anchor="ctr" anchorCtr="0">
            <a:noAutofit/>
          </a:bodyPr>
          <a:lstStyle/>
          <a:p>
            <a:pPr>
              <a:spcBef>
                <a:spcPts val="0"/>
              </a:spcBef>
              <a:buNone/>
            </a:pPr>
            <a:r>
              <a:rPr lang="en"/>
              <a:t>Lack of trust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title"/>
          </p:nvPr>
        </p:nvSpPr>
        <p:spPr>
          <a:xfrm>
            <a:off y="2171700" x="1092450"/>
            <a:ext cy="400199" cx="6959100"/>
          </a:xfrm>
          <a:prstGeom prst="rect">
            <a:avLst/>
          </a:prstGeom>
        </p:spPr>
        <p:txBody>
          <a:bodyPr bIns="91425" rIns="91425" lIns="91425" tIns="91425" anchor="ctr" anchorCtr="0">
            <a:noAutofit/>
          </a:bodyPr>
          <a:lstStyle/>
          <a:p>
            <a:pPr>
              <a:spcBef>
                <a:spcPts val="0"/>
              </a:spcBef>
              <a:buNone/>
            </a:pPr>
            <a:r>
              <a:rPr lang="en"/>
              <a:t>Unclear vision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y="0" x="0"/>
          <a:ext cy="0" cx="0"/>
          <a:chOff y="0" x="0"/>
          <a:chExt cy="0" cx="0"/>
        </a:xfrm>
      </p:grpSpPr>
      <p:pic>
        <p:nvPicPr>
          <p:cNvPr id="63" name="Shape 63"/>
          <p:cNvPicPr preferRelativeResize="0"/>
          <p:nvPr/>
        </p:nvPicPr>
        <p:blipFill>
          <a:blip r:embed="rId3"/>
          <a:stretch>
            <a:fillRect/>
          </a:stretch>
        </p:blipFill>
        <p:spPr>
          <a:xfrm>
            <a:off y="1065925" x="2528850"/>
            <a:ext cy="2771775" cx="4391025"/>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p:nvPr/>
        </p:nvSpPr>
        <p:spPr>
          <a:xfrm>
            <a:off y="25" x="-170700"/>
            <a:ext cy="857400" cx="9485399"/>
          </a:xfrm>
          <a:prstGeom prst="rect">
            <a:avLst/>
          </a:prstGeom>
          <a:solidFill>
            <a:srgbClr val="4FA147"/>
          </a:solidFill>
          <a:ln>
            <a:noFill/>
          </a:ln>
        </p:spPr>
        <p:txBody>
          <a:bodyPr bIns="91425" rIns="91425" lIns="91425" tIns="91425" anchor="ctr" anchorCtr="0">
            <a:noAutofit/>
          </a:bodyPr>
          <a:lstStyle/>
          <a:p>
            <a:pPr rtl="0" lvl="0">
              <a:spcBef>
                <a:spcPts val="0"/>
              </a:spcBef>
              <a:buNone/>
            </a:pPr>
            <a:r>
              <a:t/>
            </a:r>
            <a:endParaRPr/>
          </a:p>
        </p:txBody>
      </p:sp>
      <p:sp>
        <p:nvSpPr>
          <p:cNvPr id="69" name="Shape 69"/>
          <p:cNvSpPr/>
          <p:nvPr/>
        </p:nvSpPr>
        <p:spPr>
          <a:xfrm>
            <a:off y="933225"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Problem</a:t>
            </a:r>
          </a:p>
        </p:txBody>
      </p:sp>
      <p:sp>
        <p:nvSpPr>
          <p:cNvPr id="70" name="Shape 70"/>
          <p:cNvSpPr/>
          <p:nvPr/>
        </p:nvSpPr>
        <p:spPr>
          <a:xfrm>
            <a:off y="1526807"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Inspiration</a:t>
            </a:r>
          </a:p>
        </p:txBody>
      </p:sp>
      <p:sp>
        <p:nvSpPr>
          <p:cNvPr id="71" name="Shape 71"/>
          <p:cNvSpPr/>
          <p:nvPr/>
        </p:nvSpPr>
        <p:spPr>
          <a:xfrm>
            <a:off y="2120390"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Goals</a:t>
            </a:r>
          </a:p>
        </p:txBody>
      </p:sp>
      <p:sp>
        <p:nvSpPr>
          <p:cNvPr id="72" name="Shape 72"/>
          <p:cNvSpPr/>
          <p:nvPr/>
        </p:nvSpPr>
        <p:spPr>
          <a:xfrm>
            <a:off y="2713973"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Customers</a:t>
            </a:r>
          </a:p>
        </p:txBody>
      </p:sp>
      <p:sp>
        <p:nvSpPr>
          <p:cNvPr id="73" name="Shape 73"/>
          <p:cNvSpPr/>
          <p:nvPr/>
        </p:nvSpPr>
        <p:spPr>
          <a:xfrm>
            <a:off y="3307555"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Personas</a:t>
            </a:r>
          </a:p>
        </p:txBody>
      </p:sp>
      <p:sp>
        <p:nvSpPr>
          <p:cNvPr id="74" name="Shape 74"/>
          <p:cNvSpPr/>
          <p:nvPr/>
        </p:nvSpPr>
        <p:spPr>
          <a:xfrm>
            <a:off y="3901138"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Narratives</a:t>
            </a:r>
          </a:p>
        </p:txBody>
      </p:sp>
      <p:sp>
        <p:nvSpPr>
          <p:cNvPr id="75" name="Shape 75"/>
          <p:cNvSpPr/>
          <p:nvPr/>
        </p:nvSpPr>
        <p:spPr>
          <a:xfrm>
            <a:off y="4494721" x="3440550"/>
            <a:ext cy="511199" cx="2333999"/>
          </a:xfrm>
          <a:prstGeom prst="roundRect">
            <a:avLst>
              <a:gd fmla="val 16667" name="adj"/>
            </a:avLst>
          </a:prstGeom>
          <a:noFill/>
          <a:ln w="38100" cap="flat">
            <a:solidFill>
              <a:srgbClr val="4FA147"/>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Paper Prototype</a:t>
            </a:r>
          </a:p>
        </p:txBody>
      </p:sp>
      <p:sp>
        <p:nvSpPr>
          <p:cNvPr id="76" name="Shape 76"/>
          <p:cNvSpPr txBox="1"/>
          <p:nvPr>
            <p:ph type="title"/>
          </p:nvPr>
        </p:nvSpPr>
        <p:spPr>
          <a:xfrm>
            <a:off y="-22625" x="76200"/>
            <a:ext cy="857400" cx="9111900"/>
          </a:xfrm>
          <a:prstGeom prst="rect">
            <a:avLst/>
          </a:prstGeom>
        </p:spPr>
        <p:txBody>
          <a:bodyPr bIns="91425" rIns="91425" lIns="91425" tIns="91425" anchor="ctr" anchorCtr="0">
            <a:noAutofit/>
          </a:bodyPr>
          <a:lstStyle/>
          <a:p>
            <a:pPr rtl="0" lvl="0">
              <a:spcBef>
                <a:spcPts val="0"/>
              </a:spcBef>
              <a:buNone/>
            </a:pPr>
            <a:r>
              <a:rPr sz="5200" lang="en">
                <a:solidFill>
                  <a:srgbClr val="EFEFEF"/>
                </a:solidFill>
              </a:rPr>
              <a:t>IDEA STACK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