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0"/>
  </p:notesMasterIdLst>
  <p:sldIdLst>
    <p:sldId id="256" r:id="rId2"/>
    <p:sldId id="258" r:id="rId3"/>
    <p:sldId id="260" r:id="rId4"/>
    <p:sldId id="263" r:id="rId5"/>
    <p:sldId id="261" r:id="rId6"/>
    <p:sldId id="264" r:id="rId7"/>
    <p:sldId id="257" r:id="rId8"/>
    <p:sldId id="262" r:id="rId9"/>
    <p:sldId id="270" r:id="rId10"/>
    <p:sldId id="271" r:id="rId11"/>
    <p:sldId id="272" r:id="rId12"/>
    <p:sldId id="273" r:id="rId13"/>
    <p:sldId id="274" r:id="rId14"/>
    <p:sldId id="265" r:id="rId15"/>
    <p:sldId id="266" r:id="rId16"/>
    <p:sldId id="267" r:id="rId17"/>
    <p:sldId id="268" r:id="rId18"/>
    <p:sldId id="280" r:id="rId19"/>
    <p:sldId id="275" r:id="rId20"/>
    <p:sldId id="276" r:id="rId21"/>
    <p:sldId id="277" r:id="rId22"/>
    <p:sldId id="278" r:id="rId23"/>
    <p:sldId id="279" r:id="rId24"/>
    <p:sldId id="293" r:id="rId25"/>
    <p:sldId id="269" r:id="rId26"/>
    <p:sldId id="281" r:id="rId27"/>
    <p:sldId id="282" r:id="rId28"/>
    <p:sldId id="283" r:id="rId29"/>
    <p:sldId id="298" r:id="rId30"/>
    <p:sldId id="295" r:id="rId31"/>
    <p:sldId id="299" r:id="rId32"/>
    <p:sldId id="284" r:id="rId33"/>
    <p:sldId id="285" r:id="rId34"/>
    <p:sldId id="305" r:id="rId35"/>
    <p:sldId id="286" r:id="rId36"/>
    <p:sldId id="287" r:id="rId37"/>
    <p:sldId id="288" r:id="rId38"/>
    <p:sldId id="304" r:id="rId39"/>
    <p:sldId id="289" r:id="rId40"/>
    <p:sldId id="290" r:id="rId41"/>
    <p:sldId id="291" r:id="rId42"/>
    <p:sldId id="292" r:id="rId43"/>
    <p:sldId id="296" r:id="rId44"/>
    <p:sldId id="297" r:id="rId45"/>
    <p:sldId id="302" r:id="rId46"/>
    <p:sldId id="301" r:id="rId47"/>
    <p:sldId id="294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25" autoAdjust="0"/>
  </p:normalViewPr>
  <p:slideViewPr>
    <p:cSldViewPr snapToGrid="0" snapToObjects="1">
      <p:cViewPr>
        <p:scale>
          <a:sx n="100" d="100"/>
          <a:sy n="100" d="100"/>
        </p:scale>
        <p:origin x="-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AEE05-A437-8143-A7CA-35143758A85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2E921-7F9A-6C42-9491-33269740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2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E921-7F9A-6C42-9491-332697400D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574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choose a different access method,</a:t>
            </a:r>
            <a:r>
              <a:rPr lang="en-US" baseline="0" dirty="0" smtClean="0"/>
              <a:t> then all 200 apps will need to be updated.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FB9C0-02CF-B44F-9C23-F87109CCE9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33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err="1" smtClean="0"/>
              <a:t>Scality</a:t>
            </a:r>
            <a:r>
              <a:rPr lang="en-US" baseline="0" dirty="0" smtClean="0"/>
              <a:t> – based on the CHORD protocol from MIT.  Had scalable storage, but not SMB/NFS interface.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Cassandra – not many developers had experience with Cassandra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MongoDB</a:t>
            </a:r>
            <a:r>
              <a:rPr lang="en-US" baseline="0" dirty="0" smtClean="0"/>
              <a:t> –Some developers using it at them time for proof of concept.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Couchbase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memcached</a:t>
            </a:r>
            <a:r>
              <a:rPr lang="en-US" baseline="0" dirty="0" smtClean="0"/>
              <a:t> based – persistent storage.. Key /value.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FB9C0-02CF-B44F-9C23-F87109CCE9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9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we picked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FB9C0-02CF-B44F-9C23-F87109CCE9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19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E921-7F9A-6C42-9491-332697400DA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11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E921-7F9A-6C42-9491-332697400DA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98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happens</a:t>
            </a:r>
            <a:r>
              <a:rPr lang="en-US" baseline="0" dirty="0" smtClean="0"/>
              <a:t> to the site when the DB is not available…The site turns into a 500 error machine.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FB9C0-02CF-B44F-9C23-F87109CCE9A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63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FB9C0-02CF-B44F-9C23-F87109CCE9A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7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not as bad</a:t>
            </a:r>
            <a:r>
              <a:rPr lang="en-US" baseline="0" dirty="0" smtClean="0"/>
              <a:t> as you think… here’s why…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FB9C0-02CF-B44F-9C23-F87109CCE9A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10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E921-7F9A-6C42-9491-332697400DA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23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E921-7F9A-6C42-9491-332697400D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7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E921-7F9A-6C42-9491-332697400DA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15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FB9C0-02CF-B44F-9C23-F87109CCE9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23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E921-7F9A-6C42-9491-332697400D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1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NAS – Raj</a:t>
            </a:r>
          </a:p>
          <a:p>
            <a:r>
              <a:rPr lang="en-US" dirty="0" smtClean="0"/>
              <a:t>DB - Matt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E921-7F9A-6C42-9491-332697400D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04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2E921-7F9A-6C42-9491-332697400D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3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still needed to store stuff somewhere. And it needed to be reliable.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FB9C0-02CF-B44F-9C23-F87109CCE9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81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don’t think anyone on the team including development wanted</a:t>
            </a:r>
            <a:r>
              <a:rPr lang="en-US" baseline="0" dirty="0" smtClean="0"/>
              <a:t> to replace the NAS.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just wanted to make the platform more reliable and available….  Development folks had to buy-in to the solution as well as the operations team.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we started asking some fundamental questions.. Do we have to use SMB / NFS to access content?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FB9C0-02CF-B44F-9C23-F87109CCE9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7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3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0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6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2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4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8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6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1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1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0C47-018D-4460-B945-BFF7981B6CA6}" type="datetimeFigureOut">
              <a:rPr lang="en-US" smtClean="0"/>
              <a:t>6/13/14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6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WebMD Maintains Operational Flexibility with </a:t>
            </a:r>
            <a:r>
              <a:rPr lang="en-US" dirty="0" err="1" smtClean="0"/>
              <a:t>NoSQL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Rajeev </a:t>
            </a:r>
            <a:r>
              <a:rPr lang="en-US" dirty="0" err="1" smtClean="0"/>
              <a:t>Borborah</a:t>
            </a:r>
            <a:r>
              <a:rPr lang="en-US" dirty="0" smtClean="0"/>
              <a:t>, Sr. Director, Engineering</a:t>
            </a:r>
          </a:p>
          <a:p>
            <a:r>
              <a:rPr lang="en-US" dirty="0" smtClean="0"/>
              <a:t>Matt Wilson – Director, Production Engineering – Consumer Web Operations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mattwilsoninc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00" y="1206500"/>
            <a:ext cx="2921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8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Request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275" y="1867370"/>
            <a:ext cx="8042275" cy="38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Request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275" y="1906683"/>
            <a:ext cx="8042275" cy="373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4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Request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275" y="1908699"/>
            <a:ext cx="8042275" cy="372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5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Request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275" y="1908699"/>
            <a:ext cx="8042275" cy="372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46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 – 9 Years Old</a:t>
            </a:r>
          </a:p>
          <a:p>
            <a:pPr lvl="1"/>
            <a:r>
              <a:rPr lang="en-US" dirty="0" smtClean="0"/>
              <a:t>Key Assumption – Everything Will Change</a:t>
            </a:r>
          </a:p>
          <a:p>
            <a:pPr lvl="2"/>
            <a:r>
              <a:rPr lang="en-US" dirty="0" smtClean="0"/>
              <a:t>Presentation </a:t>
            </a:r>
          </a:p>
          <a:p>
            <a:pPr lvl="2"/>
            <a:r>
              <a:rPr lang="en-US" dirty="0" smtClean="0"/>
              <a:t>Data Rendering</a:t>
            </a:r>
          </a:p>
          <a:p>
            <a:pPr lvl="2"/>
            <a:r>
              <a:rPr lang="en-US" dirty="0" smtClean="0"/>
              <a:t>Business Logic</a:t>
            </a:r>
          </a:p>
          <a:p>
            <a:pPr lvl="2"/>
            <a:r>
              <a:rPr lang="en-US" dirty="0" smtClean="0"/>
              <a:t>Data Source</a:t>
            </a:r>
            <a:endParaRPr lang="en-US" dirty="0"/>
          </a:p>
          <a:p>
            <a:pPr lvl="3"/>
            <a:r>
              <a:rPr lang="en-US" dirty="0" smtClean="0"/>
              <a:t>Provider Model</a:t>
            </a:r>
            <a:endParaRPr lang="en-US" dirty="0"/>
          </a:p>
          <a:p>
            <a:r>
              <a:rPr lang="en-US" dirty="0" smtClean="0"/>
              <a:t>Very Stable and Robust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9648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Before The Change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400694" y="3177209"/>
            <a:ext cx="999760" cy="324751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smtClean="0"/>
              <a:t>Widget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1503645" y="3848072"/>
            <a:ext cx="672937" cy="33560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smtClean="0"/>
              <a:t>Page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400694" y="3850462"/>
            <a:ext cx="999760" cy="3332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smtClean="0"/>
              <a:t>Widget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400694" y="4457160"/>
            <a:ext cx="999760" cy="30550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smtClean="0"/>
              <a:t>Widget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627285" y="2465146"/>
            <a:ext cx="1275037" cy="3364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smtClean="0"/>
              <a:t>Data Provider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627286" y="3614296"/>
            <a:ext cx="1275037" cy="38587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XSLT Provider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341196" y="3598589"/>
            <a:ext cx="1680797" cy="38587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File Repository</a:t>
            </a:r>
            <a:endParaRPr lang="en-US" sz="1400" dirty="0"/>
          </a:p>
        </p:txBody>
      </p:sp>
      <p:sp>
        <p:nvSpPr>
          <p:cNvPr id="13" name="Multidocument 12"/>
          <p:cNvSpPr/>
          <p:nvPr/>
        </p:nvSpPr>
        <p:spPr>
          <a:xfrm>
            <a:off x="7863840" y="3436592"/>
            <a:ext cx="822960" cy="82296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smtClean="0"/>
              <a:t>NAS</a:t>
            </a:r>
            <a:endParaRPr lang="en-US" sz="1400" dirty="0"/>
          </a:p>
        </p:txBody>
      </p:sp>
      <p:sp>
        <p:nvSpPr>
          <p:cNvPr id="14" name="Right Arrow 13"/>
          <p:cNvSpPr/>
          <p:nvPr/>
        </p:nvSpPr>
        <p:spPr>
          <a:xfrm>
            <a:off x="457200" y="3740804"/>
            <a:ext cx="962139" cy="567543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Request</a:t>
            </a:r>
            <a:endParaRPr lang="en-US" sz="1400" dirty="0"/>
          </a:p>
        </p:txBody>
      </p:sp>
      <p:sp>
        <p:nvSpPr>
          <p:cNvPr id="15" name="Right Arrow 14"/>
          <p:cNvSpPr/>
          <p:nvPr/>
        </p:nvSpPr>
        <p:spPr>
          <a:xfrm>
            <a:off x="7125334" y="3591663"/>
            <a:ext cx="616911" cy="392799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400"/>
          </a:p>
        </p:txBody>
      </p:sp>
      <p:sp>
        <p:nvSpPr>
          <p:cNvPr id="16" name="Rectangle 15"/>
          <p:cNvSpPr/>
          <p:nvPr/>
        </p:nvSpPr>
        <p:spPr>
          <a:xfrm>
            <a:off x="5341197" y="2465147"/>
            <a:ext cx="1680797" cy="33642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err="1" smtClean="0"/>
              <a:t>DCTMAssetProvider</a:t>
            </a:r>
            <a:endParaRPr lang="en-US" sz="1400" dirty="0"/>
          </a:p>
        </p:txBody>
      </p:sp>
      <p:sp>
        <p:nvSpPr>
          <p:cNvPr id="17" name="Down Arrow 16"/>
          <p:cNvSpPr/>
          <p:nvPr/>
        </p:nvSpPr>
        <p:spPr>
          <a:xfrm>
            <a:off x="5961849" y="2867550"/>
            <a:ext cx="402143" cy="63799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7863840" y="2297987"/>
            <a:ext cx="493454" cy="569563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/>
              <a:t>DB</a:t>
            </a:r>
            <a:endParaRPr lang="en-US" sz="1400" dirty="0"/>
          </a:p>
        </p:txBody>
      </p:sp>
      <p:sp>
        <p:nvSpPr>
          <p:cNvPr id="19" name="Right Arrow 18"/>
          <p:cNvSpPr/>
          <p:nvPr/>
        </p:nvSpPr>
        <p:spPr>
          <a:xfrm>
            <a:off x="7125334" y="2465146"/>
            <a:ext cx="616911" cy="392799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400"/>
          </a:p>
        </p:txBody>
      </p:sp>
      <p:cxnSp>
        <p:nvCxnSpPr>
          <p:cNvPr id="22" name="Curved Connector 21"/>
          <p:cNvCxnSpPr>
            <a:stCxn id="4" idx="3"/>
            <a:endCxn id="10" idx="1"/>
          </p:cNvCxnSpPr>
          <p:nvPr/>
        </p:nvCxnSpPr>
        <p:spPr>
          <a:xfrm>
            <a:off x="3400454" y="3339585"/>
            <a:ext cx="226832" cy="467648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5" idx="3"/>
            <a:endCxn id="4" idx="1"/>
          </p:cNvCxnSpPr>
          <p:nvPr/>
        </p:nvCxnSpPr>
        <p:spPr>
          <a:xfrm flipV="1">
            <a:off x="2176582" y="3339585"/>
            <a:ext cx="224112" cy="676289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5" idx="3"/>
            <a:endCxn id="8" idx="1"/>
          </p:cNvCxnSpPr>
          <p:nvPr/>
        </p:nvCxnSpPr>
        <p:spPr>
          <a:xfrm>
            <a:off x="2176582" y="4015874"/>
            <a:ext cx="224112" cy="59403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5" idx="3"/>
            <a:endCxn id="7" idx="1"/>
          </p:cNvCxnSpPr>
          <p:nvPr/>
        </p:nvCxnSpPr>
        <p:spPr>
          <a:xfrm>
            <a:off x="2176582" y="4015874"/>
            <a:ext cx="224112" cy="1195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4" idx="3"/>
            <a:endCxn id="9" idx="1"/>
          </p:cNvCxnSpPr>
          <p:nvPr/>
        </p:nvCxnSpPr>
        <p:spPr>
          <a:xfrm flipV="1">
            <a:off x="3400454" y="2633356"/>
            <a:ext cx="226831" cy="706229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9" idx="3"/>
            <a:endCxn id="16" idx="1"/>
          </p:cNvCxnSpPr>
          <p:nvPr/>
        </p:nvCxnSpPr>
        <p:spPr>
          <a:xfrm>
            <a:off x="4902322" y="2633356"/>
            <a:ext cx="438875" cy="1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0" idx="3"/>
            <a:endCxn id="11" idx="1"/>
          </p:cNvCxnSpPr>
          <p:nvPr/>
        </p:nvCxnSpPr>
        <p:spPr>
          <a:xfrm flipV="1">
            <a:off x="4902323" y="3791526"/>
            <a:ext cx="438873" cy="1570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5" idx="3"/>
            <a:endCxn id="18" idx="2"/>
          </p:cNvCxnSpPr>
          <p:nvPr/>
        </p:nvCxnSpPr>
        <p:spPr>
          <a:xfrm flipV="1">
            <a:off x="2176582" y="2582769"/>
            <a:ext cx="5687258" cy="1433105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5" idx="3"/>
          </p:cNvCxnSpPr>
          <p:nvPr/>
        </p:nvCxnSpPr>
        <p:spPr>
          <a:xfrm>
            <a:off x="2176582" y="4015874"/>
            <a:ext cx="5687258" cy="1196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30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36700" y="5105400"/>
            <a:ext cx="1625600" cy="711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in Architecture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32500" y="5105400"/>
            <a:ext cx="1625600" cy="711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in Infrastructure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96638"/>
              </p:ext>
            </p:extLst>
          </p:nvPr>
        </p:nvGraphicFramePr>
        <p:xfrm>
          <a:off x="457200" y="1790700"/>
          <a:ext cx="3683000" cy="2763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8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Point of Failures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Switchover To backup took finite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Scaling Up required more investment in Expensive</a:t>
                      </a:r>
                      <a:r>
                        <a:rPr lang="en-US" baseline="0" dirty="0" smtClean="0"/>
                        <a:t> NAS hardware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Solution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566656"/>
              </p:ext>
            </p:extLst>
          </p:nvPr>
        </p:nvGraphicFramePr>
        <p:xfrm>
          <a:off x="4927600" y="1790700"/>
          <a:ext cx="3759200" cy="28778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759200"/>
              </a:tblGrid>
              <a:tr h="485140">
                <a:tc>
                  <a:txBody>
                    <a:bodyPr/>
                    <a:lstStyle/>
                    <a:p>
                      <a:r>
                        <a:rPr lang="en-US" dirty="0" smtClean="0"/>
                        <a:t>DB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Scaling Up –</a:t>
                      </a:r>
                      <a:r>
                        <a:rPr lang="en-US" baseline="0" dirty="0" smtClean="0"/>
                        <a:t> still had Single Point of failure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Site</a:t>
                      </a:r>
                      <a:r>
                        <a:rPr lang="en-US" baseline="0" dirty="0" smtClean="0"/>
                        <a:t> non functional if DB is not available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Solution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69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We formed a team from </a:t>
            </a:r>
            <a:r>
              <a:rPr lang="en-US" sz="6000" dirty="0" err="1" smtClean="0"/>
              <a:t>Dev</a:t>
            </a:r>
            <a:r>
              <a:rPr lang="en-US" sz="6000" dirty="0" smtClean="0"/>
              <a:t>, Ops, QA and Project Management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710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b="1" dirty="0" smtClean="0"/>
              <a:t>Phase I -Reduce NAS Access</a:t>
            </a:r>
          </a:p>
          <a:p>
            <a:r>
              <a:rPr lang="en-US" dirty="0" smtClean="0"/>
              <a:t>Phase II - Database Scaling</a:t>
            </a:r>
          </a:p>
          <a:p>
            <a:r>
              <a:rPr lang="en-US" dirty="0" smtClean="0"/>
              <a:t>Phase III – Change Driven Push Caching</a:t>
            </a:r>
          </a:p>
        </p:txBody>
      </p:sp>
    </p:spTree>
    <p:extLst>
      <p:ext uri="{BB962C8B-B14F-4D97-AF65-F5344CB8AC3E}">
        <p14:creationId xmlns:p14="http://schemas.microsoft.com/office/powerpoint/2010/main" val="2615321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Constraint:</a:t>
            </a:r>
          </a:p>
          <a:p>
            <a:pPr lvl="1"/>
            <a:r>
              <a:rPr lang="en-US" dirty="0" smtClean="0"/>
              <a:t>Still need a proven storage method</a:t>
            </a:r>
          </a:p>
          <a:p>
            <a:pPr lvl="1"/>
            <a:r>
              <a:rPr lang="en-US" dirty="0" smtClean="0"/>
              <a:t>Ubiquitous protocol</a:t>
            </a:r>
          </a:p>
          <a:p>
            <a:r>
              <a:rPr lang="en-US" dirty="0" smtClean="0"/>
              <a:t>Solution Constraint: </a:t>
            </a:r>
          </a:p>
          <a:p>
            <a:pPr lvl="1"/>
            <a:r>
              <a:rPr lang="en-US" dirty="0" smtClean="0"/>
              <a:t>200 apps to update …or not</a:t>
            </a:r>
          </a:p>
          <a:p>
            <a:pPr lvl="1"/>
            <a:r>
              <a:rPr lang="en-US" dirty="0" smtClean="0"/>
              <a:t>Use NAS as a backup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0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some situations, failure is not an option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rcRect t="6833" b="68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434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replace a NAS </a:t>
            </a:r>
            <a:r>
              <a:rPr lang="en-US" dirty="0" err="1" smtClean="0"/>
              <a:t>Filestore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solution need to provide SMB / NFS interface? Can we use something else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4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replace a NAS </a:t>
            </a:r>
            <a:r>
              <a:rPr lang="en-US" dirty="0" err="1" smtClean="0"/>
              <a:t>Filestore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solution need to provide SMB / NFS interface? Can we use something else</a:t>
            </a:r>
          </a:p>
          <a:p>
            <a:r>
              <a:rPr lang="en-US" dirty="0" smtClean="0"/>
              <a:t>Remember, we have 200 apps to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37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replace a NAS </a:t>
            </a:r>
            <a:r>
              <a:rPr lang="en-US" dirty="0" err="1" smtClean="0"/>
              <a:t>Filestore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solution need to provide SMB / NFS interface? Can we use something else</a:t>
            </a:r>
          </a:p>
          <a:p>
            <a:r>
              <a:rPr lang="en-US" dirty="0" smtClean="0"/>
              <a:t>Remember, we have 200 apps to update</a:t>
            </a:r>
          </a:p>
          <a:p>
            <a:r>
              <a:rPr lang="en-US" dirty="0" smtClean="0"/>
              <a:t>Looked at </a:t>
            </a:r>
            <a:r>
              <a:rPr lang="en-US" dirty="0" err="1" smtClean="0"/>
              <a:t>Scality</a:t>
            </a:r>
            <a:r>
              <a:rPr lang="en-US" dirty="0" smtClean="0"/>
              <a:t>, Cassandra, </a:t>
            </a:r>
            <a:r>
              <a:rPr lang="en-US" dirty="0" err="1" smtClean="0"/>
              <a:t>MongoDB</a:t>
            </a:r>
            <a:r>
              <a:rPr lang="en-US" dirty="0" smtClean="0"/>
              <a:t>, </a:t>
            </a:r>
            <a:r>
              <a:rPr lang="en-US" dirty="0" err="1" smtClean="0"/>
              <a:t>Couchbase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28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replace a NAS </a:t>
            </a:r>
            <a:r>
              <a:rPr lang="en-US" dirty="0" err="1" smtClean="0"/>
              <a:t>Filestore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solution need to provide SMB / NFS interface? Can we use something else</a:t>
            </a:r>
          </a:p>
          <a:p>
            <a:r>
              <a:rPr lang="en-US" dirty="0" smtClean="0"/>
              <a:t>Remember, we have 200 apps to update</a:t>
            </a:r>
          </a:p>
          <a:p>
            <a:r>
              <a:rPr lang="en-US" dirty="0" smtClean="0"/>
              <a:t>Looked at </a:t>
            </a:r>
            <a:r>
              <a:rPr lang="en-US" dirty="0" err="1" smtClean="0"/>
              <a:t>Scality</a:t>
            </a:r>
            <a:r>
              <a:rPr lang="en-US" dirty="0" smtClean="0"/>
              <a:t>, Cassandra, </a:t>
            </a:r>
            <a:r>
              <a:rPr lang="en-US" dirty="0" err="1" smtClean="0"/>
              <a:t>MongoDB</a:t>
            </a:r>
            <a:r>
              <a:rPr lang="en-US" dirty="0" smtClean="0"/>
              <a:t>, </a:t>
            </a:r>
            <a:r>
              <a:rPr lang="en-US" dirty="0" err="1" smtClean="0"/>
              <a:t>Couchbase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57200" y="3508872"/>
            <a:ext cx="2500829" cy="1134737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0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</a:t>
            </a:r>
            <a:r>
              <a:rPr lang="en-US" dirty="0" err="1" smtClean="0"/>
              <a:t>Couchbase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 architecture Support It?</a:t>
            </a:r>
          </a:p>
          <a:p>
            <a:r>
              <a:rPr lang="en-US" dirty="0" smtClean="0"/>
              <a:t>How difficult would it be to do?</a:t>
            </a:r>
          </a:p>
          <a:p>
            <a:r>
              <a:rPr lang="en-US" dirty="0" smtClean="0"/>
              <a:t>Will it disrupt the planned business roadmap?</a:t>
            </a:r>
          </a:p>
          <a:p>
            <a:r>
              <a:rPr lang="en-US" dirty="0" smtClean="0"/>
              <a:t>How are we going to do this?</a:t>
            </a:r>
          </a:p>
          <a:p>
            <a:r>
              <a:rPr lang="en-US" dirty="0" smtClean="0"/>
              <a:t>How do we Minimize the Risk?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5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Development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Transparent Change to Existing Architecture</a:t>
            </a:r>
          </a:p>
          <a:p>
            <a:r>
              <a:rPr lang="en-US" dirty="0" smtClean="0"/>
              <a:t>No Rewrite of Business Rules</a:t>
            </a:r>
          </a:p>
          <a:p>
            <a:r>
              <a:rPr lang="en-US" dirty="0" smtClean="0"/>
              <a:t>Backward Compatible</a:t>
            </a:r>
          </a:p>
          <a:p>
            <a:r>
              <a:rPr lang="en-US" dirty="0" smtClean="0"/>
              <a:t>Performance Same or Better</a:t>
            </a:r>
          </a:p>
          <a:p>
            <a:r>
              <a:rPr lang="en-US" dirty="0" smtClean="0"/>
              <a:t>Reliability and Scalability Better than Before</a:t>
            </a:r>
          </a:p>
          <a:p>
            <a:r>
              <a:rPr lang="en-US" dirty="0" smtClean="0"/>
              <a:t>Short time to Execute, Test and Deploy</a:t>
            </a:r>
          </a:p>
        </p:txBody>
      </p:sp>
    </p:spTree>
    <p:extLst>
      <p:ext uri="{BB962C8B-B14F-4D97-AF65-F5344CB8AC3E}">
        <p14:creationId xmlns:p14="http://schemas.microsoft.com/office/powerpoint/2010/main" val="313470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Multidocument 10"/>
          <p:cNvSpPr/>
          <p:nvPr/>
        </p:nvSpPr>
        <p:spPr>
          <a:xfrm>
            <a:off x="7452360" y="3644355"/>
            <a:ext cx="822960" cy="82296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smtClean="0"/>
              <a:t>NAS</a:t>
            </a: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6658446" y="3873019"/>
            <a:ext cx="616911" cy="392799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400"/>
          </a:p>
        </p:txBody>
      </p:sp>
      <p:sp>
        <p:nvSpPr>
          <p:cNvPr id="16" name="Can 15"/>
          <p:cNvSpPr/>
          <p:nvPr/>
        </p:nvSpPr>
        <p:spPr>
          <a:xfrm>
            <a:off x="7863839" y="1692196"/>
            <a:ext cx="614845" cy="569563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050" dirty="0" smtClean="0"/>
              <a:t>SQL Server</a:t>
            </a:r>
            <a:endParaRPr lang="en-US" sz="1050" dirty="0"/>
          </a:p>
        </p:txBody>
      </p:sp>
      <p:sp>
        <p:nvSpPr>
          <p:cNvPr id="17" name="Right Arrow 16"/>
          <p:cNvSpPr/>
          <p:nvPr/>
        </p:nvSpPr>
        <p:spPr>
          <a:xfrm>
            <a:off x="5029716" y="1884640"/>
            <a:ext cx="2783894" cy="22977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400"/>
          </a:p>
        </p:txBody>
      </p:sp>
      <p:grpSp>
        <p:nvGrpSpPr>
          <p:cNvPr id="28" name="Group 27"/>
          <p:cNvGrpSpPr/>
          <p:nvPr/>
        </p:nvGrpSpPr>
        <p:grpSpPr>
          <a:xfrm>
            <a:off x="364173" y="1811680"/>
            <a:ext cx="4510138" cy="2257740"/>
            <a:chOff x="318940" y="2465146"/>
            <a:chExt cx="6703054" cy="2297516"/>
          </a:xfrm>
        </p:grpSpPr>
        <p:sp>
          <p:nvSpPr>
            <p:cNvPr id="5" name="Rectangle 4"/>
            <p:cNvSpPr/>
            <p:nvPr/>
          </p:nvSpPr>
          <p:spPr>
            <a:xfrm>
              <a:off x="1503645" y="3848072"/>
              <a:ext cx="672937" cy="33560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r>
                <a:rPr lang="en-US" sz="900" dirty="0" smtClean="0"/>
                <a:t>Page</a:t>
              </a:r>
              <a:endParaRPr lang="en-US" sz="900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318940" y="3740804"/>
              <a:ext cx="1100400" cy="567543"/>
            </a:xfrm>
            <a:prstGeom prst="rightArrow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sz="800" dirty="0" smtClean="0"/>
                <a:t>Request</a:t>
              </a:r>
              <a:endParaRPr lang="en-US" sz="9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176582" y="2465146"/>
              <a:ext cx="4845412" cy="2297516"/>
              <a:chOff x="2176582" y="2465146"/>
              <a:chExt cx="4845412" cy="2297516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400694" y="3177209"/>
                <a:ext cx="999760" cy="324751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900" dirty="0" smtClean="0"/>
                  <a:t>Widget</a:t>
                </a:r>
                <a:endParaRPr lang="en-US" sz="900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400694" y="3850462"/>
                <a:ext cx="999760" cy="33321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900" dirty="0" smtClean="0"/>
                  <a:t>Widget</a:t>
                </a:r>
                <a:endParaRPr lang="en-US" sz="9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400694" y="4457160"/>
                <a:ext cx="999760" cy="305502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900" dirty="0" smtClean="0"/>
                  <a:t>Widget</a:t>
                </a:r>
                <a:endParaRPr lang="en-US" sz="9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627285" y="2465146"/>
                <a:ext cx="1275037" cy="33642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900" dirty="0" smtClean="0"/>
                  <a:t>Data Provider</a:t>
                </a:r>
                <a:endParaRPr lang="en-US" sz="9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627286" y="3614296"/>
                <a:ext cx="1275037" cy="3858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900" dirty="0" smtClean="0"/>
                  <a:t>XSLT Provider</a:t>
                </a:r>
                <a:endParaRPr lang="en-US" sz="9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341196" y="3598589"/>
                <a:ext cx="1680797" cy="385873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sz="900" dirty="0" smtClean="0"/>
                  <a:t>File Repository</a:t>
                </a:r>
                <a:endParaRPr lang="en-US" sz="900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341197" y="2465147"/>
                <a:ext cx="1680797" cy="336420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r>
                  <a:rPr lang="en-US" sz="900" dirty="0" err="1" smtClean="0"/>
                  <a:t>DCTMAssetProvider</a:t>
                </a:r>
                <a:endParaRPr lang="en-US" sz="900" dirty="0"/>
              </a:p>
            </p:txBody>
          </p:sp>
          <p:sp>
            <p:nvSpPr>
              <p:cNvPr id="15" name="Down Arrow 14"/>
              <p:cNvSpPr/>
              <p:nvPr/>
            </p:nvSpPr>
            <p:spPr>
              <a:xfrm>
                <a:off x="5961849" y="2867550"/>
                <a:ext cx="402143" cy="637996"/>
              </a:xfrm>
              <a:prstGeom prst="downArrow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sz="1050"/>
              </a:p>
            </p:txBody>
          </p:sp>
          <p:cxnSp>
            <p:nvCxnSpPr>
              <p:cNvPr id="18" name="Curved Connector 17"/>
              <p:cNvCxnSpPr>
                <a:stCxn id="4" idx="3"/>
                <a:endCxn id="9" idx="1"/>
              </p:cNvCxnSpPr>
              <p:nvPr/>
            </p:nvCxnSpPr>
            <p:spPr>
              <a:xfrm>
                <a:off x="3400454" y="3339585"/>
                <a:ext cx="226832" cy="467648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urved Connector 18"/>
              <p:cNvCxnSpPr>
                <a:stCxn id="5" idx="3"/>
                <a:endCxn id="4" idx="1"/>
              </p:cNvCxnSpPr>
              <p:nvPr/>
            </p:nvCxnSpPr>
            <p:spPr>
              <a:xfrm flipV="1">
                <a:off x="2176582" y="3339585"/>
                <a:ext cx="224112" cy="676289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urved Connector 19"/>
              <p:cNvCxnSpPr>
                <a:stCxn id="5" idx="3"/>
                <a:endCxn id="7" idx="1"/>
              </p:cNvCxnSpPr>
              <p:nvPr/>
            </p:nvCxnSpPr>
            <p:spPr>
              <a:xfrm>
                <a:off x="2176582" y="4015874"/>
                <a:ext cx="224112" cy="594037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urved Connector 20"/>
              <p:cNvCxnSpPr>
                <a:stCxn id="5" idx="3"/>
                <a:endCxn id="6" idx="1"/>
              </p:cNvCxnSpPr>
              <p:nvPr/>
            </p:nvCxnSpPr>
            <p:spPr>
              <a:xfrm>
                <a:off x="2176582" y="4015874"/>
                <a:ext cx="224112" cy="1195"/>
              </a:xfrm>
              <a:prstGeom prst="curved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urved Connector 21"/>
              <p:cNvCxnSpPr>
                <a:stCxn id="4" idx="3"/>
                <a:endCxn id="8" idx="1"/>
              </p:cNvCxnSpPr>
              <p:nvPr/>
            </p:nvCxnSpPr>
            <p:spPr>
              <a:xfrm flipV="1">
                <a:off x="3400454" y="2633356"/>
                <a:ext cx="226831" cy="706229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urved Connector 22"/>
              <p:cNvCxnSpPr>
                <a:stCxn id="8" idx="3"/>
                <a:endCxn id="14" idx="1"/>
              </p:cNvCxnSpPr>
              <p:nvPr/>
            </p:nvCxnSpPr>
            <p:spPr>
              <a:xfrm>
                <a:off x="4902322" y="2633356"/>
                <a:ext cx="438875" cy="1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urved Connector 23"/>
              <p:cNvCxnSpPr>
                <a:stCxn id="9" idx="3"/>
                <a:endCxn id="10" idx="1"/>
              </p:cNvCxnSpPr>
              <p:nvPr/>
            </p:nvCxnSpPr>
            <p:spPr>
              <a:xfrm flipV="1">
                <a:off x="4902323" y="3791526"/>
                <a:ext cx="438873" cy="15707"/>
              </a:xfrm>
              <a:prstGeom prst="curvedConnector3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" name="Rectangle 28"/>
          <p:cNvSpPr/>
          <p:nvPr/>
        </p:nvSpPr>
        <p:spPr>
          <a:xfrm>
            <a:off x="3473027" y="4467315"/>
            <a:ext cx="1485324" cy="50664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/>
              <a:t>Persistent Data Provider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5377933" y="3816359"/>
            <a:ext cx="1046449" cy="59201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File Data Provider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377933" y="5574990"/>
            <a:ext cx="1046449" cy="59201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Couch Data Provider</a:t>
            </a:r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5375214" y="4677954"/>
            <a:ext cx="1046449" cy="592013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smtClean="0"/>
              <a:t>File With Couch Data Provider</a:t>
            </a:r>
            <a:endParaRPr lang="en-US" sz="1200" dirty="0"/>
          </a:p>
        </p:txBody>
      </p:sp>
      <p:sp>
        <p:nvSpPr>
          <p:cNvPr id="34" name="Can 33"/>
          <p:cNvSpPr/>
          <p:nvPr/>
        </p:nvSpPr>
        <p:spPr>
          <a:xfrm>
            <a:off x="7417385" y="5571579"/>
            <a:ext cx="914476" cy="822960"/>
          </a:xfrm>
          <a:prstGeom prst="can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200" dirty="0" err="1" smtClean="0"/>
              <a:t>Couchbase</a:t>
            </a:r>
            <a:endParaRPr lang="en-US" sz="1200" dirty="0"/>
          </a:p>
        </p:txBody>
      </p:sp>
      <p:sp>
        <p:nvSpPr>
          <p:cNvPr id="36" name="Right Arrow 35"/>
          <p:cNvSpPr/>
          <p:nvPr/>
        </p:nvSpPr>
        <p:spPr>
          <a:xfrm>
            <a:off x="6658446" y="5674062"/>
            <a:ext cx="616911" cy="392799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400"/>
          </a:p>
        </p:txBody>
      </p:sp>
      <p:cxnSp>
        <p:nvCxnSpPr>
          <p:cNvPr id="39" name="Curved Connector 38"/>
          <p:cNvCxnSpPr>
            <a:stCxn id="32" idx="3"/>
          </p:cNvCxnSpPr>
          <p:nvPr/>
        </p:nvCxnSpPr>
        <p:spPr>
          <a:xfrm flipV="1">
            <a:off x="6421663" y="4324720"/>
            <a:ext cx="995722" cy="649241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32" idx="2"/>
            <a:endCxn id="31" idx="0"/>
          </p:cNvCxnSpPr>
          <p:nvPr/>
        </p:nvCxnSpPr>
        <p:spPr>
          <a:xfrm rot="16200000" flipH="1">
            <a:off x="5747287" y="5421118"/>
            <a:ext cx="305023" cy="2719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9" idx="3"/>
            <a:endCxn id="30" idx="1"/>
          </p:cNvCxnSpPr>
          <p:nvPr/>
        </p:nvCxnSpPr>
        <p:spPr>
          <a:xfrm flipV="1">
            <a:off x="4958351" y="4112366"/>
            <a:ext cx="419582" cy="60827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29" idx="3"/>
            <a:endCxn id="31" idx="1"/>
          </p:cNvCxnSpPr>
          <p:nvPr/>
        </p:nvCxnSpPr>
        <p:spPr>
          <a:xfrm>
            <a:off x="4958351" y="4720638"/>
            <a:ext cx="419582" cy="1150359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Down Arrow 47"/>
          <p:cNvSpPr/>
          <p:nvPr/>
        </p:nvSpPr>
        <p:spPr>
          <a:xfrm>
            <a:off x="3998392" y="3500458"/>
            <a:ext cx="433183" cy="82426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0" name="Curved Connector 49"/>
          <p:cNvCxnSpPr>
            <a:stCxn id="29" idx="3"/>
            <a:endCxn id="32" idx="1"/>
          </p:cNvCxnSpPr>
          <p:nvPr/>
        </p:nvCxnSpPr>
        <p:spPr>
          <a:xfrm>
            <a:off x="4958351" y="4720638"/>
            <a:ext cx="416863" cy="253323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346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9" grpId="0" animBg="1"/>
      <p:bldP spid="29" grpId="1" animBg="1"/>
      <p:bldP spid="29" grpId="2" animBg="1"/>
      <p:bldP spid="30" grpId="0" animBg="1"/>
      <p:bldP spid="31" grpId="0" animBg="1"/>
      <p:bldP spid="32" grpId="0" animBg="1"/>
      <p:bldP spid="34" grpId="0" animBg="1"/>
      <p:bldP spid="36" grpId="0" animBg="1"/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the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i="1" dirty="0" smtClean="0"/>
              <a:t>&lt;</a:t>
            </a:r>
            <a:r>
              <a:rPr lang="en-US" sz="1200" i="1" dirty="0" err="1" smtClean="0"/>
              <a:t>PersistentDataStoreProvider</a:t>
            </a:r>
            <a:r>
              <a:rPr lang="en-US" sz="1200" i="1" dirty="0" smtClean="0"/>
              <a:t> </a:t>
            </a:r>
            <a:r>
              <a:rPr lang="en-US" sz="1200" i="1" dirty="0" err="1" smtClean="0">
                <a:solidFill>
                  <a:srgbClr val="FF0000"/>
                </a:solidFill>
              </a:rPr>
              <a:t>defaultProvider</a:t>
            </a:r>
            <a:r>
              <a:rPr lang="en-US" sz="1200" i="1" dirty="0" smtClean="0">
                <a:solidFill>
                  <a:srgbClr val="FF0000"/>
                </a:solidFill>
              </a:rPr>
              <a:t>="</a:t>
            </a:r>
            <a:r>
              <a:rPr lang="en-US" sz="1200" i="1" dirty="0" err="1" smtClean="0">
                <a:solidFill>
                  <a:srgbClr val="FF0000"/>
                </a:solidFill>
              </a:rPr>
              <a:t>CacheAndFile</a:t>
            </a:r>
            <a:r>
              <a:rPr lang="en-US" sz="1200" i="1" dirty="0" smtClean="0">
                <a:solidFill>
                  <a:srgbClr val="FF0000"/>
                </a:solidFill>
              </a:rPr>
              <a:t>"</a:t>
            </a:r>
            <a:r>
              <a:rPr lang="en-US" sz="1200" i="1" dirty="0" smtClean="0"/>
              <a:t>&gt;</a:t>
            </a:r>
          </a:p>
          <a:p>
            <a:pPr marL="0" indent="0">
              <a:buNone/>
            </a:pPr>
            <a:r>
              <a:rPr lang="en-US" sz="1200" i="1" dirty="0" smtClean="0"/>
              <a:t>      &lt;add name="</a:t>
            </a:r>
            <a:r>
              <a:rPr lang="en-US" sz="1200" b="1" i="1" dirty="0" err="1" smtClean="0">
                <a:solidFill>
                  <a:srgbClr val="FF0000"/>
                </a:solidFill>
              </a:rPr>
              <a:t>FileOnly</a:t>
            </a:r>
            <a:r>
              <a:rPr lang="en-US" sz="1200" i="1" dirty="0" smtClean="0"/>
              <a:t>" type="WebMD. </a:t>
            </a:r>
            <a:r>
              <a:rPr lang="en-US" sz="1200" i="1" dirty="0" err="1" smtClean="0"/>
              <a:t>PersistentDataStore.FileDataProvider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WebMD.Portal.Repository</a:t>
            </a:r>
            <a:r>
              <a:rPr lang="en-US" sz="1200" i="1" dirty="0" smtClean="0"/>
              <a:t>" /&gt;</a:t>
            </a:r>
          </a:p>
          <a:p>
            <a:pPr marL="0" indent="0">
              <a:buNone/>
            </a:pPr>
            <a:r>
              <a:rPr lang="en-US" sz="1200" i="1" dirty="0" smtClean="0"/>
              <a:t>      &lt;add name="</a:t>
            </a:r>
            <a:r>
              <a:rPr lang="en-US" sz="1200" b="1" i="1" dirty="0" err="1" smtClean="0">
                <a:solidFill>
                  <a:srgbClr val="FF0000"/>
                </a:solidFill>
              </a:rPr>
              <a:t>CacheAndFile</a:t>
            </a:r>
            <a:r>
              <a:rPr lang="en-US" sz="1200" i="1" dirty="0" smtClean="0"/>
              <a:t>" type="</a:t>
            </a:r>
            <a:r>
              <a:rPr lang="en-US" sz="1200" i="1" dirty="0" err="1" smtClean="0"/>
              <a:t>WebMD.PersistentDataStore.CacheAndFileDataProvider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WebMD.Portal.Repository</a:t>
            </a:r>
            <a:r>
              <a:rPr lang="en-US" sz="1200" i="1" dirty="0" smtClean="0"/>
              <a:t>"  </a:t>
            </a:r>
            <a:r>
              <a:rPr lang="en-US" sz="1200" b="1" i="1" dirty="0" err="1" smtClean="0"/>
              <a:t>cacheProvider</a:t>
            </a:r>
            <a:r>
              <a:rPr lang="en-US" sz="1200" b="1" i="1" dirty="0" smtClean="0"/>
              <a:t>="</a:t>
            </a:r>
            <a:r>
              <a:rPr lang="en-US" sz="1200" b="1" i="1" dirty="0" err="1" smtClean="0"/>
              <a:t>Couchbase_WXML</a:t>
            </a:r>
            <a:r>
              <a:rPr lang="en-US" sz="1200" i="1" dirty="0" smtClean="0"/>
              <a:t>" /&gt;</a:t>
            </a:r>
          </a:p>
          <a:p>
            <a:pPr marL="0" indent="0">
              <a:buNone/>
            </a:pPr>
            <a:r>
              <a:rPr lang="en-US" sz="1200" i="1" dirty="0" smtClean="0"/>
              <a:t>      &lt;add name="</a:t>
            </a:r>
            <a:r>
              <a:rPr lang="en-US" sz="1200" b="1" i="1" dirty="0" err="1" smtClean="0">
                <a:solidFill>
                  <a:srgbClr val="FF0000"/>
                </a:solidFill>
              </a:rPr>
              <a:t>CacheOnly</a:t>
            </a:r>
            <a:r>
              <a:rPr lang="en-US" sz="1200" i="1" dirty="0" smtClean="0"/>
              <a:t>" type="</a:t>
            </a:r>
            <a:r>
              <a:rPr lang="en-US" sz="1200" i="1" dirty="0" err="1" smtClean="0"/>
              <a:t>WebMD.PersistentDataStore.CacheDataProvider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WebMD.Portal.Repository</a:t>
            </a:r>
            <a:r>
              <a:rPr lang="en-US" sz="1200" i="1" dirty="0" smtClean="0"/>
              <a:t>" </a:t>
            </a:r>
            <a:r>
              <a:rPr lang="en-US" sz="1200" i="1" dirty="0" err="1" smtClean="0"/>
              <a:t>cacheProvider</a:t>
            </a:r>
            <a:r>
              <a:rPr lang="en-US" sz="1200" i="1" dirty="0" smtClean="0"/>
              <a:t>="</a:t>
            </a:r>
            <a:r>
              <a:rPr lang="en-US" sz="1200" i="1" dirty="0" err="1" smtClean="0"/>
              <a:t>Couchbase_WXML</a:t>
            </a:r>
            <a:r>
              <a:rPr lang="en-US" sz="1200" i="1" dirty="0" smtClean="0"/>
              <a:t>" /&gt;</a:t>
            </a:r>
          </a:p>
          <a:p>
            <a:pPr marL="0" indent="0">
              <a:buNone/>
            </a:pPr>
            <a:r>
              <a:rPr lang="en-US" sz="1200" i="1" dirty="0" smtClean="0"/>
              <a:t>&lt;/</a:t>
            </a:r>
            <a:r>
              <a:rPr lang="en-US" sz="1200" i="1" dirty="0" err="1" smtClean="0"/>
              <a:t>PersistentDataStoreProvider</a:t>
            </a:r>
            <a:r>
              <a:rPr lang="en-US" sz="1200" i="1" dirty="0" smtClean="0"/>
              <a:t>&gt;</a:t>
            </a:r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sz="1200" i="1" dirty="0" smtClean="0"/>
              <a:t>&lt;</a:t>
            </a:r>
            <a:r>
              <a:rPr lang="en-US" sz="1200" i="1" dirty="0" err="1" smtClean="0"/>
              <a:t>CacheProviders</a:t>
            </a:r>
            <a:r>
              <a:rPr lang="en-US" sz="1200" i="1" dirty="0" smtClean="0"/>
              <a:t>&gt;</a:t>
            </a:r>
          </a:p>
          <a:p>
            <a:pPr marL="0" indent="0">
              <a:buNone/>
            </a:pPr>
            <a:r>
              <a:rPr lang="en-US" sz="1200" i="1" dirty="0" smtClean="0"/>
              <a:t>      &lt;add name="</a:t>
            </a:r>
            <a:r>
              <a:rPr lang="en-US" sz="1200" i="1" dirty="0" err="1" smtClean="0"/>
              <a:t>FileCache</a:t>
            </a:r>
            <a:r>
              <a:rPr lang="en-US" sz="1200" i="1" dirty="0" smtClean="0"/>
              <a:t>" type="</a:t>
            </a:r>
            <a:r>
              <a:rPr lang="en-US" sz="1200" i="1" dirty="0" err="1" smtClean="0"/>
              <a:t>WebMD.Caching.FileCache.FileCache,WebMD.Caching</a:t>
            </a:r>
            <a:r>
              <a:rPr lang="en-US" sz="1200" i="1" dirty="0" smtClean="0"/>
              <a:t>" </a:t>
            </a:r>
            <a:r>
              <a:rPr lang="en-US" sz="1200" i="1" dirty="0" err="1" smtClean="0"/>
              <a:t>filecachedir</a:t>
            </a:r>
            <a:r>
              <a:rPr lang="en-US" sz="1200" i="1" dirty="0" smtClean="0"/>
              <a:t>="C:\cache\</a:t>
            </a:r>
            <a:r>
              <a:rPr lang="en-US" sz="1200" i="1" dirty="0" err="1" smtClean="0"/>
              <a:t>filecache</a:t>
            </a:r>
            <a:r>
              <a:rPr lang="en-US" sz="1200" i="1" dirty="0" smtClean="0"/>
              <a:t>" </a:t>
            </a:r>
            <a:r>
              <a:rPr lang="en-US" sz="1200" i="1" dirty="0" err="1" smtClean="0"/>
              <a:t>maxthreadsinfilecache</a:t>
            </a:r>
            <a:r>
              <a:rPr lang="en-US" sz="1200" i="1" dirty="0" smtClean="0"/>
              <a:t>="3" </a:t>
            </a:r>
            <a:r>
              <a:rPr lang="en-US" sz="1200" i="1" dirty="0" err="1" smtClean="0"/>
              <a:t>deletefilecacheonstartup</a:t>
            </a:r>
            <a:r>
              <a:rPr lang="en-US" sz="1200" i="1" dirty="0" smtClean="0"/>
              <a:t>="false" </a:t>
            </a:r>
            <a:r>
              <a:rPr lang="en-US" sz="1200" i="1" dirty="0" err="1" smtClean="0"/>
              <a:t>asyncfilecreate</a:t>
            </a:r>
            <a:r>
              <a:rPr lang="en-US" sz="1200" i="1" dirty="0" smtClean="0"/>
              <a:t>="false" /&gt;</a:t>
            </a:r>
          </a:p>
          <a:p>
            <a:pPr marL="0" indent="0">
              <a:buNone/>
            </a:pPr>
            <a:r>
              <a:rPr lang="en-US" sz="1200" i="1" dirty="0" smtClean="0"/>
              <a:t>    	:</a:t>
            </a:r>
          </a:p>
          <a:p>
            <a:pPr marL="0" indent="0">
              <a:buNone/>
            </a:pPr>
            <a:r>
              <a:rPr lang="en-US" sz="1200" i="1" dirty="0" smtClean="0"/>
              <a:t>	:</a:t>
            </a:r>
          </a:p>
          <a:p>
            <a:pPr marL="0" indent="0">
              <a:buNone/>
            </a:pPr>
            <a:r>
              <a:rPr lang="en-US" sz="1200" i="1" dirty="0" smtClean="0"/>
              <a:t>      &lt;add name="</a:t>
            </a:r>
            <a:r>
              <a:rPr lang="en-US" sz="1200" i="1" dirty="0" err="1" smtClean="0">
                <a:solidFill>
                  <a:srgbClr val="FF0000"/>
                </a:solidFill>
              </a:rPr>
              <a:t>Couchbase_WXML</a:t>
            </a:r>
            <a:r>
              <a:rPr lang="en-US" sz="1200" i="1" dirty="0" smtClean="0"/>
              <a:t>" type="</a:t>
            </a:r>
            <a:r>
              <a:rPr lang="en-US" sz="1200" i="1" dirty="0" err="1" smtClean="0"/>
              <a:t>WebMD.Caching.CouchbaseCache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WebMD.Caching.Extensions</a:t>
            </a:r>
            <a:r>
              <a:rPr lang="en-US" sz="1200" i="1" dirty="0" smtClean="0"/>
              <a:t>" </a:t>
            </a:r>
            <a:r>
              <a:rPr lang="en-US" sz="1200" i="1" dirty="0" err="1" smtClean="0"/>
              <a:t>configSectionName</a:t>
            </a:r>
            <a:r>
              <a:rPr lang="en-US" sz="1200" i="1" dirty="0" smtClean="0"/>
              <a:t>="</a:t>
            </a:r>
            <a:r>
              <a:rPr lang="en-US" sz="1200" i="1" dirty="0" err="1" smtClean="0"/>
              <a:t>couchbase_wxml</a:t>
            </a:r>
            <a:r>
              <a:rPr lang="en-US" sz="1200" i="1" dirty="0" smtClean="0"/>
              <a:t>" /&gt;</a:t>
            </a:r>
          </a:p>
          <a:p>
            <a:pPr marL="0" indent="0">
              <a:buNone/>
            </a:pPr>
            <a:r>
              <a:rPr lang="en-US" sz="1200" i="1" dirty="0" smtClean="0"/>
              <a:t>      &lt;add name="</a:t>
            </a:r>
            <a:r>
              <a:rPr lang="en-US" sz="1200" i="1" dirty="0" err="1" smtClean="0"/>
              <a:t>Couchbase_WIDGETS</a:t>
            </a:r>
            <a:r>
              <a:rPr lang="en-US" sz="1200" i="1" dirty="0" smtClean="0"/>
              <a:t>" type="</a:t>
            </a:r>
            <a:r>
              <a:rPr lang="en-US" sz="1200" i="1" dirty="0" err="1" smtClean="0"/>
              <a:t>WebMD.Caching.CouchbaseCache</a:t>
            </a:r>
            <a:r>
              <a:rPr lang="en-US" sz="1200" i="1" dirty="0" smtClean="0"/>
              <a:t>, </a:t>
            </a:r>
            <a:r>
              <a:rPr lang="en-US" sz="1200" i="1" dirty="0" err="1" smtClean="0"/>
              <a:t>WebMD.Caching.Extensions</a:t>
            </a:r>
            <a:r>
              <a:rPr lang="en-US" sz="1200" i="1" dirty="0" smtClean="0"/>
              <a:t>" </a:t>
            </a:r>
            <a:r>
              <a:rPr lang="en-US" sz="1200" i="1" dirty="0" err="1" smtClean="0"/>
              <a:t>configSectionName</a:t>
            </a:r>
            <a:r>
              <a:rPr lang="en-US" sz="1200" i="1" dirty="0" smtClean="0"/>
              <a:t>="</a:t>
            </a:r>
            <a:r>
              <a:rPr lang="en-US" sz="1200" i="1" dirty="0" err="1" smtClean="0"/>
              <a:t>couchbase_widgets</a:t>
            </a:r>
            <a:r>
              <a:rPr lang="en-US" sz="1200" i="1" dirty="0" smtClean="0"/>
              <a:t>" /&gt;</a:t>
            </a:r>
          </a:p>
          <a:p>
            <a:pPr marL="0" indent="0">
              <a:buNone/>
            </a:pPr>
            <a:r>
              <a:rPr lang="en-US" sz="1200" i="1" dirty="0" smtClean="0"/>
              <a:t>&lt;/</a:t>
            </a:r>
            <a:r>
              <a:rPr lang="en-US" sz="1200" i="1" dirty="0" err="1" smtClean="0"/>
              <a:t>CacheProviders</a:t>
            </a:r>
            <a:r>
              <a:rPr lang="en-US" sz="1200" i="1" dirty="0" smtClean="0"/>
              <a:t>&gt;</a:t>
            </a:r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6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Couchbase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Key – File Name – Too Long –MD5 Hash</a:t>
            </a:r>
          </a:p>
          <a:p>
            <a:r>
              <a:rPr lang="en-US" dirty="0" smtClean="0"/>
              <a:t>Data Storage – Binary</a:t>
            </a:r>
          </a:p>
          <a:p>
            <a:pPr lvl="1"/>
            <a:r>
              <a:rPr lang="en-US" dirty="0" smtClean="0"/>
              <a:t>Can Store Other Objects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No Query Requirements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03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up the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Choices</a:t>
            </a:r>
          </a:p>
          <a:p>
            <a:pPr lvl="1"/>
            <a:r>
              <a:rPr lang="en-US" dirty="0" smtClean="0"/>
              <a:t>The Runtime Web Application could populate cache after the initial fetch from NAS</a:t>
            </a:r>
          </a:p>
          <a:p>
            <a:pPr lvl="1"/>
            <a:r>
              <a:rPr lang="en-US" dirty="0" smtClean="0"/>
              <a:t>The Publishing System could push into the </a:t>
            </a:r>
            <a:r>
              <a:rPr lang="en-US" dirty="0" err="1" smtClean="0"/>
              <a:t>Couchbase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1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Apps as well as infrastructure need to fail…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23024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the Cache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37920" y="3220720"/>
            <a:ext cx="1427480" cy="8229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Publishing System</a:t>
            </a:r>
            <a:endParaRPr lang="en-US" sz="1400" dirty="0"/>
          </a:p>
        </p:txBody>
      </p:sp>
      <p:sp>
        <p:nvSpPr>
          <p:cNvPr id="6" name="Multidocument 5"/>
          <p:cNvSpPr/>
          <p:nvPr/>
        </p:nvSpPr>
        <p:spPr>
          <a:xfrm>
            <a:off x="3487420" y="1925320"/>
            <a:ext cx="822960" cy="82296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smtClean="0"/>
              <a:t>NAS</a:t>
            </a:r>
            <a:endParaRPr lang="en-US" sz="1400" dirty="0"/>
          </a:p>
        </p:txBody>
      </p:sp>
      <p:sp>
        <p:nvSpPr>
          <p:cNvPr id="7" name="Magnetic Disk 6"/>
          <p:cNvSpPr/>
          <p:nvPr/>
        </p:nvSpPr>
        <p:spPr>
          <a:xfrm>
            <a:off x="3627120" y="3614420"/>
            <a:ext cx="911860" cy="822960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SQL Server</a:t>
            </a:r>
            <a:endParaRPr lang="en-US" sz="1400" dirty="0"/>
          </a:p>
        </p:txBody>
      </p:sp>
      <p:sp>
        <p:nvSpPr>
          <p:cNvPr id="9" name="Magnetic Disk 8"/>
          <p:cNvSpPr/>
          <p:nvPr/>
        </p:nvSpPr>
        <p:spPr>
          <a:xfrm>
            <a:off x="3716020" y="5278120"/>
            <a:ext cx="1097280" cy="995680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err="1" smtClean="0"/>
              <a:t>Couchbase</a:t>
            </a:r>
            <a:endParaRPr lang="en-US" sz="1400" dirty="0"/>
          </a:p>
        </p:txBody>
      </p:sp>
      <p:cxnSp>
        <p:nvCxnSpPr>
          <p:cNvPr id="12" name="Curved Connector 11"/>
          <p:cNvCxnSpPr>
            <a:stCxn id="4" idx="3"/>
            <a:endCxn id="6" idx="1"/>
          </p:cNvCxnSpPr>
          <p:nvPr/>
        </p:nvCxnSpPr>
        <p:spPr>
          <a:xfrm flipV="1">
            <a:off x="2565400" y="2336800"/>
            <a:ext cx="922020" cy="12954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4" idx="3"/>
            <a:endCxn id="7" idx="2"/>
          </p:cNvCxnSpPr>
          <p:nvPr/>
        </p:nvCxnSpPr>
        <p:spPr>
          <a:xfrm>
            <a:off x="2565400" y="3632200"/>
            <a:ext cx="1061720" cy="393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4" idx="3"/>
            <a:endCxn id="9" idx="2"/>
          </p:cNvCxnSpPr>
          <p:nvPr/>
        </p:nvCxnSpPr>
        <p:spPr>
          <a:xfrm>
            <a:off x="2565400" y="3632200"/>
            <a:ext cx="1150620" cy="214376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43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Choose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Additional load on the Runtime System. Performance is not impacted</a:t>
            </a:r>
          </a:p>
          <a:p>
            <a:r>
              <a:rPr lang="en-US" dirty="0" smtClean="0"/>
              <a:t>Do not have to deal with synchronizing multiple writes</a:t>
            </a:r>
          </a:p>
          <a:p>
            <a:r>
              <a:rPr lang="en-US" dirty="0" smtClean="0"/>
              <a:t>Ties in with our Phase III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4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Testing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testing</a:t>
            </a:r>
          </a:p>
          <a:p>
            <a:pPr lvl="1"/>
            <a:r>
              <a:rPr lang="en-US" dirty="0" smtClean="0"/>
              <a:t>No NAS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Couchbase</a:t>
            </a:r>
            <a:endParaRPr lang="en-US" dirty="0" smtClean="0"/>
          </a:p>
          <a:p>
            <a:pPr lvl="1"/>
            <a:r>
              <a:rPr lang="en-US" dirty="0" smtClean="0"/>
              <a:t>No Database</a:t>
            </a:r>
          </a:p>
          <a:p>
            <a:pPr lvl="1"/>
            <a:r>
              <a:rPr lang="en-US" dirty="0" smtClean="0"/>
              <a:t>Combinations of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8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 Failure system runs at 20% better performance, no downtime or user impact</a:t>
            </a:r>
          </a:p>
          <a:p>
            <a:r>
              <a:rPr lang="en-US" dirty="0" err="1" smtClean="0"/>
              <a:t>Couchbase</a:t>
            </a:r>
            <a:r>
              <a:rPr lang="en-US" dirty="0" smtClean="0"/>
              <a:t> failure – system runs at performance before architectural changes. No downtime or user impact</a:t>
            </a:r>
          </a:p>
          <a:p>
            <a:r>
              <a:rPr lang="en-US" dirty="0" smtClean="0"/>
              <a:t>DB Failure – Site is impacted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029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Were Able to Achieve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Performance Improvement – 20%</a:t>
            </a:r>
          </a:p>
          <a:p>
            <a:r>
              <a:rPr lang="en-US" dirty="0" smtClean="0"/>
              <a:t>NAS Access Reduced – 87%</a:t>
            </a:r>
          </a:p>
          <a:p>
            <a:r>
              <a:rPr lang="en-US" dirty="0" smtClean="0"/>
              <a:t>Reliability</a:t>
            </a:r>
            <a:r>
              <a:rPr lang="en-US" dirty="0"/>
              <a:t> </a:t>
            </a:r>
            <a:r>
              <a:rPr lang="en-US" dirty="0" smtClean="0"/>
              <a:t>– Multiple Levels</a:t>
            </a:r>
          </a:p>
          <a:p>
            <a:pPr lvl="1"/>
            <a:r>
              <a:rPr lang="en-US" dirty="0" smtClean="0"/>
              <a:t>Local Cache</a:t>
            </a:r>
          </a:p>
          <a:p>
            <a:pPr lvl="1"/>
            <a:r>
              <a:rPr lang="en-US" dirty="0" smtClean="0"/>
              <a:t>Central Cache</a:t>
            </a:r>
          </a:p>
          <a:p>
            <a:pPr lvl="1"/>
            <a:r>
              <a:rPr lang="en-US" dirty="0" smtClean="0"/>
              <a:t>NAS</a:t>
            </a:r>
            <a:endParaRPr lang="en-US" dirty="0"/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Ability to Add Servers without requiring additional NAS hardware</a:t>
            </a:r>
          </a:p>
        </p:txBody>
      </p:sp>
    </p:spTree>
    <p:extLst>
      <p:ext uri="{BB962C8B-B14F-4D97-AF65-F5344CB8AC3E}">
        <p14:creationId xmlns:p14="http://schemas.microsoft.com/office/powerpoint/2010/main" val="325269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b="1" dirty="0" smtClean="0"/>
              <a:t>Phase I -Reduce NAS Access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Phase II - Database Scaling</a:t>
            </a:r>
          </a:p>
          <a:p>
            <a:r>
              <a:rPr lang="en-US" dirty="0" smtClean="0"/>
              <a:t>Phase III – Change Driven Push Caching</a:t>
            </a:r>
          </a:p>
          <a:p>
            <a:r>
              <a:rPr lang="en-US" dirty="0" smtClean="0"/>
              <a:t>Phase IV – Reduce Database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7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9936" y="905805"/>
            <a:ext cx="7780952" cy="3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665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Constraints:</a:t>
            </a:r>
          </a:p>
          <a:p>
            <a:pPr lvl="1"/>
            <a:r>
              <a:rPr lang="en-US" dirty="0" smtClean="0"/>
              <a:t>Improve Availability</a:t>
            </a:r>
          </a:p>
          <a:p>
            <a:pPr lvl="1"/>
            <a:r>
              <a:rPr lang="en-US" dirty="0" smtClean="0"/>
              <a:t>Improve Scalability</a:t>
            </a:r>
          </a:p>
          <a:p>
            <a:r>
              <a:rPr lang="en-US" dirty="0" smtClean="0"/>
              <a:t>Solution Constraints:</a:t>
            </a:r>
          </a:p>
          <a:p>
            <a:pPr lvl="1"/>
            <a:r>
              <a:rPr lang="en-US" dirty="0" smtClean="0"/>
              <a:t>No code updates. Needs to “just work”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8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Like changing the tires while the bus is moving</a:t>
            </a:r>
            <a:endParaRPr lang="en-US" dirty="0"/>
          </a:p>
        </p:txBody>
      </p:sp>
      <p:pic>
        <p:nvPicPr>
          <p:cNvPr id="4" name="Content Placeholder 3" descr="schoolbu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013" b="-250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549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830051"/>
            <a:ext cx="8042276" cy="1336956"/>
          </a:xfrm>
        </p:spPr>
        <p:txBody>
          <a:bodyPr/>
          <a:lstStyle/>
          <a:p>
            <a:r>
              <a:rPr lang="en-US" b="1" dirty="0" smtClean="0">
                <a:latin typeface="MV Boli" panose="02000500030200090000" pitchFamily="2" charset="0"/>
                <a:cs typeface="MV Boli" panose="02000500030200090000" pitchFamily="2" charset="0"/>
              </a:rPr>
              <a:t>*My*</a:t>
            </a:r>
            <a:r>
              <a:rPr lang="en-US" dirty="0" smtClean="0"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dirty="0" smtClean="0">
                <a:cs typeface="MV Boli" panose="02000500030200090000" pitchFamily="2" charset="0"/>
              </a:rPr>
              <a:t>DB Problem is easy to solve</a:t>
            </a:r>
            <a:endParaRPr lang="en-U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59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Apps as well as infrastructure need to fail…gracefully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3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“narrow-read” workload – many copies on many nodes</a:t>
            </a:r>
          </a:p>
          <a:p>
            <a:r>
              <a:rPr lang="en-US" dirty="0" smtClean="0"/>
              <a:t>Database workload does not exceed server hardware</a:t>
            </a:r>
          </a:p>
          <a:p>
            <a:r>
              <a:rPr lang="en-US" dirty="0" smtClean="0"/>
              <a:t>All data is read only</a:t>
            </a:r>
          </a:p>
          <a:p>
            <a:r>
              <a:rPr lang="en-US" dirty="0" smtClean="0"/>
              <a:t>Load balancing works better than clustering in this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0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Solution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6962" y="1600200"/>
            <a:ext cx="48469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560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Solution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3711" y="1600200"/>
            <a:ext cx="657340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8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b="1" dirty="0"/>
              <a:t>Phase I -Reduce NAS Access</a:t>
            </a:r>
          </a:p>
          <a:p>
            <a:pPr>
              <a:buFont typeface="Wingdings" charset="2"/>
              <a:buChar char="ü"/>
            </a:pPr>
            <a:r>
              <a:rPr lang="en-US" b="1" dirty="0"/>
              <a:t>Phase II - Database Scaling</a:t>
            </a:r>
          </a:p>
          <a:p>
            <a:pPr>
              <a:buFont typeface="Wingdings" charset="2"/>
              <a:buChar char="Ø"/>
            </a:pPr>
            <a:r>
              <a:rPr lang="en-US" dirty="0"/>
              <a:t>Phase III – Change Driven Push </a:t>
            </a:r>
            <a:r>
              <a:rPr lang="en-US" dirty="0" smtClean="0"/>
              <a:t>Caching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6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Polling Time Intervals on the Web Application </a:t>
            </a:r>
          </a:p>
          <a:p>
            <a:r>
              <a:rPr lang="en-US" dirty="0" smtClean="0"/>
              <a:t>Polling Queues are too longs at times </a:t>
            </a:r>
          </a:p>
          <a:p>
            <a:r>
              <a:rPr lang="en-US" dirty="0" smtClean="0"/>
              <a:t>Web Servers not in synch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2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are Doing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Cache Refresh to be Changed Based</a:t>
            </a:r>
          </a:p>
          <a:p>
            <a:r>
              <a:rPr lang="en-US" dirty="0" smtClean="0"/>
              <a:t>Changes Notification to Web App</a:t>
            </a:r>
          </a:p>
          <a:p>
            <a:r>
              <a:rPr lang="en-US" dirty="0" smtClean="0"/>
              <a:t>Web App Refreshes Only those caches which actually have changed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0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going to look like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37920" y="3220720"/>
            <a:ext cx="1427480" cy="8229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Publishing System</a:t>
            </a:r>
            <a:endParaRPr lang="en-US" sz="1400" dirty="0"/>
          </a:p>
        </p:txBody>
      </p:sp>
      <p:sp>
        <p:nvSpPr>
          <p:cNvPr id="6" name="Multidocument 5"/>
          <p:cNvSpPr/>
          <p:nvPr/>
        </p:nvSpPr>
        <p:spPr>
          <a:xfrm>
            <a:off x="3487420" y="1925320"/>
            <a:ext cx="822960" cy="822960"/>
          </a:xfrm>
          <a:prstGeom prst="flowChartMultidocumen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400" dirty="0" smtClean="0"/>
              <a:t>NAS</a:t>
            </a:r>
            <a:endParaRPr lang="en-US" sz="1400" dirty="0"/>
          </a:p>
        </p:txBody>
      </p:sp>
      <p:sp>
        <p:nvSpPr>
          <p:cNvPr id="7" name="Magnetic Disk 6"/>
          <p:cNvSpPr/>
          <p:nvPr/>
        </p:nvSpPr>
        <p:spPr>
          <a:xfrm>
            <a:off x="3627120" y="3614420"/>
            <a:ext cx="911860" cy="822960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smtClean="0"/>
              <a:t>SQL Server</a:t>
            </a:r>
            <a:endParaRPr lang="en-US" sz="1400" dirty="0"/>
          </a:p>
        </p:txBody>
      </p:sp>
      <p:sp>
        <p:nvSpPr>
          <p:cNvPr id="9" name="Magnetic Disk 8"/>
          <p:cNvSpPr/>
          <p:nvPr/>
        </p:nvSpPr>
        <p:spPr>
          <a:xfrm>
            <a:off x="3716020" y="5278120"/>
            <a:ext cx="1097280" cy="995680"/>
          </a:xfrm>
          <a:prstGeom prst="flowChartMagneticDisk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 dirty="0" err="1" smtClean="0"/>
              <a:t>Couchbase</a:t>
            </a:r>
            <a:endParaRPr lang="en-US" sz="1400" dirty="0"/>
          </a:p>
        </p:txBody>
      </p:sp>
      <p:cxnSp>
        <p:nvCxnSpPr>
          <p:cNvPr id="12" name="Curved Connector 11"/>
          <p:cNvCxnSpPr>
            <a:stCxn id="4" idx="3"/>
            <a:endCxn id="6" idx="1"/>
          </p:cNvCxnSpPr>
          <p:nvPr/>
        </p:nvCxnSpPr>
        <p:spPr>
          <a:xfrm flipV="1">
            <a:off x="2565400" y="2336800"/>
            <a:ext cx="922020" cy="12954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4" idx="3"/>
            <a:endCxn id="7" idx="2"/>
          </p:cNvCxnSpPr>
          <p:nvPr/>
        </p:nvCxnSpPr>
        <p:spPr>
          <a:xfrm>
            <a:off x="2565400" y="3632200"/>
            <a:ext cx="1061720" cy="3937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4" idx="3"/>
            <a:endCxn id="9" idx="2"/>
          </p:cNvCxnSpPr>
          <p:nvPr/>
        </p:nvCxnSpPr>
        <p:spPr>
          <a:xfrm>
            <a:off x="2565400" y="3632200"/>
            <a:ext cx="1150620" cy="214376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equential Access Storage 9"/>
          <p:cNvSpPr/>
          <p:nvPr/>
        </p:nvSpPr>
        <p:spPr>
          <a:xfrm>
            <a:off x="5367020" y="3296920"/>
            <a:ext cx="1503680" cy="822960"/>
          </a:xfrm>
          <a:prstGeom prst="flowChartMagneticTap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Message Queue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53020" y="2077720"/>
            <a:ext cx="822960" cy="8229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665720" y="3677920"/>
            <a:ext cx="822960" cy="82296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cxnSp>
        <p:nvCxnSpPr>
          <p:cNvPr id="5" name="Curved Connector 4"/>
          <p:cNvCxnSpPr>
            <a:stCxn id="10" idx="3"/>
            <a:endCxn id="11" idx="1"/>
          </p:cNvCxnSpPr>
          <p:nvPr/>
        </p:nvCxnSpPr>
        <p:spPr>
          <a:xfrm flipV="1">
            <a:off x="6870700" y="2489200"/>
            <a:ext cx="782320" cy="12192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10" idx="3"/>
            <a:endCxn id="13" idx="1"/>
          </p:cNvCxnSpPr>
          <p:nvPr/>
        </p:nvCxnSpPr>
        <p:spPr>
          <a:xfrm>
            <a:off x="6870700" y="3708400"/>
            <a:ext cx="795020" cy="3810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4" idx="3"/>
            <a:endCxn id="10" idx="0"/>
          </p:cNvCxnSpPr>
          <p:nvPr/>
        </p:nvCxnSpPr>
        <p:spPr>
          <a:xfrm flipV="1">
            <a:off x="2565400" y="3296920"/>
            <a:ext cx="3553460" cy="335280"/>
          </a:xfrm>
          <a:prstGeom prst="curvedConnector4">
            <a:avLst>
              <a:gd name="adj1" fmla="val 39421"/>
              <a:gd name="adj2" fmla="val 19090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53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it worth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4755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Fixed DB problem by using Peer to Peer replication and Load Balancing – no code changes</a:t>
            </a:r>
          </a:p>
          <a:p>
            <a:r>
              <a:rPr lang="en-US" dirty="0" smtClean="0"/>
              <a:t>Fixed NAS problem by adding caching layer to reduce calls to NAS</a:t>
            </a:r>
          </a:p>
          <a:p>
            <a:r>
              <a:rPr lang="en-US" dirty="0" smtClean="0"/>
              <a:t>Fixing cache pull model with push model for the content publishing system – reduces publishing times to all web servers in seconds and all web servers have the same cached content</a:t>
            </a:r>
          </a:p>
          <a:p>
            <a:r>
              <a:rPr lang="en-US" dirty="0" smtClean="0"/>
              <a:t>Serving content is now faster – less latency</a:t>
            </a:r>
          </a:p>
          <a:p>
            <a:r>
              <a:rPr lang="en-US" dirty="0" smtClean="0"/>
              <a:t>Able to virtualize the web servers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5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5400" dirty="0" err="1" smtClean="0"/>
              <a:t>www.webmd.com</a:t>
            </a:r>
            <a:r>
              <a:rPr lang="en-US" sz="5400" dirty="0" smtClean="0"/>
              <a:t>/careers</a:t>
            </a:r>
          </a:p>
          <a:p>
            <a:pPr algn="ctr"/>
            <a:endParaRPr lang="en-US" sz="6000" dirty="0"/>
          </a:p>
          <a:p>
            <a:pPr algn="ctr"/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300" y="752476"/>
            <a:ext cx="2921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2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Sometimes apps and infrastructure don’t fail gracefully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3446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Well, that’s why we have jobs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9015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WebMD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WebMD, Medscape, </a:t>
            </a:r>
            <a:r>
              <a:rPr lang="en-US" dirty="0" err="1"/>
              <a:t>MedicineNet</a:t>
            </a:r>
            <a:r>
              <a:rPr lang="en-US" dirty="0"/>
              <a:t>, </a:t>
            </a:r>
            <a:r>
              <a:rPr lang="en-US" dirty="0" err="1"/>
              <a:t>eMedicine</a:t>
            </a:r>
            <a:r>
              <a:rPr lang="en-US" dirty="0"/>
              <a:t>, UK cobrand</a:t>
            </a:r>
          </a:p>
          <a:p>
            <a:pPr lvl="0"/>
            <a:r>
              <a:rPr lang="en-US" dirty="0"/>
              <a:t>Serving nearly </a:t>
            </a:r>
            <a:r>
              <a:rPr lang="en-US" dirty="0" smtClean="0"/>
              <a:t>1.2 </a:t>
            </a:r>
            <a:r>
              <a:rPr lang="en-US" dirty="0"/>
              <a:t>Billion </a:t>
            </a:r>
            <a:r>
              <a:rPr lang="en-US" dirty="0" err="1"/>
              <a:t>Pageviews</a:t>
            </a:r>
            <a:r>
              <a:rPr lang="en-US" dirty="0"/>
              <a:t> a month, </a:t>
            </a:r>
            <a:r>
              <a:rPr lang="en-US" dirty="0" smtClean="0"/>
              <a:t>136 </a:t>
            </a:r>
            <a:r>
              <a:rPr lang="en-US" dirty="0"/>
              <a:t>million unique visitors</a:t>
            </a:r>
          </a:p>
          <a:p>
            <a:pPr lvl="0"/>
            <a:r>
              <a:rPr lang="en-US" dirty="0"/>
              <a:t>Running over 200 separate applications, vast majority in-house developed</a:t>
            </a:r>
          </a:p>
          <a:p>
            <a:pPr lvl="0"/>
            <a:r>
              <a:rPr lang="en-US" dirty="0"/>
              <a:t>Environments: </a:t>
            </a:r>
            <a:r>
              <a:rPr lang="en-US" dirty="0" err="1"/>
              <a:t>Dev</a:t>
            </a:r>
            <a:r>
              <a:rPr lang="en-US" dirty="0"/>
              <a:t>/</a:t>
            </a:r>
            <a:r>
              <a:rPr lang="en-US" dirty="0" err="1"/>
              <a:t>Devint</a:t>
            </a:r>
            <a:r>
              <a:rPr lang="en-US" dirty="0"/>
              <a:t>, QA01/02, QA00, Production/DR</a:t>
            </a:r>
          </a:p>
          <a:p>
            <a:pPr lvl="0"/>
            <a:r>
              <a:rPr lang="en-US" dirty="0"/>
              <a:t>Two main data centers, geographically diverse</a:t>
            </a:r>
          </a:p>
          <a:p>
            <a:pPr lvl="0"/>
            <a:r>
              <a:rPr lang="en-US" dirty="0"/>
              <a:t>OS: mix of Linux and Windows</a:t>
            </a:r>
          </a:p>
          <a:p>
            <a:pPr lvl="0"/>
            <a:r>
              <a:rPr lang="en-US" dirty="0" err="1"/>
              <a:t>Datastores</a:t>
            </a:r>
            <a:r>
              <a:rPr lang="en-US" dirty="0"/>
              <a:t>: </a:t>
            </a:r>
            <a:r>
              <a:rPr lang="en-US" dirty="0" err="1"/>
              <a:t>Sql</a:t>
            </a:r>
            <a:r>
              <a:rPr lang="en-US" dirty="0"/>
              <a:t> Server, Oracle, Mongo, </a:t>
            </a:r>
            <a:r>
              <a:rPr lang="en-US" dirty="0" err="1"/>
              <a:t>Vertica</a:t>
            </a:r>
            <a:r>
              <a:rPr lang="en-US" dirty="0"/>
              <a:t> and </a:t>
            </a:r>
            <a:r>
              <a:rPr lang="en-US" dirty="0" err="1"/>
              <a:t>mysql</a:t>
            </a:r>
            <a:endParaRPr lang="en-US" dirty="0"/>
          </a:p>
          <a:p>
            <a:pPr lvl="0"/>
            <a:r>
              <a:rPr lang="en-US" dirty="0"/>
              <a:t>Web: mix of Apache and IIS</a:t>
            </a:r>
          </a:p>
          <a:p>
            <a:pPr lvl="0"/>
            <a:r>
              <a:rPr lang="en-US" dirty="0"/>
              <a:t>App: mix of Tomcat, ASP, </a:t>
            </a:r>
            <a:r>
              <a:rPr lang="en-US" dirty="0" err="1"/>
              <a:t>.Net</a:t>
            </a:r>
            <a:r>
              <a:rPr lang="en-US" dirty="0"/>
              <a:t> 2.x - 4.x</a:t>
            </a:r>
          </a:p>
          <a:p>
            <a:pPr lvl="0"/>
            <a:r>
              <a:rPr lang="en-US" dirty="0"/>
              <a:t>Service: </a:t>
            </a:r>
            <a:r>
              <a:rPr lang="en-US" dirty="0" err="1"/>
              <a:t>ActiveMQ</a:t>
            </a:r>
            <a:r>
              <a:rPr lang="en-US" dirty="0"/>
              <a:t>, </a:t>
            </a:r>
            <a:r>
              <a:rPr lang="en-US" dirty="0" err="1"/>
              <a:t>Memcache</a:t>
            </a:r>
            <a:r>
              <a:rPr lang="en-US" dirty="0"/>
              <a:t>, </a:t>
            </a:r>
            <a:r>
              <a:rPr lang="en-US" dirty="0" err="1" smtClean="0"/>
              <a:t>Couchbase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9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Request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9275" y="2230799"/>
            <a:ext cx="8042275" cy="308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89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Request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275" y="1841160"/>
            <a:ext cx="8042275" cy="386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55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3930</TotalTime>
  <Words>1402</Words>
  <Application>Microsoft Macintosh PowerPoint</Application>
  <PresentationFormat>On-screen Show (4:3)</PresentationFormat>
  <Paragraphs>261</Paragraphs>
  <Slides>48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How WebMD Maintains Operational Flexibility with NoSQL</vt:lpstr>
      <vt:lpstr>In some situations, failure is not an option</vt:lpstr>
      <vt:lpstr>PowerPoint Presentation</vt:lpstr>
      <vt:lpstr>PowerPoint Presentation</vt:lpstr>
      <vt:lpstr>PowerPoint Presentation</vt:lpstr>
      <vt:lpstr>PowerPoint Presentation</vt:lpstr>
      <vt:lpstr>About WebMD Technology</vt:lpstr>
      <vt:lpstr>Anatomy of a Request</vt:lpstr>
      <vt:lpstr>Anatomy of a Request</vt:lpstr>
      <vt:lpstr>Anatomy of a Request</vt:lpstr>
      <vt:lpstr>Anatomy of a Request</vt:lpstr>
      <vt:lpstr>Anatomy of a Request</vt:lpstr>
      <vt:lpstr>Anatomy of a Request</vt:lpstr>
      <vt:lpstr>What We Had</vt:lpstr>
      <vt:lpstr>Before The Change</vt:lpstr>
      <vt:lpstr>Two Problems</vt:lpstr>
      <vt:lpstr>PowerPoint Presentation</vt:lpstr>
      <vt:lpstr>Phases</vt:lpstr>
      <vt:lpstr>NAS Problem </vt:lpstr>
      <vt:lpstr>What can replace a NAS Filestore?</vt:lpstr>
      <vt:lpstr>What can replace a NAS Filestore?</vt:lpstr>
      <vt:lpstr>What can replace a NAS Filestore?</vt:lpstr>
      <vt:lpstr>What can replace a NAS Filestore?</vt:lpstr>
      <vt:lpstr>Integrating Couchbase</vt:lpstr>
      <vt:lpstr>Key Development Goals</vt:lpstr>
      <vt:lpstr>PowerPoint Presentation</vt:lpstr>
      <vt:lpstr>Controlling the Cache</vt:lpstr>
      <vt:lpstr>Couchbase Design</vt:lpstr>
      <vt:lpstr>Filling up the Cache</vt:lpstr>
      <vt:lpstr>Filling the Cache</vt:lpstr>
      <vt:lpstr>Why we Choose This</vt:lpstr>
      <vt:lpstr>Reliability Testing </vt:lpstr>
      <vt:lpstr>Testing Results</vt:lpstr>
      <vt:lpstr>What We Were Able to Achieve</vt:lpstr>
      <vt:lpstr>Phases</vt:lpstr>
      <vt:lpstr>PowerPoint Presentation</vt:lpstr>
      <vt:lpstr>DB Problem</vt:lpstr>
      <vt:lpstr>Like changing the tires while the bus is moving</vt:lpstr>
      <vt:lpstr>*My* DB Problem is easy to solve</vt:lpstr>
      <vt:lpstr>Data Access Pattern</vt:lpstr>
      <vt:lpstr>DB Solution</vt:lpstr>
      <vt:lpstr>DB Solution</vt:lpstr>
      <vt:lpstr>What’s Next</vt:lpstr>
      <vt:lpstr>The Cache</vt:lpstr>
      <vt:lpstr>How We are Doing It</vt:lpstr>
      <vt:lpstr>What it going to look like</vt:lpstr>
      <vt:lpstr>Was it worth it?</vt:lpstr>
      <vt:lpstr>PowerPoint Presentation</vt:lpstr>
    </vt:vector>
  </TitlesOfParts>
  <Company>WebMd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WebMD Maintains Operational Flexibility with NoSQL</dc:title>
  <dc:creator>Wilson, Matthew (WebOps)</dc:creator>
  <cp:lastModifiedBy>Wilson, Matthew (WebOps)</cp:lastModifiedBy>
  <cp:revision>32</cp:revision>
  <dcterms:created xsi:type="dcterms:W3CDTF">2014-06-10T02:03:48Z</dcterms:created>
  <dcterms:modified xsi:type="dcterms:W3CDTF">2014-06-13T19:52:16Z</dcterms:modified>
</cp:coreProperties>
</file>