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m4v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9.jpg" ContentType="image/jpeg"/>
  <Override PartName="/ppt/media/image29.jpg" ContentType="image/jpeg"/>
  <Override PartName="/ppt/media/image30.jpg" ContentType="image/jpeg"/>
  <Override PartName="/ppt/media/image39.jpg" ContentType="image/jpeg"/>
  <Override PartName="/ppt/media/image42.jpg" ContentType="image/jpeg"/>
  <Override PartName="/ppt/media/image43.jpg" ContentType="image/png"/>
  <Override PartName="/ppt/media/image62.jpg" ContentType="image/jpeg"/>
  <Override PartName="/ppt/media/image7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handoutMasterIdLst>
    <p:handoutMasterId r:id="rId54"/>
  </p:handout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63" r:id="rId10"/>
    <p:sldId id="264" r:id="rId11"/>
    <p:sldId id="278" r:id="rId12"/>
    <p:sldId id="279" r:id="rId13"/>
    <p:sldId id="275" r:id="rId14"/>
    <p:sldId id="276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92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2" r:id="rId31"/>
    <p:sldId id="301" r:id="rId32"/>
    <p:sldId id="293" r:id="rId33"/>
    <p:sldId id="306" r:id="rId34"/>
    <p:sldId id="272" r:id="rId35"/>
    <p:sldId id="273" r:id="rId36"/>
    <p:sldId id="308" r:id="rId37"/>
    <p:sldId id="274" r:id="rId38"/>
    <p:sldId id="280" r:id="rId39"/>
    <p:sldId id="281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1" r:id="rId48"/>
    <p:sldId id="290" r:id="rId49"/>
    <p:sldId id="307" r:id="rId50"/>
    <p:sldId id="303" r:id="rId51"/>
    <p:sldId id="304" r:id="rId52"/>
    <p:sldId id="305" r:id="rId5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E52137-2E9C-BC44-BDE1-3E4901875A84}">
          <p14:sldIdLst>
            <p14:sldId id="256"/>
            <p14:sldId id="257"/>
            <p14:sldId id="258"/>
            <p14:sldId id="259"/>
            <p14:sldId id="277"/>
            <p14:sldId id="260"/>
            <p14:sldId id="261"/>
            <p14:sldId id="262"/>
            <p14:sldId id="263"/>
            <p14:sldId id="264"/>
            <p14:sldId id="278"/>
            <p14:sldId id="279"/>
            <p14:sldId id="275"/>
            <p14:sldId id="276"/>
            <p14:sldId id="265"/>
            <p14:sldId id="266"/>
            <p14:sldId id="267"/>
            <p14:sldId id="268"/>
            <p14:sldId id="269"/>
            <p14:sldId id="270"/>
            <p14:sldId id="271"/>
            <p14:sldId id="292"/>
            <p14:sldId id="294"/>
            <p14:sldId id="295"/>
            <p14:sldId id="296"/>
            <p14:sldId id="297"/>
            <p14:sldId id="298"/>
            <p14:sldId id="299"/>
            <p14:sldId id="300"/>
            <p14:sldId id="302"/>
            <p14:sldId id="301"/>
            <p14:sldId id="293"/>
            <p14:sldId id="306"/>
            <p14:sldId id="272"/>
            <p14:sldId id="273"/>
            <p14:sldId id="308"/>
            <p14:sldId id="274"/>
            <p14:sldId id="280"/>
            <p14:sldId id="281"/>
            <p14:sldId id="283"/>
            <p14:sldId id="284"/>
            <p14:sldId id="285"/>
            <p14:sldId id="286"/>
            <p14:sldId id="287"/>
            <p14:sldId id="288"/>
            <p14:sldId id="289"/>
            <p14:sldId id="291"/>
            <p14:sldId id="290"/>
            <p14:sldId id="307"/>
            <p14:sldId id="303"/>
            <p14:sldId id="304"/>
            <p14:sldId id="305"/>
          </p14:sldIdLst>
        </p14:section>
        <p14:section name="one" id="{07714389-C5E9-8B4C-8335-E1676AE26DB5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080"/>
    <a:srgbClr val="123364"/>
    <a:srgbClr val="112E58"/>
    <a:srgbClr val="2D4488"/>
    <a:srgbClr val="3C59FD"/>
    <a:srgbClr val="5CE600"/>
    <a:srgbClr val="A6F173"/>
    <a:srgbClr val="21242C"/>
    <a:srgbClr val="00BFF3"/>
    <a:srgbClr val="95B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>
        <p:scale>
          <a:sx n="147" d="100"/>
          <a:sy n="147" d="100"/>
        </p:scale>
        <p:origin x="-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2" d="100"/>
          <a:sy n="102" d="100"/>
        </p:scale>
        <p:origin x="26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01BFF-BBF6-4249-9040-C117011E0510}" type="datetimeFigureOut">
              <a:rPr lang="en-US" smtClean="0"/>
              <a:t>6/9/15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DE652-20ED-4052-B773-67B8AF436E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62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9" y="1"/>
            <a:ext cx="9141622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53A7-D5CB-4061-8791-0FEEA70E1B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8614" y="2736057"/>
            <a:ext cx="8129586" cy="515210"/>
          </a:xfrm>
        </p:spPr>
        <p:txBody>
          <a:bodyPr anchor="ctr"/>
          <a:lstStyle>
            <a:lvl1pPr algn="l">
              <a:defRPr sz="4500" baseline="0">
                <a:latin typeface="+mj-lt"/>
              </a:defRPr>
            </a:lvl1pPr>
          </a:lstStyle>
          <a:p>
            <a:r>
              <a:rPr lang="en-US" dirty="0" smtClean="0"/>
              <a:t>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614" y="3297257"/>
            <a:ext cx="8129586" cy="334896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28614" y="3678144"/>
            <a:ext cx="2068116" cy="29289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5CE600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Speaker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38668" y="4887427"/>
            <a:ext cx="2580104" cy="17460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 smtClean="0"/>
              <a:t>May 3-5, 2015  |  Boston, Massachusetts USA</a:t>
            </a:r>
            <a:endParaRPr lang="en-US" sz="7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0070" y="766456"/>
            <a:ext cx="1760408" cy="4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0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53A7-D5CB-4061-8791-0FEEA70E1B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328614" y="415604"/>
            <a:ext cx="8503920" cy="411480"/>
          </a:xfrm>
          <a:noFill/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  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28613" y="1115170"/>
            <a:ext cx="4120142" cy="3196083"/>
          </a:xfrm>
        </p:spPr>
        <p:txBody>
          <a:bodyPr/>
          <a:lstStyle>
            <a:lvl2pPr marL="137160" indent="137160">
              <a:defRPr/>
            </a:lvl2pPr>
            <a:lvl3pPr marL="274320" indent="137160">
              <a:defRPr/>
            </a:lvl3pPr>
            <a:lvl4pPr marL="411480" indent="137160">
              <a:defRPr/>
            </a:lvl4pPr>
            <a:lvl5pPr marL="548640" indent="137160">
              <a:defRPr/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580575" y="1115170"/>
            <a:ext cx="4120142" cy="3196083"/>
          </a:xfrm>
        </p:spPr>
        <p:txBody>
          <a:bodyPr/>
          <a:lstStyle>
            <a:lvl2pPr marL="137160" indent="137160">
              <a:defRPr/>
            </a:lvl2pPr>
            <a:lvl3pPr marL="274320" indent="137160">
              <a:defRPr/>
            </a:lvl3pPr>
            <a:lvl4pPr marL="411480" indent="137160">
              <a:defRPr/>
            </a:lvl4pPr>
            <a:lvl5pPr marL="548640" indent="137160">
              <a:defRPr/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2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053A7-D5CB-4061-8791-0FEEA70E1B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8503920" cy="411480"/>
          </a:xfrm>
          <a:noFill/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28613" y="1350169"/>
            <a:ext cx="8503444" cy="2658666"/>
          </a:xfrm>
        </p:spPr>
        <p:txBody>
          <a:bodyPr/>
          <a:lstStyle>
            <a:lvl2pPr marL="137160" indent="137160">
              <a:defRPr/>
            </a:lvl2pPr>
            <a:lvl3pPr marL="274320" indent="137160">
              <a:defRPr/>
            </a:lvl3pPr>
            <a:lvl4pPr marL="411480" indent="137160">
              <a:defRPr/>
            </a:lvl4pPr>
            <a:lvl5pPr marL="548640" indent="137160">
              <a:defRPr/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0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em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12E58"/>
            </a:gs>
            <a:gs pos="0">
              <a:srgbClr val="16408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79" y="1"/>
            <a:ext cx="9141622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8615" y="304138"/>
            <a:ext cx="8408192" cy="9638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 smtClean="0"/>
              <a:t>CLICK TO EDIT MASTER SLIDE    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615" y="1526651"/>
            <a:ext cx="8408192" cy="31060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 smtClean="0"/>
              <a:t>Click to edit master slide subtitle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3383" y="4887427"/>
            <a:ext cx="450056" cy="17460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053A7-D5CB-4061-8791-0FEEA70E1B3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79898" y="4662910"/>
            <a:ext cx="1296735" cy="366407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38668" y="4887427"/>
            <a:ext cx="2580104" cy="17460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 smtClean="0"/>
              <a:t>May 3-5, 2015  |  Boston, Massachusetts USA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242830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85" r:id="rId2"/>
    <p:sldLayoutId id="2147483686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137160" indent="137160" algn="l" defTabSz="68580" rtl="0" eaLnBrk="1" latinLnBrk="0" hangingPunct="1">
        <a:lnSpc>
          <a:spcPct val="90000"/>
        </a:lnSpc>
        <a:spcBef>
          <a:spcPts val="750"/>
        </a:spcBef>
        <a:buClr>
          <a:srgbClr val="5CE600"/>
        </a:buClr>
        <a:buSzPct val="80000"/>
        <a:buFont typeface="Arial" panose="020B0604020202020204" pitchFamily="34" charset="0"/>
        <a:buChar char="•"/>
        <a:defRPr sz="2700" kern="1200" baseline="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274320" indent="137160" algn="l" defTabSz="685800" rtl="0" eaLnBrk="1" latinLnBrk="0" hangingPunct="1">
        <a:lnSpc>
          <a:spcPct val="90000"/>
        </a:lnSpc>
        <a:spcBef>
          <a:spcPts val="375"/>
        </a:spcBef>
        <a:buClr>
          <a:srgbClr val="5CE600"/>
        </a:buClr>
        <a:buSzPct val="80000"/>
        <a:buFont typeface="Arial" panose="020B0604020202020204" pitchFamily="34" charset="0"/>
        <a:buChar char="•"/>
        <a:tabLst>
          <a:tab pos="226314" algn="l"/>
        </a:tabLst>
        <a:defRPr sz="2100" kern="1200" baseline="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411480" indent="137160" algn="l" defTabSz="685800" rtl="0" eaLnBrk="1" latinLnBrk="0" hangingPunct="1">
        <a:lnSpc>
          <a:spcPct val="90000"/>
        </a:lnSpc>
        <a:spcBef>
          <a:spcPts val="375"/>
        </a:spcBef>
        <a:buClr>
          <a:srgbClr val="5CE600"/>
        </a:buClr>
        <a:buSzPct val="80000"/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548640" indent="137160" algn="l" defTabSz="685800" rtl="0" eaLnBrk="1" latinLnBrk="0" hangingPunct="1">
        <a:lnSpc>
          <a:spcPct val="90000"/>
        </a:lnSpc>
        <a:spcBef>
          <a:spcPts val="375"/>
        </a:spcBef>
        <a:buClr>
          <a:srgbClr val="5CE600"/>
        </a:buClr>
        <a:buSzPct val="80000"/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685800" indent="137160" algn="l" defTabSz="685800" rtl="0" eaLnBrk="1" latinLnBrk="0" hangingPunct="1">
        <a:lnSpc>
          <a:spcPct val="90000"/>
        </a:lnSpc>
        <a:spcBef>
          <a:spcPts val="375"/>
        </a:spcBef>
        <a:buClr>
          <a:srgbClr val="5CE600"/>
        </a:buClr>
        <a:buSzPct val="8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 cap="all" spc="0" baseline="0">
          <a:solidFill>
            <a:srgbClr val="95BC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71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up close and personal with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en-US" dirty="0" err="1" smtClean="0"/>
              <a:t>Nearables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dirty="0" smtClean="0"/>
              <a:t>Jen Looper</a:t>
            </a:r>
            <a:endParaRPr lang="en-US" sz="2800" dirty="0"/>
          </a:p>
        </p:txBody>
      </p:sp>
      <p:pic>
        <p:nvPicPr>
          <p:cNvPr id="6" name="Picture 5" descr="ha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16" y="47043"/>
            <a:ext cx="3774384" cy="2446299"/>
          </a:xfrm>
          <a:prstGeom prst="rect">
            <a:avLst/>
          </a:prstGeom>
          <a:effectLst>
            <a:glow rad="88900">
              <a:schemeClr val="tx1">
                <a:alpha val="4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098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dirty="0" err="1" smtClean="0"/>
              <a:t>moar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521" y="1157825"/>
            <a:ext cx="3021191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Micro-location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err="1" smtClean="0"/>
              <a:t>Geofence</a:t>
            </a:r>
            <a:r>
              <a:rPr lang="en-US" dirty="0" smtClean="0"/>
              <a:t> users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Detect context changes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Proximity marketing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Turn-by-turn navigation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6" name="object 17"/>
          <p:cNvSpPr/>
          <p:nvPr/>
        </p:nvSpPr>
        <p:spPr>
          <a:xfrm>
            <a:off x="4397513" y="1289727"/>
            <a:ext cx="3365752" cy="2481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139264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just for selling stuff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4769" y="910645"/>
            <a:ext cx="5357580" cy="3862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Kontakt.io</a:t>
            </a:r>
            <a:r>
              <a:rPr lang="en-US" dirty="0" smtClean="0"/>
              <a:t> use cases include: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Public beacons for use by the blind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Beacons for music festivals (</a:t>
            </a:r>
            <a:r>
              <a:rPr lang="en-US" dirty="0" err="1" smtClean="0"/>
              <a:t>Bonnaroo</a:t>
            </a:r>
            <a:r>
              <a:rPr lang="en-US" dirty="0" smtClean="0"/>
              <a:t>) to ‘heat map’ areas of the festival and create ‘retrospective itinerary’ as a festival souvenir for the users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Restaurant interactions – check in, get free appetizers,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Allow businesses to pay for patron parking fees in a movable parking meter system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‘</a:t>
            </a:r>
            <a:r>
              <a:rPr lang="en-US" dirty="0" err="1" smtClean="0"/>
              <a:t>beaconizing</a:t>
            </a:r>
            <a:r>
              <a:rPr lang="en-US" dirty="0" smtClean="0"/>
              <a:t>’ SFO airport by offering voice-routing to visually-</a:t>
            </a:r>
            <a:r>
              <a:rPr lang="en-US" dirty="0" err="1" smtClean="0"/>
              <a:t>empaired</a:t>
            </a:r>
            <a:r>
              <a:rPr lang="en-US" dirty="0" smtClean="0"/>
              <a:t> passengers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Beacons in Africa – track and manage outbreaks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Culture and tourism***</a:t>
            </a:r>
            <a:endParaRPr lang="en-US" dirty="0"/>
          </a:p>
        </p:txBody>
      </p:sp>
      <p:pic>
        <p:nvPicPr>
          <p:cNvPr id="3" name="Picture 2" descr="aloompa_-_bonnaroo_beacon_ac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93" y="925204"/>
            <a:ext cx="3392607" cy="1740636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flipV="1">
            <a:off x="4327036" y="1458370"/>
            <a:ext cx="1928354" cy="282266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21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393033"/>
            <a:ext cx="5669011" cy="411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Museums!! Check out the Metropolitan Museum’s ‘Beacon Walk’</a:t>
            </a:r>
            <a:endParaRPr lang="en-US" dirty="0"/>
          </a:p>
        </p:txBody>
      </p:sp>
      <p:pic>
        <p:nvPicPr>
          <p:cNvPr id="3" name="Picture 2" descr="BeaconinGall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5" y="1365073"/>
            <a:ext cx="4161919" cy="3121439"/>
          </a:xfrm>
          <a:prstGeom prst="rect">
            <a:avLst/>
          </a:prstGeom>
        </p:spPr>
      </p:pic>
      <p:pic>
        <p:nvPicPr>
          <p:cNvPr id="4" name="Picture 3" descr="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36" y="229378"/>
            <a:ext cx="3408952" cy="25567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7090" y="966019"/>
            <a:ext cx="3271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bit.ly</a:t>
            </a:r>
            <a:r>
              <a:rPr lang="en-US" dirty="0"/>
              <a:t>/met-museum-beacon</a:t>
            </a:r>
          </a:p>
        </p:txBody>
      </p:sp>
      <p:pic>
        <p:nvPicPr>
          <p:cNvPr id="7" name="Picture 6" descr="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74" y="3016039"/>
            <a:ext cx="2082764" cy="15715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4131" y="3015469"/>
            <a:ext cx="1734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Uses </a:t>
            </a:r>
            <a:r>
              <a:rPr lang="en-US" dirty="0" err="1" smtClean="0"/>
              <a:t>Estimotes</a:t>
            </a:r>
            <a:r>
              <a:rPr lang="en-US" dirty="0" smtClean="0"/>
              <a:t> with </a:t>
            </a:r>
            <a:r>
              <a:rPr lang="en-US" dirty="0" err="1" smtClean="0"/>
              <a:t>Beacondo</a:t>
            </a:r>
            <a:r>
              <a:rPr lang="en-US" dirty="0" smtClean="0"/>
              <a:t>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7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</a:t>
            </a:r>
            <a:r>
              <a:rPr lang="en-US" dirty="0" err="1" smtClean="0"/>
              <a:t>iBeacon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0116" y="1249542"/>
            <a:ext cx="51347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iBeacon</a:t>
            </a:r>
            <a:r>
              <a:rPr lang="en-US" dirty="0" smtClean="0"/>
              <a:t> is a protocol created by Apple, for </a:t>
            </a:r>
            <a:r>
              <a:rPr lang="en-US" dirty="0" err="1" smtClean="0"/>
              <a:t>iOS</a:t>
            </a:r>
            <a:r>
              <a:rPr lang="en-US" dirty="0" smtClean="0"/>
              <a:t> 7 and 8 devices</a:t>
            </a:r>
          </a:p>
          <a:p>
            <a:r>
              <a:rPr lang="en-US" dirty="0" smtClean="0"/>
              <a:t>Many hardware beacons leverage </a:t>
            </a:r>
            <a:r>
              <a:rPr lang="en-US" dirty="0" err="1" smtClean="0"/>
              <a:t>iBeacon</a:t>
            </a:r>
            <a:r>
              <a:rPr lang="en-US" dirty="0" smtClean="0"/>
              <a:t> technology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beacon-cert.bb4cb7e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69" y="2629443"/>
            <a:ext cx="366483" cy="366483"/>
          </a:xfrm>
          <a:prstGeom prst="rect">
            <a:avLst/>
          </a:prstGeom>
        </p:spPr>
      </p:pic>
      <p:pic>
        <p:nvPicPr>
          <p:cNvPr id="6" name="Picture 5" descr="dev-kit.473e6f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19" y="2153906"/>
            <a:ext cx="3085693" cy="2635038"/>
          </a:xfrm>
          <a:prstGeom prst="rect">
            <a:avLst/>
          </a:prstGeom>
        </p:spPr>
      </p:pic>
      <p:cxnSp>
        <p:nvCxnSpPr>
          <p:cNvPr id="15" name="Curved Connector 14"/>
          <p:cNvCxnSpPr/>
          <p:nvPr/>
        </p:nvCxnSpPr>
        <p:spPr>
          <a:xfrm>
            <a:off x="3496750" y="2836443"/>
            <a:ext cx="1919015" cy="103499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74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types of hardware beacons are available now?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12009" y="1460180"/>
            <a:ext cx="4570482" cy="5191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/>
              <a:buChar char="•"/>
            </a:pPr>
            <a:r>
              <a:rPr lang="en-US" dirty="0" smtClean="0"/>
              <a:t>DIY – Bluetooth dongle can be turned into a beacon</a:t>
            </a:r>
          </a:p>
          <a:p>
            <a:pPr marL="285750" indent="-285750">
              <a:lnSpc>
                <a:spcPct val="300000"/>
              </a:lnSpc>
              <a:buFont typeface="Arial"/>
              <a:buChar char="•"/>
            </a:pPr>
            <a:r>
              <a:rPr lang="en-US" dirty="0" smtClean="0"/>
              <a:t>Facebook Bluetooth Beacons</a:t>
            </a:r>
          </a:p>
          <a:p>
            <a:pPr marL="285750" indent="-285750">
              <a:lnSpc>
                <a:spcPct val="300000"/>
              </a:lnSpc>
              <a:buFont typeface="Arial"/>
              <a:buChar char="•"/>
            </a:pPr>
            <a:r>
              <a:rPr lang="en-US" dirty="0" err="1" smtClean="0"/>
              <a:t>Estimote</a:t>
            </a:r>
            <a:r>
              <a:rPr lang="en-US" dirty="0" smtClean="0"/>
              <a:t> beacons</a:t>
            </a:r>
          </a:p>
          <a:p>
            <a:pPr marL="285750" indent="-285750">
              <a:lnSpc>
                <a:spcPct val="300000"/>
              </a:lnSpc>
              <a:buFont typeface="Arial"/>
              <a:buChar char="•"/>
            </a:pPr>
            <a:r>
              <a:rPr lang="en-US" dirty="0" err="1" smtClean="0"/>
              <a:t>Kontakt.io</a:t>
            </a:r>
            <a:r>
              <a:rPr lang="en-US" dirty="0" smtClean="0"/>
              <a:t> beacons</a:t>
            </a:r>
          </a:p>
          <a:p>
            <a:pPr marL="285750" indent="-285750">
              <a:lnSpc>
                <a:spcPct val="300000"/>
              </a:lnSpc>
              <a:buFont typeface="Arial"/>
              <a:buChar char="•"/>
            </a:pPr>
            <a:endParaRPr lang="en-US" dirty="0" smtClean="0"/>
          </a:p>
          <a:p>
            <a:pPr marL="285750" indent="-285750">
              <a:lnSpc>
                <a:spcPct val="300000"/>
              </a:lnSpc>
              <a:buFont typeface="Arial"/>
              <a:buChar char="•"/>
            </a:pPr>
            <a:endParaRPr lang="en-US" dirty="0" smtClean="0"/>
          </a:p>
          <a:p>
            <a:pPr marL="285750" indent="-285750">
              <a:lnSpc>
                <a:spcPct val="300000"/>
              </a:lnSpc>
              <a:buFont typeface="Arial"/>
              <a:buChar char="•"/>
            </a:pPr>
            <a:endParaRPr lang="en-US" dirty="0" smtClean="0"/>
          </a:p>
          <a:p>
            <a:pPr>
              <a:lnSpc>
                <a:spcPct val="300000"/>
              </a:lnSpc>
            </a:pPr>
            <a:endParaRPr lang="en-US" dirty="0"/>
          </a:p>
        </p:txBody>
      </p:sp>
      <p:pic>
        <p:nvPicPr>
          <p:cNvPr id="4" name="Picture 3" descr="127-large_defa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41" y="3474222"/>
            <a:ext cx="768551" cy="768551"/>
          </a:xfrm>
          <a:prstGeom prst="rect">
            <a:avLst/>
          </a:prstGeom>
        </p:spPr>
      </p:pic>
      <p:pic>
        <p:nvPicPr>
          <p:cNvPr id="6" name="Picture 5" descr="images.duckduck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24" y="2663012"/>
            <a:ext cx="1206327" cy="772049"/>
          </a:xfrm>
          <a:prstGeom prst="rect">
            <a:avLst/>
          </a:prstGeom>
        </p:spPr>
      </p:pic>
      <p:pic>
        <p:nvPicPr>
          <p:cNvPr id="7" name="Picture 6" descr="10935989_441920635955584_575995896_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16" y="2215584"/>
            <a:ext cx="1020700" cy="535867"/>
          </a:xfrm>
          <a:prstGeom prst="rect">
            <a:avLst/>
          </a:prstGeom>
        </p:spPr>
      </p:pic>
      <p:sp>
        <p:nvSpPr>
          <p:cNvPr id="8" name="object 33"/>
          <p:cNvSpPr/>
          <p:nvPr/>
        </p:nvSpPr>
        <p:spPr>
          <a:xfrm>
            <a:off x="6344116" y="1600045"/>
            <a:ext cx="688547" cy="7133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282031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Periculum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" name="object 12"/>
          <p:cNvSpPr/>
          <p:nvPr/>
        </p:nvSpPr>
        <p:spPr>
          <a:xfrm>
            <a:off x="2112891" y="1851800"/>
            <a:ext cx="5109996" cy="2098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130510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Beacons can be hacked</a:t>
            </a:r>
            <a:endParaRPr lang="en-US" dirty="0"/>
          </a:p>
        </p:txBody>
      </p:sp>
      <p:sp>
        <p:nvSpPr>
          <p:cNvPr id="6" name="object 16"/>
          <p:cNvSpPr/>
          <p:nvPr/>
        </p:nvSpPr>
        <p:spPr>
          <a:xfrm>
            <a:off x="1121668" y="1652036"/>
            <a:ext cx="3273136" cy="2245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  <p:sp>
        <p:nvSpPr>
          <p:cNvPr id="8" name="object 15"/>
          <p:cNvSpPr/>
          <p:nvPr/>
        </p:nvSpPr>
        <p:spPr>
          <a:xfrm>
            <a:off x="4780694" y="1405503"/>
            <a:ext cx="2254827" cy="2727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  <p:sp>
        <p:nvSpPr>
          <p:cNvPr id="3" name="TextBox 2"/>
          <p:cNvSpPr txBox="1"/>
          <p:nvPr/>
        </p:nvSpPr>
        <p:spPr>
          <a:xfrm>
            <a:off x="4078607" y="665753"/>
            <a:ext cx="72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ym typeface="Wingdings"/>
              </a:rPr>
              <a:t>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380728" y="2595877"/>
            <a:ext cx="360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2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Hacking the CES scavenger hunt</a:t>
            </a:r>
            <a:endParaRPr lang="en-US" dirty="0"/>
          </a:p>
        </p:txBody>
      </p:sp>
      <p:sp>
        <p:nvSpPr>
          <p:cNvPr id="9" name="object 33"/>
          <p:cNvSpPr/>
          <p:nvPr/>
        </p:nvSpPr>
        <p:spPr>
          <a:xfrm>
            <a:off x="2565840" y="2108496"/>
            <a:ext cx="1354714" cy="1236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  <p:sp>
        <p:nvSpPr>
          <p:cNvPr id="10" name="object 34"/>
          <p:cNvSpPr/>
          <p:nvPr/>
        </p:nvSpPr>
        <p:spPr>
          <a:xfrm>
            <a:off x="4699915" y="2108038"/>
            <a:ext cx="2427576" cy="1300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  <p:sp>
        <p:nvSpPr>
          <p:cNvPr id="7" name="TextBox 6"/>
          <p:cNvSpPr txBox="1"/>
          <p:nvPr/>
        </p:nvSpPr>
        <p:spPr>
          <a:xfrm>
            <a:off x="3750051" y="1363971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ces</a:t>
            </a:r>
            <a:r>
              <a:rPr lang="en-US" dirty="0"/>
              <a:t>-hack</a:t>
            </a:r>
          </a:p>
        </p:txBody>
      </p:sp>
    </p:spTree>
    <p:extLst>
      <p:ext uri="{BB962C8B-B14F-4D97-AF65-F5344CB8AC3E}">
        <p14:creationId xmlns:p14="http://schemas.microsoft.com/office/powerpoint/2010/main" val="293435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Estimotes</a:t>
            </a:r>
            <a:r>
              <a:rPr lang="en-US" dirty="0" smtClean="0"/>
              <a:t> have beefed up security</a:t>
            </a:r>
            <a:endParaRPr lang="en-US" dirty="0"/>
          </a:p>
        </p:txBody>
      </p:sp>
      <p:sp>
        <p:nvSpPr>
          <p:cNvPr id="8" name="object 51"/>
          <p:cNvSpPr/>
          <p:nvPr/>
        </p:nvSpPr>
        <p:spPr>
          <a:xfrm>
            <a:off x="1440500" y="1381702"/>
            <a:ext cx="5891645" cy="3200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  <p:sp>
        <p:nvSpPr>
          <p:cNvPr id="3" name="TextBox 2"/>
          <p:cNvSpPr txBox="1"/>
          <p:nvPr/>
        </p:nvSpPr>
        <p:spPr>
          <a:xfrm>
            <a:off x="408420" y="945481"/>
            <a:ext cx="2532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Manage your beacons’ UUIDs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0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at </a:t>
            </a:r>
            <a:r>
              <a:rPr lang="en-US" dirty="0" err="1" smtClean="0"/>
              <a:t>Estimote’s</a:t>
            </a:r>
            <a:r>
              <a:rPr lang="en-US" dirty="0" smtClean="0"/>
              <a:t> offering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662" y="945481"/>
            <a:ext cx="4073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Beacons and Stickers, $99 per pack, SDK + Cloud</a:t>
            </a:r>
            <a:endParaRPr lang="en-US" dirty="0"/>
          </a:p>
        </p:txBody>
      </p:sp>
      <p:pic>
        <p:nvPicPr>
          <p:cNvPr id="7" name="Picture 6" descr="how-does-it-work-1.ff4ac4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39" y="1801450"/>
            <a:ext cx="3804302" cy="2327338"/>
          </a:xfrm>
          <a:prstGeom prst="rect">
            <a:avLst/>
          </a:prstGeom>
        </p:spPr>
      </p:pic>
      <p:pic>
        <p:nvPicPr>
          <p:cNvPr id="9" name="Picture 8" descr="dev-kit.473e6f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17" y="1539370"/>
            <a:ext cx="2965244" cy="2983134"/>
          </a:xfrm>
          <a:prstGeom prst="rect">
            <a:avLst/>
          </a:prstGeom>
        </p:spPr>
      </p:pic>
      <p:pic>
        <p:nvPicPr>
          <p:cNvPr id="10" name="Picture 9" descr="images.duckduck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41" y="0"/>
            <a:ext cx="2157444" cy="13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4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054275" y="1804597"/>
            <a:ext cx="7335079" cy="51521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/>
              <a:t>Jen Looper</a:t>
            </a:r>
            <a:endParaRPr lang="en-US" dirty="0"/>
          </a:p>
        </p:txBody>
      </p:sp>
      <p:sp>
        <p:nvSpPr>
          <p:cNvPr id="5" name="Subtitle 5"/>
          <p:cNvSpPr txBox="1">
            <a:spLocks/>
          </p:cNvSpPr>
          <p:nvPr/>
        </p:nvSpPr>
        <p:spPr>
          <a:xfrm>
            <a:off x="3917312" y="2319807"/>
            <a:ext cx="4623474" cy="334896"/>
          </a:xfrm>
          <a:prstGeom prst="rect">
            <a:avLst/>
          </a:prstGeom>
        </p:spPr>
        <p:txBody>
          <a:bodyPr>
            <a:noAutofit/>
          </a:bodyPr>
          <a:lstStyle>
            <a:lvl1pPr marL="137160" indent="137160" algn="l" defTabSz="6858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2700" kern="1200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74320" indent="137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tabLst>
                <a:tab pos="226314" algn="l"/>
              </a:tabLst>
              <a:defRPr sz="2100" kern="1200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411480" indent="137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8640" indent="137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685800" indent="137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 cap="all" spc="0" baseline="0">
                <a:solidFill>
                  <a:srgbClr val="95BC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1800" dirty="0" smtClean="0"/>
              <a:t>Developer Advocate, Telerik</a:t>
            </a:r>
          </a:p>
          <a:p>
            <a:pPr indent="0">
              <a:buNone/>
            </a:pPr>
            <a:r>
              <a:rPr lang="en-US" sz="1800" dirty="0" smtClean="0"/>
              <a:t>http://</a:t>
            </a:r>
            <a:r>
              <a:rPr lang="en-US" sz="1800" dirty="0" err="1" smtClean="0"/>
              <a:t>www.ladeezfirstmedia.com</a:t>
            </a:r>
            <a:endParaRPr lang="en-US" sz="1800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4105455" y="3108250"/>
            <a:ext cx="3663535" cy="292894"/>
          </a:xfrm>
          <a:prstGeom prst="rect">
            <a:avLst/>
          </a:prstGeom>
        </p:spPr>
        <p:txBody>
          <a:bodyPr lIns="68580" tIns="34290" rIns="68580" bIns="34290"/>
          <a:lstStyle>
            <a:lvl1pPr marL="182880" indent="-182880" algn="l" defTabSz="9144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tabLst>
                <a:tab pos="301752" algn="l"/>
              </a:tabLst>
              <a:defRPr sz="2800" kern="1200" baseline="0">
                <a:solidFill>
                  <a:srgbClr val="21242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rgbClr val="21242C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800" kern="1200" baseline="0">
                <a:solidFill>
                  <a:srgbClr val="21242C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rgbClr val="21242C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cap="all" spc="0" baseline="0">
                <a:solidFill>
                  <a:srgbClr val="95BC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5CE600"/>
                </a:solidFill>
              </a:rPr>
              <a:t>@jenlooper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9" y="1191335"/>
            <a:ext cx="2781300" cy="2781300"/>
          </a:xfrm>
          <a:prstGeom prst="ellipse">
            <a:avLst/>
          </a:prstGeom>
          <a:ln w="63500" cap="rnd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00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unboxing</a:t>
            </a:r>
            <a:endParaRPr lang="en-US" dirty="0"/>
          </a:p>
        </p:txBody>
      </p:sp>
      <p:pic>
        <p:nvPicPr>
          <p:cNvPr id="6" name="Picture 5" descr="Screenshot 2015-04-15 15.12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85" y="1421336"/>
            <a:ext cx="3692916" cy="24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build something!</a:t>
            </a:r>
            <a:endParaRPr lang="en-US" dirty="0"/>
          </a:p>
        </p:txBody>
      </p:sp>
      <p:pic>
        <p:nvPicPr>
          <p:cNvPr id="6" name="Picture 5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62" y="1374182"/>
            <a:ext cx="3111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Civic Project - </a:t>
            </a:r>
            <a:r>
              <a:rPr lang="en-US" dirty="0" err="1" smtClean="0"/>
              <a:t>BookBeacon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507" y="1318689"/>
            <a:ext cx="8299315" cy="351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 smtClean="0"/>
              <a:t>Requirements:</a:t>
            </a:r>
          </a:p>
          <a:p>
            <a:pPr>
              <a:lnSpc>
                <a:spcPct val="140000"/>
              </a:lnSpc>
            </a:pPr>
            <a:endParaRPr lang="en-US" sz="2000" dirty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/>
              <a:t>Create a mobile app for a public library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/>
              <a:t>Library will hide a beacon in the stacks, near a book with an ISBN code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/>
              <a:t>Mobile app will help users find the beacon and, when found, open barcode scanner to scan ISBN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/>
              <a:t>ISBN is used with an API to get more info about the book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836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0743" y="1235916"/>
            <a:ext cx="51090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Full tutorial: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http://bit.ly/beacons-appbuilder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 err="1" smtClean="0"/>
              <a:t>Github</a:t>
            </a:r>
            <a:r>
              <a:rPr lang="en-US" sz="2000" b="1" dirty="0" smtClean="0"/>
              <a:t> repo: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https://</a:t>
            </a:r>
            <a:r>
              <a:rPr lang="en-US" sz="2000" dirty="0" err="1"/>
              <a:t>github.com</a:t>
            </a:r>
            <a:r>
              <a:rPr lang="en-US" sz="2000" dirty="0"/>
              <a:t>/</a:t>
            </a:r>
            <a:r>
              <a:rPr lang="en-US" sz="2000" dirty="0" err="1"/>
              <a:t>jlooper</a:t>
            </a:r>
            <a:r>
              <a:rPr lang="en-US" sz="2000" dirty="0"/>
              <a:t>/</a:t>
            </a:r>
            <a:r>
              <a:rPr lang="en-US" sz="2000" dirty="0" err="1"/>
              <a:t>estimote</a:t>
            </a:r>
            <a:r>
              <a:rPr lang="en-US" sz="2000" dirty="0"/>
              <a:t>-kendo</a:t>
            </a:r>
          </a:p>
        </p:txBody>
      </p:sp>
    </p:spTree>
    <p:extLst>
      <p:ext uri="{BB962C8B-B14F-4D97-AF65-F5344CB8AC3E}">
        <p14:creationId xmlns:p14="http://schemas.microsoft.com/office/powerpoint/2010/main" val="52082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mobile app – Telerik </a:t>
            </a:r>
            <a:r>
              <a:rPr lang="en-US" dirty="0" err="1" smtClean="0"/>
              <a:t>AppBuilder</a:t>
            </a:r>
            <a:r>
              <a:rPr lang="en-US" dirty="0" smtClean="0"/>
              <a:t> + Kendo UI Mobile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9756" y="1179221"/>
            <a:ext cx="6666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 a hybrid mobile app project in Telerik Platform (http://</a:t>
            </a:r>
            <a:r>
              <a:rPr lang="en-US" dirty="0" err="1" smtClean="0"/>
              <a:t>platform.telerik.com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5" name="Picture 4" descr="Screenshot 2015-04-17 14.05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53" y="1755319"/>
            <a:ext cx="3104713" cy="3104713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5400000">
            <a:off x="3708103" y="1644075"/>
            <a:ext cx="963786" cy="71439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99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views – manage beacons, scan books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9756" y="1179221"/>
            <a:ext cx="255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/views/</a:t>
            </a:r>
            <a:r>
              <a:rPr lang="en-US" dirty="0" err="1" smtClean="0"/>
              <a:t>beacons.html</a:t>
            </a:r>
            <a:endParaRPr lang="en-US" dirty="0" smtClean="0"/>
          </a:p>
          <a:p>
            <a:r>
              <a:rPr lang="en-US" dirty="0" smtClean="0"/>
              <a:t>/views/</a:t>
            </a:r>
            <a:r>
              <a:rPr lang="en-US" dirty="0" err="1" smtClean="0"/>
              <a:t>scan.html</a:t>
            </a:r>
            <a:endParaRPr lang="en-US" dirty="0"/>
          </a:p>
        </p:txBody>
      </p:sp>
      <p:pic>
        <p:nvPicPr>
          <p:cNvPr id="3" name="Picture 2" descr="Screenshot 2015-04-17 14.05.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26" y="1089742"/>
            <a:ext cx="5141858" cy="348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2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buttons in </a:t>
            </a:r>
            <a:r>
              <a:rPr lang="en-US" dirty="0" err="1" smtClean="0"/>
              <a:t>beacons.html</a:t>
            </a:r>
            <a:r>
              <a:rPr lang="en-US" dirty="0" smtClean="0"/>
              <a:t>: start and stop scanning for beacons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9574"/>
            <a:ext cx="7189330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&lt;div data-role="view" data-title="Find Featured Books" data-layout="main" data-model="</a:t>
            </a:r>
            <a:r>
              <a:rPr lang="en-US" dirty="0" err="1"/>
              <a:t>app.beaconService.viewModel</a:t>
            </a:r>
            <a:r>
              <a:rPr lang="en-US" dirty="0"/>
              <a:t>"&gt;</a:t>
            </a:r>
          </a:p>
          <a:p>
            <a:r>
              <a:rPr lang="en-US" dirty="0"/>
              <a:t>  </a:t>
            </a:r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div class="rounded"&gt;</a:t>
            </a:r>
          </a:p>
          <a:p>
            <a:endParaRPr lang="en-US" dirty="0"/>
          </a:p>
          <a:p>
            <a:r>
              <a:rPr lang="en-US" dirty="0"/>
              <a:t>            &lt;div id="</a:t>
            </a:r>
            <a:r>
              <a:rPr lang="en-US" dirty="0" err="1"/>
              <a:t>beaconlog</a:t>
            </a:r>
            <a:r>
              <a:rPr lang="en-US" dirty="0"/>
              <a:t>"&gt;</a:t>
            </a:r>
          </a:p>
          <a:p>
            <a:r>
              <a:rPr lang="en-US" dirty="0"/>
              <a:t>                Looking for beacons...</a:t>
            </a:r>
          </a:p>
          <a:p>
            <a:r>
              <a:rPr lang="en-US" dirty="0"/>
              <a:t>            &lt;/div&gt;</a:t>
            </a:r>
          </a:p>
          <a:p>
            <a:endParaRPr lang="en-US" dirty="0"/>
          </a:p>
          <a:p>
            <a:r>
              <a:rPr lang="en-US" dirty="0"/>
              <a:t>            &lt;div class="buttons"&gt;</a:t>
            </a:r>
          </a:p>
          <a:p>
            <a:r>
              <a:rPr lang="en-US" dirty="0"/>
              <a:t>                &lt;button data-role="button" class="button start" data-bind="click: start"&gt;Start </a:t>
            </a:r>
            <a:r>
              <a:rPr lang="en-US" dirty="0" smtClean="0"/>
              <a:t>		 	Searching</a:t>
            </a:r>
            <a:r>
              <a:rPr lang="en-US" dirty="0"/>
              <a:t>&lt;/button&gt;</a:t>
            </a:r>
          </a:p>
          <a:p>
            <a:endParaRPr lang="en-US" dirty="0"/>
          </a:p>
          <a:p>
            <a:r>
              <a:rPr lang="en-US" dirty="0"/>
              <a:t>                &lt;button data-role="button" class="button stop" data-bind="click: stop"&gt;Stop </a:t>
            </a:r>
            <a:r>
              <a:rPr lang="en-US" dirty="0" smtClean="0"/>
              <a:t>			Searching</a:t>
            </a:r>
            <a:r>
              <a:rPr lang="en-US" dirty="0"/>
              <a:t>&lt;/button&gt;</a:t>
            </a:r>
          </a:p>
          <a:p>
            <a:r>
              <a:rPr lang="en-US" dirty="0"/>
              <a:t>            &lt;/div&gt;</a:t>
            </a:r>
          </a:p>
          <a:p>
            <a:r>
              <a:rPr lang="en-US" dirty="0"/>
              <a:t>   </a:t>
            </a:r>
            <a:endParaRPr lang="en-US" dirty="0" smtClean="0"/>
          </a:p>
          <a:p>
            <a:r>
              <a:rPr lang="en-US" dirty="0" smtClean="0"/>
              <a:t>     &lt;</a:t>
            </a:r>
            <a:r>
              <a:rPr lang="en-US" dirty="0"/>
              <a:t>/div&gt;</a:t>
            </a:r>
          </a:p>
          <a:p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/div&gt;</a:t>
            </a:r>
          </a:p>
        </p:txBody>
      </p:sp>
      <p:pic>
        <p:nvPicPr>
          <p:cNvPr id="5" name="Picture 4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38" y="1201897"/>
            <a:ext cx="1763127" cy="31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8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button and </a:t>
            </a:r>
            <a:r>
              <a:rPr lang="en-US" smtClean="0"/>
              <a:t>one link </a:t>
            </a:r>
            <a:r>
              <a:rPr lang="en-US" dirty="0" smtClean="0"/>
              <a:t>in </a:t>
            </a:r>
            <a:r>
              <a:rPr lang="en-US" dirty="0" err="1" smtClean="0"/>
              <a:t>scan.html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1179221"/>
            <a:ext cx="718933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&lt;div data-role="view" data-title="Scan an ISBN bar code" data-layout="main" data-model="</a:t>
            </a:r>
            <a:r>
              <a:rPr lang="en-US" dirty="0" err="1"/>
              <a:t>app.beaconService.viewModel</a:t>
            </a:r>
            <a:r>
              <a:rPr lang="en-US" dirty="0"/>
              <a:t>"&gt;</a:t>
            </a:r>
          </a:p>
          <a:p>
            <a:r>
              <a:rPr lang="en-US" dirty="0"/>
              <a:t>   </a:t>
            </a:r>
            <a:endParaRPr lang="en-US" dirty="0" smtClean="0"/>
          </a:p>
          <a:p>
            <a:r>
              <a:rPr lang="en-US" dirty="0" smtClean="0"/>
              <a:t>   &lt;</a:t>
            </a:r>
            <a:r>
              <a:rPr lang="en-US" dirty="0"/>
              <a:t>div class="rounded"&gt;</a:t>
            </a:r>
          </a:p>
          <a:p>
            <a:r>
              <a:rPr lang="en-US" dirty="0"/>
              <a:t>      </a:t>
            </a:r>
            <a:r>
              <a:rPr lang="en-US" dirty="0" smtClean="0"/>
              <a:t>	</a:t>
            </a:r>
          </a:p>
          <a:p>
            <a:r>
              <a:rPr lang="en-US" dirty="0"/>
              <a:t>	</a:t>
            </a:r>
            <a:r>
              <a:rPr lang="en-US" dirty="0" smtClean="0"/>
              <a:t>You </a:t>
            </a:r>
            <a:r>
              <a:rPr lang="en-US" dirty="0"/>
              <a:t>found a beacon! Now scan the ISBN bar code on the back cover to learn </a:t>
            </a:r>
            <a:r>
              <a:rPr lang="en-US" dirty="0" smtClean="0"/>
              <a:t>	more </a:t>
            </a:r>
            <a:r>
              <a:rPr lang="en-US" dirty="0"/>
              <a:t>about the featured book.</a:t>
            </a:r>
          </a:p>
          <a:p>
            <a:r>
              <a:rPr lang="en-US" dirty="0"/>
              <a:t>       </a:t>
            </a:r>
          </a:p>
          <a:p>
            <a:r>
              <a:rPr lang="en-US" dirty="0"/>
              <a:t>        &lt;div class="buttons"&gt;</a:t>
            </a:r>
          </a:p>
          <a:p>
            <a:r>
              <a:rPr lang="en-US" dirty="0"/>
              <a:t>             &lt;button class="button scan"&gt;Scan a Bar Code&lt;/button&gt;</a:t>
            </a:r>
          </a:p>
          <a:p>
            <a:r>
              <a:rPr lang="en-US" dirty="0"/>
              <a:t>        &lt;/div&gt;</a:t>
            </a:r>
          </a:p>
          <a:p>
            <a:r>
              <a:rPr lang="en-US" dirty="0"/>
              <a:t>       </a:t>
            </a:r>
          </a:p>
          <a:p>
            <a:r>
              <a:rPr lang="en-US" dirty="0"/>
              <a:t>       &lt;div id="</a:t>
            </a:r>
            <a:r>
              <a:rPr lang="en-US" dirty="0" err="1" smtClean="0"/>
              <a:t>bookinfo</a:t>
            </a:r>
            <a:r>
              <a:rPr lang="en-US" dirty="0" smtClean="0"/>
              <a:t>”&gt;&lt;</a:t>
            </a:r>
            <a:r>
              <a:rPr lang="en-US" dirty="0"/>
              <a:t>/div&gt;</a:t>
            </a:r>
          </a:p>
          <a:p>
            <a:r>
              <a:rPr lang="en-US" dirty="0"/>
              <a:t>       </a:t>
            </a:r>
          </a:p>
          <a:p>
            <a:r>
              <a:rPr lang="en-US" dirty="0"/>
              <a:t>   &lt;/div&gt;</a:t>
            </a:r>
          </a:p>
          <a:p>
            <a:endParaRPr lang="en-US" dirty="0" smtClean="0"/>
          </a:p>
          <a:p>
            <a:r>
              <a:rPr lang="en-US" dirty="0" smtClean="0"/>
              <a:t>&lt;</a:t>
            </a:r>
            <a:r>
              <a:rPr lang="en-US" dirty="0"/>
              <a:t>/div&gt;</a:t>
            </a:r>
          </a:p>
        </p:txBody>
      </p:sp>
      <p:pic>
        <p:nvPicPr>
          <p:cNvPr id="3" name="Picture 2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76" y="941110"/>
            <a:ext cx="2005824" cy="35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4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Wire up the beacon scanning procedure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13237"/>
            <a:ext cx="7075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 </a:t>
            </a:r>
            <a:r>
              <a:rPr lang="en-US" dirty="0" err="1"/>
              <a:t>onBeaconsReceived</a:t>
            </a:r>
            <a:r>
              <a:rPr lang="en-US" dirty="0"/>
              <a:t>(result) {</a:t>
            </a:r>
          </a:p>
          <a:p>
            <a:r>
              <a:rPr lang="en-US" dirty="0"/>
              <a:t>  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if </a:t>
            </a:r>
            <a:r>
              <a:rPr lang="en-US" dirty="0"/>
              <a:t>(</a:t>
            </a:r>
            <a:r>
              <a:rPr lang="en-US" dirty="0" err="1"/>
              <a:t>result.beacons</a:t>
            </a:r>
            <a:r>
              <a:rPr lang="en-US" dirty="0"/>
              <a:t> &amp;&amp; </a:t>
            </a:r>
            <a:r>
              <a:rPr lang="en-US" dirty="0" err="1"/>
              <a:t>result.beacons.length</a:t>
            </a:r>
            <a:r>
              <a:rPr lang="en-US" dirty="0"/>
              <a:t> &gt; 0) {</a:t>
            </a:r>
          </a:p>
          <a:p>
            <a:r>
              <a:rPr lang="en-US" dirty="0"/>
              <a:t>        </a:t>
            </a:r>
            <a:r>
              <a:rPr lang="en-US" dirty="0" smtClean="0"/>
              <a:t>		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/>
              <a:t>msg</a:t>
            </a:r>
            <a:r>
              <a:rPr lang="en-US" dirty="0"/>
              <a:t> = "&lt;b&gt;I found " + </a:t>
            </a:r>
            <a:r>
              <a:rPr lang="en-US" dirty="0" err="1"/>
              <a:t>result.beacons.length</a:t>
            </a:r>
            <a:r>
              <a:rPr lang="en-US" dirty="0"/>
              <a:t> + " beacons! Find them </a:t>
            </a:r>
            <a:r>
              <a:rPr lang="en-US" dirty="0" smtClean="0"/>
              <a:t>			and </a:t>
            </a:r>
            <a:r>
              <a:rPr lang="en-US" dirty="0"/>
              <a:t>scan the ISBN codes of the books to which they are </a:t>
            </a:r>
            <a:r>
              <a:rPr lang="en-US" dirty="0" smtClean="0"/>
              <a:t>			attached </a:t>
            </a:r>
            <a:r>
              <a:rPr lang="en-US" dirty="0"/>
              <a:t>to learn more about them.&lt;/b&gt;&lt;</a:t>
            </a:r>
            <a:r>
              <a:rPr lang="en-US" dirty="0" err="1"/>
              <a:t>br</a:t>
            </a:r>
            <a:r>
              <a:rPr lang="en-US" dirty="0"/>
              <a:t>/&gt;";</a:t>
            </a:r>
          </a:p>
          <a:p>
            <a:r>
              <a:rPr lang="en-US" dirty="0"/>
              <a:t>        </a:t>
            </a:r>
            <a:r>
              <a:rPr lang="en-US" dirty="0" smtClean="0"/>
              <a:t>	</a:t>
            </a:r>
          </a:p>
          <a:p>
            <a:r>
              <a:rPr lang="en-US" dirty="0"/>
              <a:t>	</a:t>
            </a:r>
            <a:r>
              <a:rPr lang="en-US" dirty="0" smtClean="0"/>
              <a:t>for </a:t>
            </a:r>
            <a:r>
              <a:rPr lang="en-US" dirty="0"/>
              <a:t>(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=0; </a:t>
            </a:r>
            <a:r>
              <a:rPr lang="en-US" dirty="0" err="1"/>
              <a:t>i</a:t>
            </a:r>
            <a:r>
              <a:rPr lang="en-US" dirty="0"/>
              <a:t>&lt;</a:t>
            </a:r>
            <a:r>
              <a:rPr lang="en-US" dirty="0" err="1"/>
              <a:t>result.beacons.length</a:t>
            </a:r>
            <a:r>
              <a:rPr lang="en-US" dirty="0"/>
              <a:t>; </a:t>
            </a:r>
            <a:r>
              <a:rPr lang="en-US" dirty="0" err="1"/>
              <a:t>i</a:t>
            </a:r>
            <a:r>
              <a:rPr lang="en-US" dirty="0"/>
              <a:t>++) {</a:t>
            </a:r>
          </a:p>
          <a:p>
            <a:r>
              <a:rPr lang="en-US" dirty="0"/>
              <a:t>            </a:t>
            </a:r>
            <a:r>
              <a:rPr lang="en-US" dirty="0" smtClean="0"/>
              <a:t>		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/>
              <a:t>beacon = </a:t>
            </a:r>
            <a:r>
              <a:rPr lang="en-US" dirty="0" err="1"/>
              <a:t>result.beacons</a:t>
            </a:r>
            <a:r>
              <a:rPr lang="en-US" dirty="0"/>
              <a:t>[</a:t>
            </a:r>
            <a:r>
              <a:rPr lang="en-US" dirty="0" err="1"/>
              <a:t>i</a:t>
            </a:r>
            <a:r>
              <a:rPr lang="en-US" dirty="0"/>
              <a:t>];</a:t>
            </a:r>
          </a:p>
          <a:p>
            <a:r>
              <a:rPr lang="en-US" dirty="0"/>
              <a:t>            </a:t>
            </a:r>
            <a:r>
              <a:rPr lang="en-US" dirty="0" smtClean="0"/>
              <a:t>		</a:t>
            </a:r>
          </a:p>
          <a:p>
            <a:r>
              <a:rPr lang="en-US" dirty="0"/>
              <a:t>	</a:t>
            </a:r>
            <a:r>
              <a:rPr lang="en-US" dirty="0" smtClean="0"/>
              <a:t>	if</a:t>
            </a:r>
            <a:r>
              <a:rPr lang="en-US" dirty="0"/>
              <a:t>(</a:t>
            </a:r>
            <a:r>
              <a:rPr lang="en-US" dirty="0" err="1"/>
              <a:t>beacon.distance</a:t>
            </a:r>
            <a:r>
              <a:rPr lang="en-US" dirty="0"/>
              <a:t> &gt; 0){</a:t>
            </a:r>
          </a:p>
          <a:p>
            <a:r>
              <a:rPr lang="en-US" dirty="0"/>
              <a:t>               </a:t>
            </a:r>
            <a:r>
              <a:rPr lang="en-US" dirty="0" smtClean="0"/>
              <a:t>			 </a:t>
            </a:r>
            <a:r>
              <a:rPr lang="en-US" dirty="0" err="1"/>
              <a:t>msg</a:t>
            </a:r>
            <a:r>
              <a:rPr lang="en-US" dirty="0"/>
              <a:t> += "&lt;</a:t>
            </a:r>
            <a:r>
              <a:rPr lang="en-US" dirty="0" err="1"/>
              <a:t>br</a:t>
            </a:r>
            <a:r>
              <a:rPr lang="en-US" dirty="0"/>
              <a:t>/&gt;";</a:t>
            </a:r>
          </a:p>
          <a:p>
            <a:endParaRPr lang="en-US" dirty="0"/>
          </a:p>
          <a:p>
            <a:r>
              <a:rPr lang="en-US" dirty="0"/>
              <a:t>               </a:t>
            </a:r>
            <a:r>
              <a:rPr lang="en-US" dirty="0" smtClean="0"/>
              <a:t>		 </a:t>
            </a:r>
            <a:r>
              <a:rPr lang="en-US" dirty="0"/>
              <a:t>if (</a:t>
            </a:r>
            <a:r>
              <a:rPr lang="en-US" dirty="0" err="1"/>
              <a:t>beacon.color</a:t>
            </a:r>
            <a:r>
              <a:rPr lang="en-US" dirty="0"/>
              <a:t> !== undefined) {</a:t>
            </a:r>
          </a:p>
          <a:p>
            <a:r>
              <a:rPr lang="en-US" dirty="0"/>
              <a:t>                    </a:t>
            </a:r>
            <a:r>
              <a:rPr lang="en-US" dirty="0" smtClean="0"/>
              <a:t>		</a:t>
            </a:r>
            <a:r>
              <a:rPr lang="en-US" dirty="0" err="1" smtClean="0"/>
              <a:t>msg</a:t>
            </a:r>
            <a:r>
              <a:rPr lang="en-US" dirty="0" smtClean="0"/>
              <a:t> </a:t>
            </a:r>
            <a:r>
              <a:rPr lang="en-US" dirty="0"/>
              <a:t>+= "There is a &lt;b&gt;" + </a:t>
            </a:r>
            <a:r>
              <a:rPr lang="en-US" dirty="0" err="1"/>
              <a:t>beacon.color</a:t>
            </a:r>
            <a:r>
              <a:rPr lang="en-US" dirty="0"/>
              <a:t> + "&lt;/b&gt; beacon ";</a:t>
            </a:r>
          </a:p>
          <a:p>
            <a:r>
              <a:rPr lang="en-US" dirty="0"/>
              <a:t>                </a:t>
            </a:r>
            <a:r>
              <a:rPr lang="en-US" dirty="0" smtClean="0"/>
              <a:t>	}</a:t>
            </a:r>
            <a:endParaRPr lang="en-US" dirty="0"/>
          </a:p>
          <a:p>
            <a:endParaRPr lang="en-US" dirty="0"/>
          </a:p>
          <a:p>
            <a:r>
              <a:rPr lang="en-US" dirty="0"/>
              <a:t>            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5" name="Picture 4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38" y="1201897"/>
            <a:ext cx="1763127" cy="3129470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flipV="1">
            <a:off x="5533743" y="2290409"/>
            <a:ext cx="1859700" cy="141733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66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Plug in the plugins!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9472" y="1768831"/>
            <a:ext cx="7193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two plugins from http://plugins.telerik.com - curated Cordova plugins marketplace: </a:t>
            </a:r>
          </a:p>
          <a:p>
            <a:endParaRPr lang="en-US" dirty="0"/>
          </a:p>
          <a:p>
            <a:r>
              <a:rPr lang="en-US" dirty="0" err="1" smtClean="0"/>
              <a:t>Estimote</a:t>
            </a:r>
            <a:r>
              <a:rPr lang="en-US" dirty="0" smtClean="0"/>
              <a:t> and </a:t>
            </a:r>
            <a:r>
              <a:rPr lang="en-US" dirty="0" err="1" smtClean="0"/>
              <a:t>BarcodeScanner</a:t>
            </a:r>
            <a:endParaRPr lang="en-US" dirty="0"/>
          </a:p>
        </p:txBody>
      </p:sp>
      <p:pic>
        <p:nvPicPr>
          <p:cNvPr id="9" name="Picture 8" descr="Screenshot 2015-04-17 14.16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4" y="2669056"/>
            <a:ext cx="6853393" cy="22198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 descr="Screenshot 2015-04-16 16.01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19" y="90710"/>
            <a:ext cx="4138141" cy="144075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1" name="Picture 10" descr="images.duckduck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0" y="2936551"/>
            <a:ext cx="1546729" cy="20028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797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 beacon?</a:t>
            </a:r>
            <a:endParaRPr lang="en-US" dirty="0"/>
          </a:p>
        </p:txBody>
      </p:sp>
      <p:sp>
        <p:nvSpPr>
          <p:cNvPr id="12" name="object 10"/>
          <p:cNvSpPr/>
          <p:nvPr/>
        </p:nvSpPr>
        <p:spPr>
          <a:xfrm>
            <a:off x="3404156" y="1045559"/>
            <a:ext cx="2346664" cy="3564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57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Integrating Barcode Scan plugin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510" y="957739"/>
            <a:ext cx="641823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scan: function () {</a:t>
            </a:r>
          </a:p>
          <a:p>
            <a:r>
              <a:rPr lang="en-US" dirty="0"/>
              <a:t>            </a:t>
            </a:r>
          </a:p>
          <a:p>
            <a:r>
              <a:rPr lang="en-US" dirty="0"/>
              <a:t>            </a:t>
            </a:r>
            <a:r>
              <a:rPr lang="en-US" dirty="0" err="1"/>
              <a:t>cordova.plugins.barcodeScanner.scan</a:t>
            </a:r>
            <a:r>
              <a:rPr lang="en-US" dirty="0"/>
              <a:t>(</a:t>
            </a:r>
          </a:p>
          <a:p>
            <a:r>
              <a:rPr lang="en-US" dirty="0"/>
              <a:t>                </a:t>
            </a:r>
          </a:p>
          <a:p>
            <a:r>
              <a:rPr lang="en-US" dirty="0"/>
              <a:t>            function (result) {</a:t>
            </a:r>
          </a:p>
          <a:p>
            <a:r>
              <a:rPr lang="en-US" dirty="0"/>
              <a:t>                </a:t>
            </a:r>
            <a:r>
              <a:rPr lang="en-US" dirty="0" err="1"/>
              <a:t>setTimeout</a:t>
            </a:r>
            <a:r>
              <a:rPr lang="en-US" dirty="0"/>
              <a:t>(function() { </a:t>
            </a:r>
          </a:p>
          <a:p>
            <a:r>
              <a:rPr lang="en-US" dirty="0"/>
              <a:t>                   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url</a:t>
            </a:r>
            <a:r>
              <a:rPr lang="en-US" dirty="0"/>
              <a:t> = 'http://</a:t>
            </a:r>
            <a:r>
              <a:rPr lang="en-US" dirty="0" err="1"/>
              <a:t>www.lookupbyisbn.com</a:t>
            </a:r>
            <a:r>
              <a:rPr lang="en-US" dirty="0"/>
              <a:t>/Search/Book/' + </a:t>
            </a:r>
            <a:r>
              <a:rPr lang="en-US" dirty="0" err="1"/>
              <a:t>result.text</a:t>
            </a:r>
            <a:r>
              <a:rPr lang="en-US" dirty="0"/>
              <a:t> </a:t>
            </a:r>
            <a:r>
              <a:rPr lang="en-US" dirty="0" smtClean="0"/>
              <a:t>		+ </a:t>
            </a:r>
            <a:r>
              <a:rPr lang="en-US" dirty="0"/>
              <a:t>'/1';                </a:t>
            </a:r>
          </a:p>
          <a:p>
            <a:r>
              <a:rPr lang="en-US" dirty="0"/>
              <a:t>                   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bookinfo</a:t>
            </a:r>
            <a:r>
              <a:rPr lang="en-US" dirty="0"/>
              <a:t> = "&lt;a </a:t>
            </a:r>
            <a:r>
              <a:rPr lang="en-US" dirty="0" err="1"/>
              <a:t>href</a:t>
            </a:r>
            <a:r>
              <a:rPr lang="en-US" dirty="0"/>
              <a:t>='#' </a:t>
            </a:r>
            <a:r>
              <a:rPr lang="en-US" dirty="0" err="1"/>
              <a:t>onclick</a:t>
            </a:r>
            <a:r>
              <a:rPr lang="en-US" dirty="0"/>
              <a:t>=</a:t>
            </a:r>
            <a:r>
              <a:rPr lang="en-US" dirty="0" err="1"/>
              <a:t>window.open</a:t>
            </a:r>
            <a:r>
              <a:rPr lang="en-US" dirty="0"/>
              <a:t>('" + </a:t>
            </a:r>
            <a:r>
              <a:rPr lang="en-US" dirty="0" err="1"/>
              <a:t>url</a:t>
            </a:r>
            <a:r>
              <a:rPr lang="en-US" dirty="0"/>
              <a:t> + </a:t>
            </a:r>
            <a:r>
              <a:rPr lang="en-US" dirty="0" smtClean="0"/>
              <a:t>		"</a:t>
            </a:r>
            <a:r>
              <a:rPr lang="en-US" dirty="0"/>
              <a:t>','_blank')&gt;Learn more about this book&lt;/a&gt;";</a:t>
            </a:r>
          </a:p>
          <a:p>
            <a:r>
              <a:rPr lang="en-US" dirty="0"/>
              <a:t>                    </a:t>
            </a:r>
            <a:r>
              <a:rPr lang="en-US" dirty="0" err="1"/>
              <a:t>document.getElementById</a:t>
            </a:r>
            <a:r>
              <a:rPr lang="en-US" dirty="0"/>
              <a:t>('</a:t>
            </a:r>
            <a:r>
              <a:rPr lang="en-US" dirty="0" err="1"/>
              <a:t>bookinfo</a:t>
            </a:r>
            <a:r>
              <a:rPr lang="en-US" dirty="0"/>
              <a:t>').</a:t>
            </a:r>
            <a:r>
              <a:rPr lang="en-US" dirty="0" err="1"/>
              <a:t>innerHTML</a:t>
            </a:r>
            <a:r>
              <a:rPr lang="en-US" dirty="0"/>
              <a:t> = </a:t>
            </a:r>
            <a:r>
              <a:rPr lang="en-US" dirty="0" err="1"/>
              <a:t>bookinfo</a:t>
            </a:r>
            <a:r>
              <a:rPr lang="en-US" dirty="0"/>
              <a:t>;                    </a:t>
            </a:r>
          </a:p>
          <a:p>
            <a:r>
              <a:rPr lang="en-US" dirty="0"/>
              <a:t>                }, 0)</a:t>
            </a:r>
            <a:r>
              <a:rPr lang="en-US" dirty="0" smtClean="0"/>
              <a:t>;               </a:t>
            </a:r>
            <a:endParaRPr lang="en-US" dirty="0"/>
          </a:p>
          <a:p>
            <a:r>
              <a:rPr lang="en-US" dirty="0"/>
              <a:t>            },</a:t>
            </a:r>
          </a:p>
          <a:p>
            <a:r>
              <a:rPr lang="en-US" dirty="0"/>
              <a:t>        </a:t>
            </a:r>
          </a:p>
          <a:p>
            <a:r>
              <a:rPr lang="en-US" dirty="0"/>
              <a:t>            function (error) {</a:t>
            </a:r>
          </a:p>
          <a:p>
            <a:r>
              <a:rPr lang="en-US" dirty="0"/>
              <a:t>                alert("Scanning failed: " + error);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  </a:t>
            </a:r>
            <a:r>
              <a:rPr lang="en-US" dirty="0" smtClean="0"/>
              <a:t>)            </a:t>
            </a:r>
            <a:endParaRPr lang="en-US" dirty="0"/>
          </a:p>
          <a:p>
            <a:r>
              <a:rPr lang="en-US" dirty="0"/>
              <a:t>        },</a:t>
            </a:r>
          </a:p>
        </p:txBody>
      </p:sp>
      <p:pic>
        <p:nvPicPr>
          <p:cNvPr id="4" name="Picture 3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05" y="748352"/>
            <a:ext cx="1858901" cy="32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5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on device</a:t>
            </a:r>
            <a:endParaRPr lang="en-US" dirty="0"/>
          </a:p>
        </p:txBody>
      </p:sp>
      <p:pic>
        <p:nvPicPr>
          <p:cNvPr id="7" name="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183" y="294805"/>
            <a:ext cx="2589435" cy="461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build something else: Beacon Hunt</a:t>
            </a:r>
            <a:endParaRPr lang="en-US" dirty="0"/>
          </a:p>
        </p:txBody>
      </p:sp>
      <p:pic>
        <p:nvPicPr>
          <p:cNvPr id="3" name="Picture 2" descr="Traditional-Easter-eggs-make-at-h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39" y="1254512"/>
            <a:ext cx="4805555" cy="319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0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0743" y="1235916"/>
            <a:ext cx="51090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Full tutorial: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http://bit.ly/beacon-</a:t>
            </a:r>
            <a:r>
              <a:rPr lang="en-US" sz="2000" dirty="0" smtClean="0"/>
              <a:t>hunt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 err="1" smtClean="0"/>
              <a:t>Github</a:t>
            </a:r>
            <a:r>
              <a:rPr lang="en-US" sz="2000" b="1" dirty="0" smtClean="0"/>
              <a:t> repo:</a:t>
            </a:r>
          </a:p>
          <a:p>
            <a:pPr algn="ctr"/>
            <a:endParaRPr lang="en-US" sz="2000" dirty="0"/>
          </a:p>
          <a:p>
            <a:r>
              <a:rPr lang="en-US" sz="2000" dirty="0"/>
              <a:t>https://</a:t>
            </a:r>
            <a:r>
              <a:rPr lang="en-US" sz="2000" dirty="0" err="1"/>
              <a:t>github.com</a:t>
            </a:r>
            <a:r>
              <a:rPr lang="en-US" sz="2000" dirty="0"/>
              <a:t>/</a:t>
            </a:r>
            <a:r>
              <a:rPr lang="en-US" sz="2000" dirty="0" err="1"/>
              <a:t>jlooper</a:t>
            </a:r>
            <a:r>
              <a:rPr lang="en-US" sz="2000" dirty="0"/>
              <a:t>/beacon-</a:t>
            </a:r>
            <a:r>
              <a:rPr lang="en-US" sz="2000" dirty="0" err="1"/>
              <a:t>hunt.git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311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Beacon Hunt!</a:t>
            </a:r>
            <a:endParaRPr lang="en-US" dirty="0"/>
          </a:p>
        </p:txBody>
      </p:sp>
      <p:pic>
        <p:nvPicPr>
          <p:cNvPr id="8" name="Picture 7" descr="ios-qr-beaconhu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68" y="2204257"/>
            <a:ext cx="1930205" cy="1930205"/>
          </a:xfrm>
          <a:prstGeom prst="rect">
            <a:avLst/>
          </a:prstGeom>
        </p:spPr>
      </p:pic>
      <p:pic>
        <p:nvPicPr>
          <p:cNvPr id="12" name="Picture 11" descr="goo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88" y="1715920"/>
            <a:ext cx="1126653" cy="258251"/>
          </a:xfrm>
          <a:prstGeom prst="rect">
            <a:avLst/>
          </a:prstGeom>
        </p:spPr>
      </p:pic>
      <p:pic>
        <p:nvPicPr>
          <p:cNvPr id="13" name="Picture 12" descr="app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24" y="1699137"/>
            <a:ext cx="1290770" cy="298122"/>
          </a:xfrm>
          <a:prstGeom prst="rect">
            <a:avLst/>
          </a:prstGeom>
        </p:spPr>
      </p:pic>
      <p:pic>
        <p:nvPicPr>
          <p:cNvPr id="3" name="Picture 2" descr="qrcode.2912007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60" y="2176997"/>
            <a:ext cx="1987045" cy="19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Estimote</a:t>
            </a:r>
            <a:r>
              <a:rPr lang="en-US" dirty="0" smtClean="0"/>
              <a:t> Beacons + Plugin + </a:t>
            </a:r>
            <a:r>
              <a:rPr lang="en-US" dirty="0" err="1" smtClean="0"/>
              <a:t>AppBuilder</a:t>
            </a:r>
            <a:r>
              <a:rPr lang="en-US" dirty="0" smtClean="0"/>
              <a:t> + Telerik Backend Services = fun app!</a:t>
            </a:r>
            <a:endParaRPr lang="en-US" dirty="0"/>
          </a:p>
        </p:txBody>
      </p:sp>
      <p:pic>
        <p:nvPicPr>
          <p:cNvPr id="6" name="Picture 5" descr="5.5-inch (iPhone 6+) - Screenshot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58" y="2439229"/>
            <a:ext cx="1521153" cy="2704271"/>
          </a:xfrm>
          <a:prstGeom prst="rect">
            <a:avLst/>
          </a:prstGeom>
        </p:spPr>
      </p:pic>
      <p:pic>
        <p:nvPicPr>
          <p:cNvPr id="9" name="Picture 8" descr="5.5-inch (iPhone 6+) - Screenshot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95" y="2440584"/>
            <a:ext cx="1520390" cy="2702916"/>
          </a:xfrm>
          <a:prstGeom prst="rect">
            <a:avLst/>
          </a:prstGeom>
        </p:spPr>
      </p:pic>
      <p:pic>
        <p:nvPicPr>
          <p:cNvPr id="10" name="Picture 9" descr="5.5-inch (iPhone 6+) - Screenshot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6" y="2432501"/>
            <a:ext cx="1524937" cy="2710999"/>
          </a:xfrm>
          <a:prstGeom prst="rect">
            <a:avLst/>
          </a:prstGeom>
        </p:spPr>
      </p:pic>
      <p:pic>
        <p:nvPicPr>
          <p:cNvPr id="12" name="Picture 11" descr="5.5-inch (iPhone 6+) - Screenshot 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98" y="2433634"/>
            <a:ext cx="1524300" cy="270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0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Beacon Hunt Requirements: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1435" y="1281268"/>
            <a:ext cx="8962565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Allow an administrator or host to create a Beacon Hunt by creating a 6-digit PIN unique to that hunt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Enable sending this PIN to users of the app via email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Allow invitees to the hunt to input the PIN and subscribe to a push notification channel unique to the hunt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On push of ‘start’ button, app starts pinging for beacons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If beacon is found, appropriately colored button is generated, and when pressed, a push notification is sent to the members of the hunt that this color beacon has been found (“claimed”).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1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the app – Step 1 - Setup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231" y="1007021"/>
            <a:ext cx="3038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Telerik Platform makes it easy</a:t>
            </a:r>
            <a:endParaRPr lang="en-US" dirty="0"/>
          </a:p>
        </p:txBody>
      </p:sp>
      <p:pic>
        <p:nvPicPr>
          <p:cNvPr id="4" name="Picture 3" descr="Screenshot 2015-04-16 15.0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3" y="1575345"/>
            <a:ext cx="4880763" cy="25794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5578015" y="699320"/>
            <a:ext cx="318903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Create an account at </a:t>
            </a:r>
            <a:r>
              <a:rPr lang="en-US" dirty="0" err="1" smtClean="0"/>
              <a:t>platform.telerik.com</a:t>
            </a:r>
            <a:r>
              <a:rPr lang="en-US" dirty="0" smtClean="0"/>
              <a:t> and create an app</a:t>
            </a:r>
            <a:endParaRPr lang="en-US" dirty="0"/>
          </a:p>
        </p:txBody>
      </p:sp>
      <p:pic>
        <p:nvPicPr>
          <p:cNvPr id="13" name="Picture 12" descr="Screenshot 2015-04-16 15.0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46" y="2176284"/>
            <a:ext cx="2467202" cy="2467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1" name="Curved Connector 10"/>
          <p:cNvCxnSpPr>
            <a:stCxn id="7" idx="1"/>
          </p:cNvCxnSpPr>
          <p:nvPr/>
        </p:nvCxnSpPr>
        <p:spPr>
          <a:xfrm rot="10800000" flipH="1" flipV="1">
            <a:off x="5578015" y="960929"/>
            <a:ext cx="1068606" cy="1455921"/>
          </a:xfrm>
          <a:prstGeom prst="curvedConnector4">
            <a:avLst>
              <a:gd name="adj1" fmla="val -21392"/>
              <a:gd name="adj2" fmla="val 5898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3972342" y="3188880"/>
            <a:ext cx="1605639" cy="9679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54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the app – Step 2 – Scaffold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688" y="1012615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Scaffold a basic Kendo UI Mobile app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86537" y="1975636"/>
            <a:ext cx="318903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Create a hybrid project using a blank JavaScript template</a:t>
            </a:r>
            <a:endParaRPr lang="en-US" dirty="0"/>
          </a:p>
        </p:txBody>
      </p:sp>
      <p:pic>
        <p:nvPicPr>
          <p:cNvPr id="6" name="Picture 5" descr="Screenshot 2015-04-16 15.10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59" y="470698"/>
            <a:ext cx="2395933" cy="44365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1" name="Curved Connector 10"/>
          <p:cNvCxnSpPr/>
          <p:nvPr/>
        </p:nvCxnSpPr>
        <p:spPr>
          <a:xfrm rot="16200000" flipH="1">
            <a:off x="3966445" y="2537177"/>
            <a:ext cx="2127269" cy="205329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96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the app – (quick ‘n’ dirty)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688" y="1012615"/>
            <a:ext cx="342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Scaffold your app using code from </a:t>
            </a:r>
            <a:r>
              <a:rPr lang="en-US" dirty="0" err="1" smtClean="0"/>
              <a:t>github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7733" y="1823827"/>
            <a:ext cx="369816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jlooper</a:t>
            </a:r>
            <a:r>
              <a:rPr lang="en-US" dirty="0"/>
              <a:t>/beacon-</a:t>
            </a:r>
            <a:r>
              <a:rPr lang="en-US" dirty="0" err="1"/>
              <a:t>hunt.git</a:t>
            </a:r>
            <a:endParaRPr lang="en-US" dirty="0"/>
          </a:p>
        </p:txBody>
      </p:sp>
      <p:pic>
        <p:nvPicPr>
          <p:cNvPr id="8" name="Picture 7" descr="Screenshot 2015-04-16 15.10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32" y="598618"/>
            <a:ext cx="3150351" cy="3586114"/>
          </a:xfrm>
          <a:prstGeom prst="rect">
            <a:avLst/>
          </a:prstGeom>
        </p:spPr>
      </p:pic>
      <p:cxnSp>
        <p:nvCxnSpPr>
          <p:cNvPr id="11" name="Curved Connector 10"/>
          <p:cNvCxnSpPr>
            <a:stCxn id="7" idx="2"/>
          </p:cNvCxnSpPr>
          <p:nvPr/>
        </p:nvCxnSpPr>
        <p:spPr>
          <a:xfrm rot="16200000" flipH="1">
            <a:off x="3677259" y="1881159"/>
            <a:ext cx="1924453" cy="2425341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4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like this</a:t>
            </a:r>
            <a:endParaRPr lang="en-US" dirty="0"/>
          </a:p>
        </p:txBody>
      </p:sp>
      <p:sp>
        <p:nvSpPr>
          <p:cNvPr id="4" name="object 2"/>
          <p:cNvSpPr/>
          <p:nvPr/>
        </p:nvSpPr>
        <p:spPr>
          <a:xfrm>
            <a:off x="2495408" y="1709729"/>
            <a:ext cx="4162709" cy="2370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414645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393033"/>
            <a:ext cx="6290033" cy="411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Building the app – Step 3 – Build ‘host’ screen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7567" y="1001427"/>
            <a:ext cx="331771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6 digit PIN will reserve your hunt ID. Use Telerik Backend Services to store it.</a:t>
            </a:r>
            <a:endParaRPr lang="en-US" dirty="0"/>
          </a:p>
        </p:txBody>
      </p:sp>
      <p:pic>
        <p:nvPicPr>
          <p:cNvPr id="4" name="Picture 3" descr="Screenshot 2015-04-16 15.28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55" y="732888"/>
            <a:ext cx="1529413" cy="26182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1" name="Curved Connector 10"/>
          <p:cNvCxnSpPr>
            <a:stCxn id="7" idx="3"/>
          </p:cNvCxnSpPr>
          <p:nvPr/>
        </p:nvCxnSpPr>
        <p:spPr>
          <a:xfrm>
            <a:off x="5505284" y="1263037"/>
            <a:ext cx="1443451" cy="87967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reenshot 2015-04-16 15.31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1" y="2257966"/>
            <a:ext cx="2516012" cy="2589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6994" y="3318923"/>
            <a:ext cx="1889701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Add Backend Services to your project to store data </a:t>
            </a:r>
            <a:endParaRPr lang="en-US" dirty="0"/>
          </a:p>
        </p:txBody>
      </p:sp>
      <p:cxnSp>
        <p:nvCxnSpPr>
          <p:cNvPr id="15" name="Curved Connector 14"/>
          <p:cNvCxnSpPr>
            <a:stCxn id="14" idx="1"/>
          </p:cNvCxnSpPr>
          <p:nvPr/>
        </p:nvCxnSpPr>
        <p:spPr>
          <a:xfrm rot="10800000" flipV="1">
            <a:off x="1270022" y="3688254"/>
            <a:ext cx="2546972" cy="96082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11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294159" cy="411480"/>
          </a:xfrm>
        </p:spPr>
        <p:txBody>
          <a:bodyPr>
            <a:normAutofit/>
          </a:bodyPr>
          <a:lstStyle/>
          <a:p>
            <a:r>
              <a:rPr lang="en-US" dirty="0" smtClean="0"/>
              <a:t>Build Data tier for ‘host’ screen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420" y="973455"/>
            <a:ext cx="3317717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Add push notifications and cloud data to your app project’s backend configuration</a:t>
            </a:r>
            <a:endParaRPr lang="en-US" dirty="0"/>
          </a:p>
        </p:txBody>
      </p:sp>
      <p:pic>
        <p:nvPicPr>
          <p:cNvPr id="3" name="Picture 2" descr="Screenshot 2015-04-16 15.33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8" y="883579"/>
            <a:ext cx="3714650" cy="934654"/>
          </a:xfrm>
          <a:prstGeom prst="rect">
            <a:avLst/>
          </a:prstGeom>
        </p:spPr>
      </p:pic>
      <p:cxnSp>
        <p:nvCxnSpPr>
          <p:cNvPr id="11" name="Curved Connector 10"/>
          <p:cNvCxnSpPr>
            <a:stCxn id="7" idx="3"/>
          </p:cNvCxnSpPr>
          <p:nvPr/>
        </p:nvCxnSpPr>
        <p:spPr>
          <a:xfrm>
            <a:off x="3726137" y="1342787"/>
            <a:ext cx="1051815" cy="27404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shot 2015-04-16 15.35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2" y="2150551"/>
            <a:ext cx="1986154" cy="26572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73591" y="2569252"/>
            <a:ext cx="3317717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Create a ‘content type’ to store </a:t>
            </a:r>
            <a:r>
              <a:rPr lang="en-US" dirty="0" err="1" smtClean="0"/>
              <a:t>HuntPINs</a:t>
            </a:r>
            <a:r>
              <a:rPr lang="en-US" dirty="0" smtClean="0"/>
              <a:t> so they will remain unique for use as push segments</a:t>
            </a:r>
            <a:endParaRPr lang="en-US" dirty="0"/>
          </a:p>
        </p:txBody>
      </p:sp>
      <p:cxnSp>
        <p:nvCxnSpPr>
          <p:cNvPr id="17" name="Curved Connector 16"/>
          <p:cNvCxnSpPr>
            <a:stCxn id="16" idx="1"/>
          </p:cNvCxnSpPr>
          <p:nvPr/>
        </p:nvCxnSpPr>
        <p:spPr>
          <a:xfrm rot="10800000" flipV="1">
            <a:off x="2243515" y="2938583"/>
            <a:ext cx="930076" cy="1346851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2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294159" cy="411480"/>
          </a:xfrm>
        </p:spPr>
        <p:txBody>
          <a:bodyPr>
            <a:normAutofit/>
          </a:bodyPr>
          <a:lstStyle/>
          <a:p>
            <a:r>
              <a:rPr lang="en-US" dirty="0" smtClean="0"/>
              <a:t>Configure </a:t>
            </a:r>
            <a:r>
              <a:rPr lang="en-US" dirty="0"/>
              <a:t>p</a:t>
            </a:r>
            <a:r>
              <a:rPr lang="en-US" dirty="0" smtClean="0"/>
              <a:t>ush notifications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6059" y="1007023"/>
            <a:ext cx="241695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Manage your app provisioning (takes time to do on </a:t>
            </a:r>
            <a:r>
              <a:rPr lang="en-US" dirty="0" err="1" smtClean="0"/>
              <a:t>iOS</a:t>
            </a:r>
            <a:r>
              <a:rPr lang="en-US" dirty="0" smtClean="0"/>
              <a:t> especially!)</a:t>
            </a:r>
            <a:endParaRPr lang="en-US" dirty="0"/>
          </a:p>
        </p:txBody>
      </p:sp>
      <p:pic>
        <p:nvPicPr>
          <p:cNvPr id="8" name="Picture 7" descr="Screenshot 2015-04-16 15.3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22" y="144010"/>
            <a:ext cx="2259891" cy="2705720"/>
          </a:xfrm>
          <a:prstGeom prst="rect">
            <a:avLst/>
          </a:prstGeom>
        </p:spPr>
      </p:pic>
      <p:cxnSp>
        <p:nvCxnSpPr>
          <p:cNvPr id="11" name="Curved Connector 10"/>
          <p:cNvCxnSpPr>
            <a:stCxn id="7" idx="3"/>
          </p:cNvCxnSpPr>
          <p:nvPr/>
        </p:nvCxnSpPr>
        <p:spPr>
          <a:xfrm>
            <a:off x="4073014" y="1376355"/>
            <a:ext cx="1158123" cy="124190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shot 2015-04-16 15.38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9" y="2553716"/>
            <a:ext cx="4197450" cy="22520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7587" y="3699353"/>
            <a:ext cx="241695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Keep track of push stats in the backend</a:t>
            </a:r>
            <a:endParaRPr lang="en-US" dirty="0"/>
          </a:p>
        </p:txBody>
      </p:sp>
      <p:cxnSp>
        <p:nvCxnSpPr>
          <p:cNvPr id="14" name="Curved Connector 13"/>
          <p:cNvCxnSpPr>
            <a:stCxn id="13" idx="1"/>
          </p:cNvCxnSpPr>
          <p:nvPr/>
        </p:nvCxnSpPr>
        <p:spPr>
          <a:xfrm rot="10800000" flipV="1">
            <a:off x="4498219" y="3960962"/>
            <a:ext cx="829368" cy="1117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22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294159" cy="411480"/>
          </a:xfrm>
        </p:spPr>
        <p:txBody>
          <a:bodyPr>
            <a:normAutofit/>
          </a:bodyPr>
          <a:lstStyle/>
          <a:p>
            <a:r>
              <a:rPr lang="en-US" dirty="0" smtClean="0"/>
              <a:t>Build the app – Step 4 – Plugins!!</a:t>
            </a:r>
            <a:endParaRPr lang="en-US" dirty="0"/>
          </a:p>
        </p:txBody>
      </p:sp>
      <p:pic>
        <p:nvPicPr>
          <p:cNvPr id="4" name="Picture 3" descr="Screenshot 2015-04-16 16.02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27" y="945655"/>
            <a:ext cx="4366474" cy="37633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426172" y="1230954"/>
            <a:ext cx="272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Plugins.telerik.com</a:t>
            </a:r>
            <a:endParaRPr lang="en-US" sz="2400" dirty="0"/>
          </a:p>
        </p:txBody>
      </p:sp>
      <p:pic>
        <p:nvPicPr>
          <p:cNvPr id="3" name="Picture 2" descr="Praying-Racco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" y="2418946"/>
            <a:ext cx="3540371" cy="2655278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85722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294159" cy="411480"/>
          </a:xfrm>
        </p:spPr>
        <p:txBody>
          <a:bodyPr>
            <a:normAutofit/>
          </a:bodyPr>
          <a:lstStyle/>
          <a:p>
            <a:r>
              <a:rPr lang="en-US" dirty="0" smtClean="0"/>
              <a:t>Integrate 3 plugins:</a:t>
            </a:r>
            <a:endParaRPr lang="en-US" dirty="0"/>
          </a:p>
        </p:txBody>
      </p:sp>
      <p:pic>
        <p:nvPicPr>
          <p:cNvPr id="7" name="Picture 6" descr="Screenshot 2015-04-16 16.0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4" y="1124507"/>
            <a:ext cx="3422038" cy="11860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 descr="Screenshot 2015-04-16 16.08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9" y="2483984"/>
            <a:ext cx="3429612" cy="11898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 descr="Screenshot 2015-04-16 16.09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4" y="3844780"/>
            <a:ext cx="3441917" cy="11847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 descr="Screenshot 2015-04-16 16.14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15" y="2433634"/>
            <a:ext cx="2046211" cy="23051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4716417" y="1124507"/>
            <a:ext cx="326176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Install Custom plugins from the Plugin marketplace in-browser</a:t>
            </a:r>
            <a:endParaRPr lang="en-US" dirty="0"/>
          </a:p>
        </p:txBody>
      </p:sp>
      <p:cxnSp>
        <p:nvCxnSpPr>
          <p:cNvPr id="14" name="Curved Connector 13"/>
          <p:cNvCxnSpPr>
            <a:stCxn id="12" idx="2"/>
          </p:cNvCxnSpPr>
          <p:nvPr/>
        </p:nvCxnSpPr>
        <p:spPr>
          <a:xfrm rot="5400000">
            <a:off x="5787905" y="1991723"/>
            <a:ext cx="903393" cy="215401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65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652226" cy="411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Build the app – Step 5 – Participant screen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23962" y="1096535"/>
            <a:ext cx="363102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Type the PIN, subscribe to a push segment, start searching, claim a beacon, send push</a:t>
            </a:r>
            <a:endParaRPr lang="en-US" dirty="0"/>
          </a:p>
        </p:txBody>
      </p:sp>
      <p:pic>
        <p:nvPicPr>
          <p:cNvPr id="4" name="Picture 3" descr="Screenshot 2015-04-16 16.22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49" y="1946906"/>
            <a:ext cx="1382929" cy="23217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 descr="IMG_63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007" y="1935718"/>
            <a:ext cx="1314328" cy="2332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 descr="IMG_63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27" y="1935720"/>
            <a:ext cx="1314598" cy="2333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1909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652226" cy="411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Build the app – Step 5 – Participant screen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635" y="1236399"/>
            <a:ext cx="80117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Your Hunt is </a:t>
            </a:r>
            <a:r>
              <a:rPr lang="en-US" dirty="0" err="1" smtClean="0"/>
              <a:t>geofenced</a:t>
            </a:r>
            <a:r>
              <a:rPr lang="en-US" dirty="0" smtClean="0"/>
              <a:t> according to the segment you are subscribed to, per your hunt PIN which is stored in </a:t>
            </a:r>
            <a:r>
              <a:rPr lang="en-US" dirty="0" err="1" smtClean="0"/>
              <a:t>localStorage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customDeviceParameters</a:t>
            </a:r>
            <a:r>
              <a:rPr lang="en-US" dirty="0"/>
              <a:t> = {</a:t>
            </a:r>
          </a:p>
          <a:p>
            <a:r>
              <a:rPr lang="en-US" dirty="0"/>
              <a:t>                "Hunt":</a:t>
            </a:r>
            <a:r>
              <a:rPr lang="en-US" dirty="0" err="1"/>
              <a:t>localStorage.getItem</a:t>
            </a:r>
            <a:r>
              <a:rPr lang="en-US" dirty="0"/>
              <a:t>('</a:t>
            </a:r>
            <a:r>
              <a:rPr lang="en-US" dirty="0" err="1"/>
              <a:t>registeredHunt</a:t>
            </a:r>
            <a:r>
              <a:rPr lang="en-US" dirty="0"/>
              <a:t>')</a:t>
            </a:r>
          </a:p>
          <a:p>
            <a:r>
              <a:rPr lang="en-US" dirty="0"/>
              <a:t>            }</a:t>
            </a:r>
            <a:r>
              <a:rPr lang="en-US" dirty="0" smtClean="0"/>
              <a:t>;</a:t>
            </a:r>
          </a:p>
          <a:p>
            <a:endParaRPr lang="en-US" dirty="0"/>
          </a:p>
          <a:p>
            <a:r>
              <a:rPr lang="en-US" dirty="0" smtClean="0"/>
              <a:t>…</a:t>
            </a:r>
          </a:p>
          <a:p>
            <a:endParaRPr lang="en-US" dirty="0"/>
          </a:p>
          <a:p>
            <a:r>
              <a:rPr lang="en-US" dirty="0" err="1"/>
              <a:t>currentDevice.register</a:t>
            </a:r>
            <a:r>
              <a:rPr lang="en-US" dirty="0"/>
              <a:t>(</a:t>
            </a:r>
            <a:r>
              <a:rPr lang="en-US" dirty="0" err="1"/>
              <a:t>customDeviceParameters</a:t>
            </a:r>
            <a:r>
              <a:rPr lang="en-US" dirty="0"/>
              <a:t>)</a:t>
            </a:r>
          </a:p>
          <a:p>
            <a:r>
              <a:rPr lang="en-US" dirty="0"/>
              <a:t>          </a:t>
            </a:r>
            <a:r>
              <a:rPr lang="en-US" dirty="0" smtClean="0"/>
              <a:t>.</a:t>
            </a:r>
            <a:r>
              <a:rPr lang="en-US" dirty="0"/>
              <a:t>then(function (</a:t>
            </a:r>
            <a:r>
              <a:rPr lang="en-US" dirty="0" err="1"/>
              <a:t>regData</a:t>
            </a:r>
            <a:r>
              <a:rPr lang="en-US" dirty="0"/>
              <a:t>) {</a:t>
            </a:r>
          </a:p>
          <a:p>
            <a:r>
              <a:rPr lang="en-US" dirty="0"/>
              <a:t>                  </a:t>
            </a:r>
            <a:r>
              <a:rPr lang="en-US" dirty="0" smtClean="0"/>
              <a:t>model</a:t>
            </a:r>
            <a:r>
              <a:rPr lang="en-US" dirty="0"/>
              <a:t>._</a:t>
            </a:r>
            <a:r>
              <a:rPr lang="en-US" dirty="0" err="1"/>
              <a:t>onDeviceIsSuccessfullyRegistered</a:t>
            </a:r>
            <a:r>
              <a:rPr lang="en-US" dirty="0"/>
              <a:t>();</a:t>
            </a:r>
          </a:p>
          <a:p>
            <a:r>
              <a:rPr lang="en-US" dirty="0"/>
              <a:t>          </a:t>
            </a:r>
            <a:r>
              <a:rPr lang="en-US" dirty="0" smtClean="0"/>
              <a:t>}</a:t>
            </a:r>
            <a:r>
              <a:rPr lang="en-US" dirty="0"/>
              <a:t>, function (err) {</a:t>
            </a:r>
          </a:p>
          <a:p>
            <a:r>
              <a:rPr lang="en-US" dirty="0"/>
              <a:t>                  </a:t>
            </a:r>
            <a:r>
              <a:rPr lang="en-US" dirty="0" smtClean="0"/>
              <a:t>model</a:t>
            </a:r>
            <a:r>
              <a:rPr lang="en-US" dirty="0"/>
              <a:t>._</a:t>
            </a:r>
            <a:r>
              <a:rPr lang="en-US" dirty="0" err="1"/>
              <a:t>onPushErrorOccurred</a:t>
            </a:r>
            <a:r>
              <a:rPr lang="en-US" dirty="0"/>
              <a:t>(</a:t>
            </a:r>
            <a:r>
              <a:rPr lang="en-US" dirty="0" err="1"/>
              <a:t>err.message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  <a:p>
            <a:r>
              <a:rPr lang="en-US" dirty="0" smtClean="0"/>
              <a:t>}</a:t>
            </a:r>
            <a:r>
              <a:rPr lang="en-US" dirty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0794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652226" cy="411480"/>
          </a:xfrm>
        </p:spPr>
        <p:txBody>
          <a:bodyPr>
            <a:normAutofit/>
          </a:bodyPr>
          <a:lstStyle/>
          <a:p>
            <a:r>
              <a:rPr lang="en-US" dirty="0" smtClean="0"/>
              <a:t>Push to a segment</a:t>
            </a:r>
            <a:endParaRPr lang="en-US" dirty="0"/>
          </a:p>
        </p:txBody>
      </p:sp>
      <p:pic>
        <p:nvPicPr>
          <p:cNvPr id="4" name="Picture 3" descr="Screenshot 2015-04-16 22.29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45" y="1249707"/>
            <a:ext cx="2278210" cy="257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2763852" y="2967238"/>
            <a:ext cx="157773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Anyone signed into the </a:t>
            </a:r>
            <a:r>
              <a:rPr lang="en-US" dirty="0" err="1" smtClean="0"/>
              <a:t>GalHnt</a:t>
            </a:r>
            <a:r>
              <a:rPr lang="en-US" dirty="0" smtClean="0"/>
              <a:t> segment received this push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93167" y="1855267"/>
            <a:ext cx="157773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user claimed the ‘ice’ color beacon</a:t>
            </a:r>
          </a:p>
        </p:txBody>
      </p:sp>
      <p:cxnSp>
        <p:nvCxnSpPr>
          <p:cNvPr id="10" name="Curved Connector 9"/>
          <p:cNvCxnSpPr>
            <a:stCxn id="8" idx="3"/>
          </p:cNvCxnSpPr>
          <p:nvPr/>
        </p:nvCxnSpPr>
        <p:spPr>
          <a:xfrm>
            <a:off x="4370900" y="2224599"/>
            <a:ext cx="927395" cy="87690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7" idx="3"/>
          </p:cNvCxnSpPr>
          <p:nvPr/>
        </p:nvCxnSpPr>
        <p:spPr>
          <a:xfrm flipV="1">
            <a:off x="4341585" y="2972832"/>
            <a:ext cx="973495" cy="47146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97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652226" cy="411480"/>
          </a:xfrm>
        </p:spPr>
        <p:txBody>
          <a:bodyPr>
            <a:normAutofit/>
          </a:bodyPr>
          <a:lstStyle/>
          <a:p>
            <a:r>
              <a:rPr lang="en-US" dirty="0" smtClean="0"/>
              <a:t>The final result!</a:t>
            </a:r>
            <a:endParaRPr lang="en-US" dirty="0"/>
          </a:p>
        </p:txBody>
      </p:sp>
      <p:pic>
        <p:nvPicPr>
          <p:cNvPr id="8" name="beacon-hunt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351" y="1054495"/>
            <a:ext cx="5979339" cy="3363378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29050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4" y="393033"/>
            <a:ext cx="5652226" cy="411480"/>
          </a:xfrm>
        </p:spPr>
        <p:txBody>
          <a:bodyPr>
            <a:normAutofit/>
          </a:bodyPr>
          <a:lstStyle/>
          <a:p>
            <a:r>
              <a:rPr lang="en-US" dirty="0" smtClean="0"/>
              <a:t>Beacons are awesome.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36966" y="2120330"/>
            <a:ext cx="294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will you build?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716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 much more precise: indoor location FTW</a:t>
            </a:r>
            <a:endParaRPr lang="en-US" dirty="0"/>
          </a:p>
        </p:txBody>
      </p:sp>
      <p:pic>
        <p:nvPicPr>
          <p:cNvPr id="6" name="Picture 5" descr="kitch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79" y="1197236"/>
            <a:ext cx="1681697" cy="3185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8962" y="1751097"/>
            <a:ext cx="472059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Use several beacons to triangulate your location in a room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2416953" y="1904986"/>
            <a:ext cx="1712009" cy="1451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13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393033"/>
            <a:ext cx="8119417" cy="411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Did you download Beacon Hunt? Ready to hunt for beacons?</a:t>
            </a:r>
            <a:endParaRPr lang="en-US" dirty="0"/>
          </a:p>
        </p:txBody>
      </p:sp>
      <p:pic>
        <p:nvPicPr>
          <p:cNvPr id="5" name="Picture 4" descr="ios-qr-beaconhu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68" y="2204257"/>
            <a:ext cx="1930205" cy="1930205"/>
          </a:xfrm>
          <a:prstGeom prst="rect">
            <a:avLst/>
          </a:prstGeom>
        </p:spPr>
      </p:pic>
      <p:pic>
        <p:nvPicPr>
          <p:cNvPr id="6" name="Picture 5" descr="goo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88" y="1715920"/>
            <a:ext cx="1126653" cy="258251"/>
          </a:xfrm>
          <a:prstGeom prst="rect">
            <a:avLst/>
          </a:prstGeom>
        </p:spPr>
      </p:pic>
      <p:pic>
        <p:nvPicPr>
          <p:cNvPr id="7" name="Picture 6" descr="app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24" y="1699137"/>
            <a:ext cx="1290770" cy="298122"/>
          </a:xfrm>
          <a:prstGeom prst="rect">
            <a:avLst/>
          </a:prstGeom>
        </p:spPr>
      </p:pic>
      <p:pic>
        <p:nvPicPr>
          <p:cNvPr id="8" name="Picture 7" descr="qrcode.2912007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60" y="2176997"/>
            <a:ext cx="1987045" cy="19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393033"/>
            <a:ext cx="8119417" cy="411480"/>
          </a:xfrm>
        </p:spPr>
        <p:txBody>
          <a:bodyPr>
            <a:normAutofit/>
          </a:bodyPr>
          <a:lstStyle/>
          <a:p>
            <a:r>
              <a:rPr lang="en-US" dirty="0" smtClean="0"/>
              <a:t>Let’s go! Hunt PIN: </a:t>
            </a:r>
            <a:r>
              <a:rPr lang="en-US" dirty="0" err="1" smtClean="0"/>
              <a:t>HntFTW</a:t>
            </a:r>
            <a:endParaRPr lang="en-US" dirty="0"/>
          </a:p>
        </p:txBody>
      </p:sp>
      <p:pic>
        <p:nvPicPr>
          <p:cNvPr id="3" name="Picture 2" descr="images.duckduck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33" y="1290368"/>
            <a:ext cx="5281097" cy="3109033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51148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857918"/>
            <a:ext cx="8119417" cy="4114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720422" y="1645856"/>
            <a:ext cx="7335079" cy="51521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ctr"/>
            <a:r>
              <a:rPr lang="en-US" smtClean="0"/>
              <a:t>Jen Looper</a:t>
            </a:r>
            <a:endParaRPr lang="en-US" dirty="0"/>
          </a:p>
        </p:txBody>
      </p:sp>
      <p:sp>
        <p:nvSpPr>
          <p:cNvPr id="5" name="Subtitle 5"/>
          <p:cNvSpPr txBox="1">
            <a:spLocks/>
          </p:cNvSpPr>
          <p:nvPr/>
        </p:nvSpPr>
        <p:spPr>
          <a:xfrm>
            <a:off x="2080291" y="2297130"/>
            <a:ext cx="4623474" cy="334896"/>
          </a:xfrm>
          <a:prstGeom prst="rect">
            <a:avLst/>
          </a:prstGeom>
        </p:spPr>
        <p:txBody>
          <a:bodyPr>
            <a:noAutofit/>
          </a:bodyPr>
          <a:lstStyle>
            <a:lvl1pPr marL="137160" indent="137160" algn="l" defTabSz="6858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2700" kern="1200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74320" indent="137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tabLst>
                <a:tab pos="226314" algn="l"/>
              </a:tabLst>
              <a:defRPr sz="2100" kern="1200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411480" indent="137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548640" indent="137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685800" indent="137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 cap="all" spc="0" baseline="0">
                <a:solidFill>
                  <a:srgbClr val="95BC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sz="1800" dirty="0" smtClean="0"/>
              <a:t>Developer Advocate, Telerik</a:t>
            </a:r>
          </a:p>
          <a:p>
            <a:pPr indent="0" algn="ctr">
              <a:buNone/>
            </a:pPr>
            <a:r>
              <a:rPr lang="en-US" sz="1800" dirty="0" smtClean="0"/>
              <a:t>http://</a:t>
            </a:r>
            <a:r>
              <a:rPr lang="en-US" sz="1800" dirty="0" err="1" smtClean="0"/>
              <a:t>www.ladeezfirstmedia.com</a:t>
            </a:r>
            <a:endParaRPr lang="en-US" sz="1800" dirty="0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2574603" y="3391717"/>
            <a:ext cx="3663535" cy="292894"/>
          </a:xfrm>
          <a:prstGeom prst="rect">
            <a:avLst/>
          </a:prstGeom>
        </p:spPr>
        <p:txBody>
          <a:bodyPr lIns="68580" tIns="34290" rIns="68580" bIns="34290"/>
          <a:lstStyle>
            <a:lvl1pPr marL="182880" indent="-182880" algn="l" defTabSz="9144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3600" kern="1200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tabLst>
                <a:tab pos="301752" algn="l"/>
              </a:tabLst>
              <a:defRPr sz="2800" kern="1200" baseline="0">
                <a:solidFill>
                  <a:srgbClr val="21242C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rgbClr val="21242C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800" kern="1200" baseline="0">
                <a:solidFill>
                  <a:srgbClr val="21242C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E600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rgbClr val="21242C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cap="all" spc="0" baseline="0">
                <a:solidFill>
                  <a:srgbClr val="95BC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5CE600"/>
                </a:solidFill>
              </a:rPr>
              <a:t>@jenlooper</a:t>
            </a:r>
          </a:p>
        </p:txBody>
      </p:sp>
    </p:spTree>
    <p:extLst>
      <p:ext uri="{BB962C8B-B14F-4D97-AF65-F5344CB8AC3E}">
        <p14:creationId xmlns:p14="http://schemas.microsoft.com/office/powerpoint/2010/main" val="128028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68889" y="531484"/>
            <a:ext cx="2002938" cy="30434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Beacons might feature: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6041" y="1141291"/>
            <a:ext cx="2569934" cy="2641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A bit of memory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Accelerometer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Temperature sensor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Bluetooth (Smart, or BLE)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Long-lived battery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Gecko-style sticky backing</a:t>
            </a:r>
            <a:endParaRPr lang="en-US" dirty="0"/>
          </a:p>
        </p:txBody>
      </p:sp>
      <p:pic>
        <p:nvPicPr>
          <p:cNvPr id="10" name="Picture 9" descr="gettingstarted4.3cb96b8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09" y="841930"/>
            <a:ext cx="1484921" cy="24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4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Bluetooth signal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767" y="1093914"/>
            <a:ext cx="4660250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210"/>
              </a:spcBef>
              <a:buFont typeface="Arial"/>
              <a:buChar char="•"/>
            </a:pPr>
            <a:r>
              <a:rPr lang="en-US" dirty="0" smtClean="0">
                <a:cs typeface="Times New Roman"/>
              </a:rPr>
              <a:t>Beacons broadcast using </a:t>
            </a:r>
            <a:r>
              <a:rPr lang="en-US" dirty="0" err="1" smtClean="0">
                <a:cs typeface="Times New Roman"/>
              </a:rPr>
              <a:t>bluetooth</a:t>
            </a:r>
            <a:endParaRPr lang="en-US" dirty="0" smtClean="0"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210"/>
              </a:spcBef>
              <a:buFont typeface="Arial"/>
              <a:buChar char="•"/>
            </a:pPr>
            <a:r>
              <a:rPr lang="en-US" dirty="0" smtClean="0">
                <a:cs typeface="Times New Roman"/>
              </a:rPr>
              <a:t>Find them between two inches and 230 feet distance</a:t>
            </a:r>
          </a:p>
          <a:p>
            <a:pPr marL="298450" indent="-285750">
              <a:lnSpc>
                <a:spcPct val="100000"/>
              </a:lnSpc>
              <a:spcBef>
                <a:spcPts val="210"/>
              </a:spcBef>
              <a:buFont typeface="Arial"/>
              <a:buChar char="•"/>
            </a:pPr>
            <a:r>
              <a:rPr lang="en-US" dirty="0" smtClean="0">
                <a:cs typeface="Times New Roman"/>
              </a:rPr>
              <a:t>Invisible underwater</a:t>
            </a:r>
            <a:endParaRPr lang="en-US" dirty="0">
              <a:cs typeface="Times New Roman"/>
            </a:endParaRPr>
          </a:p>
        </p:txBody>
      </p:sp>
      <p:sp>
        <p:nvSpPr>
          <p:cNvPr id="6" name="object 24"/>
          <p:cNvSpPr/>
          <p:nvPr/>
        </p:nvSpPr>
        <p:spPr>
          <a:xfrm>
            <a:off x="4357189" y="2249957"/>
            <a:ext cx="4064144" cy="2191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120976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Your phone picks up a signal (“advertising packet”) and your app processes it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0445" y="1454586"/>
            <a:ext cx="2480166" cy="1034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210"/>
              </a:spcBef>
              <a:buFont typeface="Arial"/>
              <a:buChar char="•"/>
            </a:pPr>
            <a:r>
              <a:rPr lang="en-US" dirty="0" smtClean="0">
                <a:cs typeface="Times New Roman"/>
              </a:rPr>
              <a:t>Estimates distance</a:t>
            </a:r>
          </a:p>
          <a:p>
            <a:pPr marL="298450" indent="-285750">
              <a:lnSpc>
                <a:spcPct val="100000"/>
              </a:lnSpc>
              <a:spcBef>
                <a:spcPts val="210"/>
              </a:spcBef>
              <a:buFont typeface="Arial"/>
              <a:buChar char="•"/>
            </a:pPr>
            <a:r>
              <a:rPr lang="en-US" dirty="0" smtClean="0">
                <a:cs typeface="Times New Roman"/>
              </a:rPr>
              <a:t>Places phone in a context</a:t>
            </a:r>
          </a:p>
          <a:p>
            <a:pPr marL="298450" indent="-285750">
              <a:lnSpc>
                <a:spcPct val="100000"/>
              </a:lnSpc>
              <a:spcBef>
                <a:spcPts val="210"/>
              </a:spcBef>
              <a:buFont typeface="Arial"/>
              <a:buChar char="•"/>
            </a:pPr>
            <a:r>
              <a:rPr lang="en-US" dirty="0" smtClean="0">
                <a:cs typeface="Times New Roman"/>
              </a:rPr>
              <a:t>Measures signal strength</a:t>
            </a:r>
          </a:p>
          <a:p>
            <a:pPr marL="298450" indent="-285750">
              <a:lnSpc>
                <a:spcPct val="100000"/>
              </a:lnSpc>
              <a:spcBef>
                <a:spcPts val="210"/>
              </a:spcBef>
              <a:buFont typeface="Arial"/>
              <a:buChar char="•"/>
            </a:pPr>
            <a:r>
              <a:rPr lang="en-US" dirty="0" smtClean="0">
                <a:cs typeface="Times New Roman"/>
              </a:rPr>
              <a:t>Can ping 10x/second</a:t>
            </a:r>
            <a:endParaRPr lang="en-US" dirty="0">
              <a:cs typeface="Times New Roman"/>
            </a:endParaRPr>
          </a:p>
        </p:txBody>
      </p:sp>
      <p:sp>
        <p:nvSpPr>
          <p:cNvPr id="7" name="object 34"/>
          <p:cNvSpPr/>
          <p:nvPr/>
        </p:nvSpPr>
        <p:spPr>
          <a:xfrm>
            <a:off x="3428448" y="1308319"/>
            <a:ext cx="4209616" cy="2273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64586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Beacons have a unique Id</a:t>
            </a:r>
            <a:endParaRPr lang="en-US" dirty="0"/>
          </a:p>
        </p:txBody>
      </p:sp>
      <p:pic>
        <p:nvPicPr>
          <p:cNvPr id="4" name="Picture 3" descr="gettingstarted3.91505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84" y="953890"/>
            <a:ext cx="4248551" cy="2293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231" y="1393046"/>
            <a:ext cx="3021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Associate this id with a product or a call to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0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lerik">
  <a:themeElements>
    <a:clrScheme name="Telerik 3.0 New Brand">
      <a:dk1>
        <a:srgbClr val="2A2D33"/>
      </a:dk1>
      <a:lt1>
        <a:srgbClr val="FFFFFF"/>
      </a:lt1>
      <a:dk2>
        <a:srgbClr val="384361"/>
      </a:dk2>
      <a:lt2>
        <a:srgbClr val="E1E5EA"/>
      </a:lt2>
      <a:accent1>
        <a:srgbClr val="E73039"/>
      </a:accent1>
      <a:accent2>
        <a:srgbClr val="FF8800"/>
      </a:accent2>
      <a:accent3>
        <a:srgbClr val="FFD73F"/>
      </a:accent3>
      <a:accent4>
        <a:srgbClr val="5DC62E"/>
      </a:accent4>
      <a:accent5>
        <a:srgbClr val="009B55"/>
      </a:accent5>
      <a:accent6>
        <a:srgbClr val="3CD5ED"/>
      </a:accent6>
      <a:hlink>
        <a:srgbClr val="0099CC"/>
      </a:hlink>
      <a:folHlink>
        <a:srgbClr val="9149B6"/>
      </a:folHlink>
    </a:clrScheme>
    <a:fontScheme name="Telerik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lerikGlobalGathering" id="{7E85FF9B-8877-49BD-BF1B-DBAE84329A25}" vid="{14ED4DDA-1649-4FE2-8BAA-9DDDE833FA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Formal.thmx</Template>
  <TotalTime>22307</TotalTime>
  <Words>1323</Words>
  <Application>Microsoft Macintosh PowerPoint</Application>
  <PresentationFormat>On-screen Show (16:9)</PresentationFormat>
  <Paragraphs>231</Paragraphs>
  <Slides>52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Telerik</vt:lpstr>
      <vt:lpstr>Getting up close and personal with IoT Nearables</vt:lpstr>
      <vt:lpstr>PowerPoint Presentation</vt:lpstr>
      <vt:lpstr>What’s a beacon?</vt:lpstr>
      <vt:lpstr>More like this</vt:lpstr>
      <vt:lpstr>Except much more precise: indoor location FTW</vt:lpstr>
      <vt:lpstr>Beacons might feature:</vt:lpstr>
      <vt:lpstr>Bluetooth signal</vt:lpstr>
      <vt:lpstr>Your phone picks up a signal (“advertising packet”) and your app processes it</vt:lpstr>
      <vt:lpstr>Beacons have a unique Id</vt:lpstr>
      <vt:lpstr>And moar!</vt:lpstr>
      <vt:lpstr>Not just for selling stuff</vt:lpstr>
      <vt:lpstr>Museums!! Check out the Metropolitan Museum’s ‘Beacon Walk’</vt:lpstr>
      <vt:lpstr>What about iBeacon?</vt:lpstr>
      <vt:lpstr>What types of hardware beacons are available now?</vt:lpstr>
      <vt:lpstr>Periculum!</vt:lpstr>
      <vt:lpstr>Beacons can be hacked</vt:lpstr>
      <vt:lpstr>Hacking the CES scavenger hunt</vt:lpstr>
      <vt:lpstr>Estimotes have beefed up security</vt:lpstr>
      <vt:lpstr>A look at Estimote’s offering</vt:lpstr>
      <vt:lpstr>The unboxing</vt:lpstr>
      <vt:lpstr>Let’s build something!</vt:lpstr>
      <vt:lpstr>A Civic Project - BookBeacon</vt:lpstr>
      <vt:lpstr>PowerPoint Presentation</vt:lpstr>
      <vt:lpstr>Create a mobile app – Telerik AppBuilder + Kendo UI Mobile</vt:lpstr>
      <vt:lpstr>Two views – manage beacons, scan books</vt:lpstr>
      <vt:lpstr>Two buttons in beacons.html: start and stop scanning for beacons</vt:lpstr>
      <vt:lpstr>One button and one link in scan.html</vt:lpstr>
      <vt:lpstr>Wire up the beacon scanning procedure</vt:lpstr>
      <vt:lpstr>Plug in the plugins!</vt:lpstr>
      <vt:lpstr>Integrating Barcode Scan plugin</vt:lpstr>
      <vt:lpstr>Test on device</vt:lpstr>
      <vt:lpstr>Let’s build something else: Beacon Hunt</vt:lpstr>
      <vt:lpstr>PowerPoint Presentation</vt:lpstr>
      <vt:lpstr>Introducing Beacon Hunt!</vt:lpstr>
      <vt:lpstr>Estimote Beacons + Plugin + AppBuilder + Telerik Backend Services = fun app!</vt:lpstr>
      <vt:lpstr>Beacon Hunt Requirements:</vt:lpstr>
      <vt:lpstr>Building the app – Step 1 - Setup</vt:lpstr>
      <vt:lpstr>Building the app – Step 2 – Scaffold</vt:lpstr>
      <vt:lpstr>Building the app – (quick ‘n’ dirty)</vt:lpstr>
      <vt:lpstr>Building the app – Step 3 – Build ‘host’ screen</vt:lpstr>
      <vt:lpstr>Build Data tier for ‘host’ screen</vt:lpstr>
      <vt:lpstr>Configure push notifications</vt:lpstr>
      <vt:lpstr>Build the app – Step 4 – Plugins!!</vt:lpstr>
      <vt:lpstr>Integrate 3 plugins:</vt:lpstr>
      <vt:lpstr>Build the app – Step 5 – Participant screen</vt:lpstr>
      <vt:lpstr>Build the app – Step 5 – Participant screen</vt:lpstr>
      <vt:lpstr>Push to a segment</vt:lpstr>
      <vt:lpstr>The final result!</vt:lpstr>
      <vt:lpstr>Beacons are awesome.</vt:lpstr>
      <vt:lpstr>Did you download Beacon Hunt? Ready to hunt for beacons?</vt:lpstr>
      <vt:lpstr>Let’s go! Hunt PIN: HntFTW</vt:lpstr>
      <vt:lpstr>Thanks!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Polya Vassileva</dc:creator>
  <cp:lastModifiedBy>Jen Looper Looper</cp:lastModifiedBy>
  <cp:revision>338</cp:revision>
  <dcterms:created xsi:type="dcterms:W3CDTF">2013-04-11T08:37:24Z</dcterms:created>
  <dcterms:modified xsi:type="dcterms:W3CDTF">2015-06-09T15:41:33Z</dcterms:modified>
</cp:coreProperties>
</file>