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71" r:id="rId3"/>
    <p:sldId id="368" r:id="rId4"/>
    <p:sldId id="360" r:id="rId5"/>
    <p:sldId id="288" r:id="rId6"/>
    <p:sldId id="361" r:id="rId7"/>
    <p:sldId id="364" r:id="rId8"/>
    <p:sldId id="362" r:id="rId9"/>
    <p:sldId id="374" r:id="rId10"/>
    <p:sldId id="372" r:id="rId11"/>
    <p:sldId id="301" r:id="rId1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D1F7"/>
    <a:srgbClr val="40C7F5"/>
    <a:srgbClr val="0063A1"/>
    <a:srgbClr val="004069"/>
    <a:srgbClr val="001230"/>
    <a:srgbClr val="4D4D4D"/>
    <a:srgbClr val="00B2F2"/>
    <a:srgbClr val="00B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0" autoAdjust="0"/>
    <p:restoredTop sz="75319" autoAdjust="0"/>
  </p:normalViewPr>
  <p:slideViewPr>
    <p:cSldViewPr>
      <p:cViewPr>
        <p:scale>
          <a:sx n="60" d="100"/>
          <a:sy n="60" d="100"/>
        </p:scale>
        <p:origin x="-1560" y="-3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pitchFamily="34" charset="0"/>
                <a:ea typeface="ヒラギノ角ゴ Pro W3" pitchFamily="120" charset="-128"/>
                <a:cs typeface="+mn-cs"/>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atin typeface="Arial" pitchFamily="34" charset="0"/>
                <a:ea typeface="ヒラギノ角ゴ Pro W3" pitchFamily="120" charset="-128"/>
                <a:cs typeface="+mn-cs"/>
              </a:defRPr>
            </a:lvl1pPr>
          </a:lstStyle>
          <a:p>
            <a:pPr>
              <a:defRPr/>
            </a:pPr>
            <a:fld id="{9AEC8182-FA9A-46AA-8682-F076BBD39724}" type="datetimeFigureOut">
              <a:rPr lang="en-US"/>
              <a:pPr>
                <a:defRPr/>
              </a:pPr>
              <a:t>6/10/2015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Arial" pitchFamily="34" charset="0"/>
                <a:ea typeface="ヒラギノ角ゴ Pro W3" pitchFamily="120" charset="-128"/>
                <a:cs typeface="+mn-cs"/>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Arial" pitchFamily="34" charset="0"/>
                <a:ea typeface="ヒラギノ角ゴ Pro W3" pitchFamily="120" charset="-128"/>
                <a:cs typeface="+mn-cs"/>
              </a:defRPr>
            </a:lvl1pPr>
          </a:lstStyle>
          <a:p>
            <a:pPr>
              <a:defRPr/>
            </a:pPr>
            <a:fld id="{42E8C7DC-C301-43E2-99A0-C2FD841BA0B2}" type="slidenum">
              <a:rPr lang="en-US"/>
              <a:pPr>
                <a:defRPr/>
              </a:pPr>
              <a:t>‹#›</a:t>
            </a:fld>
            <a:endParaRPr lang="en-US" dirty="0"/>
          </a:p>
        </p:txBody>
      </p:sp>
    </p:spTree>
    <p:extLst>
      <p:ext uri="{BB962C8B-B14F-4D97-AF65-F5344CB8AC3E}">
        <p14:creationId xmlns:p14="http://schemas.microsoft.com/office/powerpoint/2010/main" val="991083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next era of computing will fundamentally redefine the way we work.</a:t>
            </a:r>
            <a:endParaRPr lang="en-US" altLang="en-US" sz="800" dirty="0" smtClean="0"/>
          </a:p>
          <a:p>
            <a:pPr eaLnBrk="1" hangingPunct="1">
              <a:spcBef>
                <a:spcPct val="0"/>
              </a:spcBef>
            </a:pPr>
            <a:endParaRPr lang="en-US" altLang="en-US" dirty="0" smtClean="0"/>
          </a:p>
          <a:p>
            <a:pPr eaLnBrk="1" hangingPunct="1">
              <a:spcBef>
                <a:spcPct val="0"/>
              </a:spcBef>
            </a:pPr>
            <a:r>
              <a:rPr lang="en-US" altLang="en-US" dirty="0" smtClean="0"/>
              <a:t>So let’s look at three ways organizations are applying Watson:</a:t>
            </a:r>
          </a:p>
          <a:p>
            <a:pPr eaLnBrk="1" hangingPunct="1">
              <a:spcBef>
                <a:spcPct val="0"/>
              </a:spcBef>
              <a:buFontTx/>
              <a:buAutoNum type="arabicParenR"/>
            </a:pPr>
            <a:r>
              <a:rPr lang="en-US" altLang="en-US" dirty="0" smtClean="0"/>
              <a:t>To how they engage their customers</a:t>
            </a:r>
          </a:p>
          <a:p>
            <a:pPr eaLnBrk="1" hangingPunct="1">
              <a:spcBef>
                <a:spcPct val="0"/>
              </a:spcBef>
              <a:buFontTx/>
              <a:buAutoNum type="arabicParenR"/>
            </a:pPr>
            <a:r>
              <a:rPr lang="en-US" altLang="en-US" dirty="0" smtClean="0"/>
              <a:t>To how they discover and innovate</a:t>
            </a:r>
          </a:p>
          <a:p>
            <a:pPr eaLnBrk="1" hangingPunct="1">
              <a:spcBef>
                <a:spcPct val="0"/>
              </a:spcBef>
              <a:buFontTx/>
              <a:buAutoNum type="arabicParenR"/>
            </a:pPr>
            <a:r>
              <a:rPr lang="en-US" altLang="en-US" dirty="0" smtClean="0"/>
              <a:t>To how they make decisions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charset="-128"/>
              </a:defRPr>
            </a:lvl1pPr>
            <a:lvl2pPr marL="769938" indent="-295275" eaLnBrk="0" hangingPunct="0">
              <a:defRPr>
                <a:solidFill>
                  <a:schemeClr val="tx1"/>
                </a:solidFill>
                <a:latin typeface="Arial" pitchFamily="34" charset="0"/>
                <a:ea typeface="ヒラギノ角ゴ Pro W3" charset="-128"/>
              </a:defRPr>
            </a:lvl2pPr>
            <a:lvl3pPr marL="1184275" indent="-236538" eaLnBrk="0" hangingPunct="0">
              <a:defRPr>
                <a:solidFill>
                  <a:schemeClr val="tx1"/>
                </a:solidFill>
                <a:latin typeface="Arial" pitchFamily="34" charset="0"/>
                <a:ea typeface="ヒラギノ角ゴ Pro W3" charset="-128"/>
              </a:defRPr>
            </a:lvl3pPr>
            <a:lvl4pPr marL="1658938" indent="-236538" eaLnBrk="0" hangingPunct="0">
              <a:defRPr>
                <a:solidFill>
                  <a:schemeClr val="tx1"/>
                </a:solidFill>
                <a:latin typeface="Arial" pitchFamily="34" charset="0"/>
                <a:ea typeface="ヒラギノ角ゴ Pro W3" charset="-128"/>
              </a:defRPr>
            </a:lvl4pPr>
            <a:lvl5pPr marL="2133600" indent="-236538" eaLnBrk="0" hangingPunct="0">
              <a:defRPr>
                <a:solidFill>
                  <a:schemeClr val="tx1"/>
                </a:solidFill>
                <a:latin typeface="Arial" pitchFamily="34" charset="0"/>
                <a:ea typeface="ヒラギノ角ゴ Pro W3" charset="-128"/>
              </a:defRPr>
            </a:lvl5pPr>
            <a:lvl6pPr marL="2590800" indent="-236538" eaLnBrk="0" fontAlgn="base" hangingPunct="0">
              <a:spcBef>
                <a:spcPct val="0"/>
              </a:spcBef>
              <a:spcAft>
                <a:spcPct val="0"/>
              </a:spcAft>
              <a:defRPr>
                <a:solidFill>
                  <a:schemeClr val="tx1"/>
                </a:solidFill>
                <a:latin typeface="Arial" pitchFamily="34" charset="0"/>
                <a:ea typeface="ヒラギノ角ゴ Pro W3" charset="-128"/>
              </a:defRPr>
            </a:lvl6pPr>
            <a:lvl7pPr marL="3048000" indent="-236538" eaLnBrk="0" fontAlgn="base" hangingPunct="0">
              <a:spcBef>
                <a:spcPct val="0"/>
              </a:spcBef>
              <a:spcAft>
                <a:spcPct val="0"/>
              </a:spcAft>
              <a:defRPr>
                <a:solidFill>
                  <a:schemeClr val="tx1"/>
                </a:solidFill>
                <a:latin typeface="Arial" pitchFamily="34" charset="0"/>
                <a:ea typeface="ヒラギノ角ゴ Pro W3" charset="-128"/>
              </a:defRPr>
            </a:lvl7pPr>
            <a:lvl8pPr marL="3505200" indent="-236538" eaLnBrk="0" fontAlgn="base" hangingPunct="0">
              <a:spcBef>
                <a:spcPct val="0"/>
              </a:spcBef>
              <a:spcAft>
                <a:spcPct val="0"/>
              </a:spcAft>
              <a:defRPr>
                <a:solidFill>
                  <a:schemeClr val="tx1"/>
                </a:solidFill>
                <a:latin typeface="Arial" pitchFamily="34" charset="0"/>
                <a:ea typeface="ヒラギノ角ゴ Pro W3" charset="-128"/>
              </a:defRPr>
            </a:lvl8pPr>
            <a:lvl9pPr marL="3962400" indent="-236538"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fld id="{D7AED2F3-FB8D-4BB4-875F-F8B3D95491C9}" type="slidenum">
              <a:rPr lang="en-US" altLang="en-US" smtClean="0"/>
              <a:pPr eaLnBrk="1" hangingPunct="1"/>
              <a:t>5</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MS PGothic" charset="0"/>
                <a:cs typeface="MS PGothic" charset="0"/>
              </a:rPr>
              <a:t>Launch video</a:t>
            </a:r>
          </a:p>
          <a:p>
            <a:r>
              <a:rPr lang="en-US">
                <a:latin typeface="Calibri" charset="0"/>
                <a:ea typeface="MS PGothic" charset="0"/>
                <a:cs typeface="MS PGothic" charset="0"/>
              </a:rPr>
              <a:t>Youtube preview: https://www.youtube.com/watch?v=EPgqZh6uBMo</a:t>
            </a:r>
          </a:p>
          <a:p>
            <a:r>
              <a:rPr lang="en-US">
                <a:latin typeface="Calibri" charset="0"/>
                <a:ea typeface="MS PGothic" charset="0"/>
                <a:cs typeface="MS PGothic" charset="0"/>
              </a:rPr>
              <a:t>Download: https://w3-connections.ibm.com/files/app#/file/804adb2c-9999-47d0-b4e8-7200cbe03820</a:t>
            </a:r>
          </a:p>
        </p:txBody>
      </p:sp>
      <p:sp>
        <p:nvSpPr>
          <p:cNvPr id="645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ヒラギノ角ゴ Pro W3" charset="0"/>
                <a:cs typeface="ヒラギノ角ゴ Pro W3" charset="0"/>
              </a:defRPr>
            </a:lvl1pPr>
            <a:lvl2pPr marL="770662" indent="-296408">
              <a:defRPr sz="2500">
                <a:solidFill>
                  <a:schemeClr val="tx1"/>
                </a:solidFill>
                <a:latin typeface="Arial" charset="0"/>
                <a:ea typeface="ヒラギノ角ゴ Pro W3" charset="0"/>
                <a:cs typeface="ヒラギノ角ゴ Pro W3" charset="0"/>
              </a:defRPr>
            </a:lvl2pPr>
            <a:lvl3pPr marL="1185634" indent="-237127">
              <a:defRPr sz="2500">
                <a:solidFill>
                  <a:schemeClr val="tx1"/>
                </a:solidFill>
                <a:latin typeface="Arial" charset="0"/>
                <a:ea typeface="ヒラギノ角ゴ Pro W3" charset="0"/>
                <a:cs typeface="ヒラギノ角ゴ Pro W3" charset="0"/>
              </a:defRPr>
            </a:lvl3pPr>
            <a:lvl4pPr marL="1659887" indent="-237127">
              <a:defRPr sz="2500">
                <a:solidFill>
                  <a:schemeClr val="tx1"/>
                </a:solidFill>
                <a:latin typeface="Arial" charset="0"/>
                <a:ea typeface="ヒラギノ角ゴ Pro W3" charset="0"/>
                <a:cs typeface="ヒラギノ角ゴ Pro W3" charset="0"/>
              </a:defRPr>
            </a:lvl4pPr>
            <a:lvl5pPr marL="2134141" indent="-237127">
              <a:defRPr sz="2500">
                <a:solidFill>
                  <a:schemeClr val="tx1"/>
                </a:solidFill>
                <a:latin typeface="Arial" charset="0"/>
                <a:ea typeface="ヒラギノ角ゴ Pro W3" charset="0"/>
                <a:cs typeface="ヒラギノ角ゴ Pro W3" charset="0"/>
              </a:defRPr>
            </a:lvl5pPr>
            <a:lvl6pPr marL="2608395" indent="-237127"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82648" indent="-237127"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556902" indent="-237127"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4031155" indent="-237127"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fld id="{3F2A382B-0C8B-C54D-98B7-AD1B015C9D05}" type="slidenum">
              <a:rPr lang="en-US" sz="1200">
                <a:latin typeface="Calibri" charset="0"/>
                <a:ea typeface="MS PGothic" charset="0"/>
              </a:rPr>
              <a:pPr/>
              <a:t>7</a:t>
            </a:fld>
            <a:endParaRPr lang="en-US" sz="1200">
              <a:latin typeface="Calibri"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ull_blue_bkgrnd"/>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10" descr="earth1"/>
          <p:cNvPicPr>
            <a:picLocks noChangeAspect="1" noChangeArrowheads="1"/>
          </p:cNvPicPr>
          <p:nvPr userDrawn="1"/>
        </p:nvPicPr>
        <p:blipFill>
          <a:blip r:embed="rId3"/>
          <a:srcRect t="11313" r="42799" b="3836"/>
          <a:stretch>
            <a:fillRect/>
          </a:stretch>
        </p:blipFill>
        <p:spPr bwMode="auto">
          <a:xfrm>
            <a:off x="4529138" y="0"/>
            <a:ext cx="4691062" cy="6858000"/>
          </a:xfrm>
          <a:prstGeom prst="rect">
            <a:avLst/>
          </a:prstGeom>
          <a:noFill/>
          <a:ln w="9525">
            <a:noFill/>
            <a:miter lim="800000"/>
            <a:headEnd/>
            <a:tailEnd/>
          </a:ln>
        </p:spPr>
      </p:pic>
      <p:pic>
        <p:nvPicPr>
          <p:cNvPr id="6" name="Picture 8" descr="IBM_logo_blue"/>
          <p:cNvPicPr>
            <a:picLocks noChangeAspect="1" noChangeArrowheads="1"/>
          </p:cNvPicPr>
          <p:nvPr userDrawn="1"/>
        </p:nvPicPr>
        <p:blipFill>
          <a:blip r:embed="rId4"/>
          <a:srcRect/>
          <a:stretch>
            <a:fillRect/>
          </a:stretch>
        </p:blipFill>
        <p:spPr bwMode="auto">
          <a:xfrm>
            <a:off x="457200" y="6153150"/>
            <a:ext cx="609600" cy="247650"/>
          </a:xfrm>
          <a:prstGeom prst="rect">
            <a:avLst/>
          </a:prstGeom>
          <a:noFill/>
          <a:ln w="9525">
            <a:noFill/>
            <a:miter lim="800000"/>
            <a:headEnd/>
            <a:tailEnd/>
          </a:ln>
        </p:spPr>
      </p:pic>
      <p:pic>
        <p:nvPicPr>
          <p:cNvPr id="7" name="Picture 9" descr="IBM_Watson_logo_blue"/>
          <p:cNvPicPr>
            <a:picLocks noChangeAspect="1" noChangeArrowheads="1"/>
          </p:cNvPicPr>
          <p:nvPr userDrawn="1"/>
        </p:nvPicPr>
        <p:blipFill>
          <a:blip r:embed="rId5"/>
          <a:srcRect/>
          <a:stretch>
            <a:fillRect/>
          </a:stretch>
        </p:blipFill>
        <p:spPr bwMode="auto">
          <a:xfrm>
            <a:off x="454025" y="593725"/>
            <a:ext cx="1755775" cy="244475"/>
          </a:xfrm>
          <a:prstGeom prst="rect">
            <a:avLst/>
          </a:prstGeom>
          <a:noFill/>
          <a:ln w="9525">
            <a:noFill/>
            <a:miter lim="800000"/>
            <a:headEnd/>
            <a:tailEnd/>
          </a:ln>
        </p:spPr>
      </p:pic>
      <p:sp>
        <p:nvSpPr>
          <p:cNvPr id="3074" name="Rectangle 2"/>
          <p:cNvSpPr>
            <a:spLocks noGrp="1" noChangeArrowheads="1"/>
          </p:cNvSpPr>
          <p:nvPr>
            <p:ph type="ctrTitle"/>
          </p:nvPr>
        </p:nvSpPr>
        <p:spPr>
          <a:xfrm>
            <a:off x="457200" y="2130425"/>
            <a:ext cx="4953000" cy="1470025"/>
          </a:xfrm>
        </p:spPr>
        <p:txBody>
          <a:bodyPr anchor="b"/>
          <a:lstStyle>
            <a:lvl1pPr>
              <a:lnSpc>
                <a:spcPct val="90000"/>
              </a:lnSpc>
              <a:defRPr sz="4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457200" y="3886200"/>
            <a:ext cx="4800600" cy="1752600"/>
          </a:xfrm>
        </p:spPr>
        <p:txBody>
          <a:bodyPr/>
          <a:lstStyle>
            <a:lvl1pPr marL="0" indent="0">
              <a:lnSpc>
                <a:spcPct val="90000"/>
              </a:lnSpc>
              <a:buFontTx/>
              <a:buNone/>
              <a:defRPr sz="1800" b="1">
                <a:solidFill>
                  <a:srgbClr val="00B2F2"/>
                </a:solidFill>
              </a:defRPr>
            </a:lvl1pPr>
          </a:lstStyle>
          <a:p>
            <a:pPr lvl="0"/>
            <a:r>
              <a:rPr lang="en-US" noProof="0" smtClean="0"/>
              <a:t>Click to edit Master subtitle style</a:t>
            </a:r>
          </a:p>
        </p:txBody>
      </p:sp>
      <p:sp>
        <p:nvSpPr>
          <p:cNvPr id="8" name="Rectangle 5"/>
          <p:cNvSpPr>
            <a:spLocks noGrp="1" noChangeArrowheads="1"/>
          </p:cNvSpPr>
          <p:nvPr>
            <p:ph type="ftr" sz="quarter" idx="10"/>
          </p:nvPr>
        </p:nvSpPr>
        <p:spPr>
          <a:xfrm>
            <a:off x="457200" y="6477000"/>
            <a:ext cx="5562600" cy="24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lstStyle>
            <a:lvl1pPr>
              <a:defRPr sz="1000">
                <a:latin typeface="Arial" charset="0"/>
                <a:ea typeface="ヒラギノ角ゴ Pro W3" charset="0"/>
              </a:defRPr>
            </a:lvl1pPr>
          </a:lstStyle>
          <a:p>
            <a:pPr>
              <a:defRPr/>
            </a:pPr>
            <a:endParaRPr lang="en-US" dirty="0"/>
          </a:p>
        </p:txBody>
      </p:sp>
      <p:sp>
        <p:nvSpPr>
          <p:cNvPr id="9" name="Rectangle 6"/>
          <p:cNvSpPr>
            <a:spLocks noGrp="1" noChangeArrowheads="1"/>
          </p:cNvSpPr>
          <p:nvPr>
            <p:ph type="sldNum" sz="quarter" idx="11"/>
          </p:nvPr>
        </p:nvSpPr>
        <p:spPr>
          <a:xfrm>
            <a:off x="6553200" y="6477000"/>
            <a:ext cx="2133600" cy="24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lstStyle>
            <a:lvl1pPr>
              <a:defRPr sz="1000"/>
            </a:lvl1pPr>
          </a:lstStyle>
          <a:p>
            <a:pPr>
              <a:defRPr/>
            </a:pPr>
            <a:fld id="{9BBB9954-B314-4AF9-8DA4-43D9F1745F85}"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smtClean="0"/>
              <a:t>© 2015 International Business Machines Corporation</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F28F980D-537E-4D6B-B479-679D2D983F94}"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20763"/>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20763"/>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smtClean="0"/>
              <a:t>© 2015 International Business Machines Corporation</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E7DEF2CD-8A2D-4FE3-8415-6D572820FE34}"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763"/>
            <a:ext cx="82296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86000"/>
            <a:ext cx="1866900" cy="384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476500" y="2286000"/>
            <a:ext cx="1866900" cy="1843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476500" y="4281488"/>
            <a:ext cx="1866900" cy="184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ltLang="en-US" dirty="0" smtClean="0"/>
              <a:t>© 2015 International Business Machines Corporation</a:t>
            </a:r>
            <a:endParaRPr lang="en-US" altLang="en-US" dirty="0"/>
          </a:p>
        </p:txBody>
      </p:sp>
      <p:sp>
        <p:nvSpPr>
          <p:cNvPr id="7"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1B5EF1B6-936B-4234-84F8-D2AD04A7821E}" type="slidenum">
              <a:rPr lang="en-US" altLang="en-US"/>
              <a:pPr>
                <a:defRPr/>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3079750" y="553796"/>
            <a:ext cx="5645150" cy="862450"/>
          </a:xfrm>
        </p:spPr>
        <p:txBody>
          <a:bodyPr/>
          <a:lstStyle>
            <a:lvl1pPr marL="0" indent="0">
              <a:buNone/>
              <a:defRPr baseline="0">
                <a:solidFill>
                  <a:schemeClr val="tx1"/>
                </a:solidFill>
                <a:latin typeface="Franklin Gothic Medium"/>
                <a:cs typeface="Franklin Gothic Medium"/>
              </a:defRPr>
            </a:lvl1pPr>
          </a:lstStyle>
          <a:p>
            <a:pPr lvl="0"/>
            <a:r>
              <a:rPr lang="en-US" dirty="0" smtClean="0"/>
              <a:t>What We’re About to Cover</a:t>
            </a:r>
          </a:p>
        </p:txBody>
      </p:sp>
      <p:sp>
        <p:nvSpPr>
          <p:cNvPr id="9" name="Text Placeholder 8"/>
          <p:cNvSpPr>
            <a:spLocks noGrp="1"/>
          </p:cNvSpPr>
          <p:nvPr>
            <p:ph type="body" sz="quarter" idx="17"/>
          </p:nvPr>
        </p:nvSpPr>
        <p:spPr>
          <a:xfrm>
            <a:off x="3079750" y="1718733"/>
            <a:ext cx="5645150" cy="4411133"/>
          </a:xfrm>
        </p:spPr>
        <p:txBody>
          <a:bodyPr>
            <a:normAutofit/>
          </a:bodyPr>
          <a:lstStyle>
            <a:lvl1pPr marL="514350" indent="-514350">
              <a:buFont typeface="+mj-lt"/>
              <a:buAutoNum type="arabicPeriod"/>
              <a:defRPr sz="2800">
                <a:solidFill>
                  <a:srgbClr val="414141"/>
                </a:solidFill>
                <a:latin typeface="Franklin Gothic Medium"/>
                <a:cs typeface="Franklin Gothic Medium"/>
              </a:defRPr>
            </a:lvl1pPr>
          </a:lstStyle>
          <a:p>
            <a:pPr lvl="0"/>
            <a:endParaRPr lang="en-US" dirty="0"/>
          </a:p>
        </p:txBody>
      </p:sp>
    </p:spTree>
    <p:extLst>
      <p:ext uri="{BB962C8B-B14F-4D97-AF65-F5344CB8AC3E}">
        <p14:creationId xmlns:p14="http://schemas.microsoft.com/office/powerpoint/2010/main" val="3907952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Placeholder 4"/>
          <p:cNvSpPr>
            <a:spLocks noGrp="1"/>
          </p:cNvSpPr>
          <p:nvPr>
            <p:ph type="title"/>
          </p:nvPr>
        </p:nvSpPr>
        <p:spPr>
          <a:xfrm>
            <a:off x="304800" y="722376"/>
            <a:ext cx="8458200" cy="609600"/>
          </a:xfrm>
          <a:prstGeom prst="rect">
            <a:avLst/>
          </a:prstGeom>
        </p:spPr>
        <p:txBody>
          <a:bodyPr vert="horz" lIns="91418" tIns="45708" rIns="91418" bIns="45708" rtlCol="0" anchor="ctr">
            <a:noAutofit/>
          </a:bodyPr>
          <a:lstStyle/>
          <a:p>
            <a:r>
              <a:rPr lang="en-US" smtClean="0"/>
              <a:t>Click to edit Master title style</a:t>
            </a:r>
            <a:endParaRPr lang="en-US" dirty="0"/>
          </a:p>
        </p:txBody>
      </p:sp>
      <p:sp>
        <p:nvSpPr>
          <p:cNvPr id="5" name="Text Placeholder 5"/>
          <p:cNvSpPr>
            <a:spLocks noGrp="1"/>
          </p:cNvSpPr>
          <p:nvPr>
            <p:ph idx="1"/>
          </p:nvPr>
        </p:nvSpPr>
        <p:spPr>
          <a:xfrm>
            <a:off x="304800" y="1600200"/>
            <a:ext cx="8458200" cy="4724400"/>
          </a:xfrm>
          <a:prstGeom prst="rect">
            <a:avLst/>
          </a:prstGeom>
        </p:spPr>
        <p:txBody>
          <a:bodyPr vert="horz" lIns="91418" tIns="45708" rIns="91418" bIns="4570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14667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xfrm>
            <a:off x="669727" y="312539"/>
            <a:ext cx="7804547" cy="1518047"/>
          </a:xfrm>
          <a:prstGeom prst="rect">
            <a:avLst/>
          </a:prstGeom>
        </p:spPr>
        <p:txBody>
          <a:bodyPr lIns="0" tIns="0" rIns="0" bIns="0" anchor="ctr">
            <a:normAutofit/>
          </a:bodyPr>
          <a:lstStyle>
            <a:lvl1pPr algn="ctr" defTabSz="410751">
              <a:lnSpc>
                <a:spcPct val="100000"/>
              </a:lnSpc>
              <a:defRPr sz="5600">
                <a:solidFill>
                  <a:srgbClr val="000000"/>
                </a:solidFill>
                <a:latin typeface="+mn-lt"/>
                <a:ea typeface="+mn-ea"/>
                <a:cs typeface="+mn-cs"/>
                <a:sym typeface="Helvetica Light"/>
              </a:defRPr>
            </a:lvl1pPr>
          </a:lstStyle>
          <a:p>
            <a:pPr lvl="0">
              <a:defRPr sz="1800"/>
            </a:pPr>
            <a:r>
              <a:rPr sz="5600"/>
              <a:t>Title Text</a:t>
            </a:r>
          </a:p>
        </p:txBody>
      </p:sp>
      <p:sp>
        <p:nvSpPr>
          <p:cNvPr id="25" name="Shape 25"/>
          <p:cNvSpPr>
            <a:spLocks noGrp="1"/>
          </p:cNvSpPr>
          <p:nvPr>
            <p:ph type="body" idx="1"/>
          </p:nvPr>
        </p:nvSpPr>
        <p:spPr>
          <a:xfrm>
            <a:off x="669727" y="1830586"/>
            <a:ext cx="7804547" cy="4420195"/>
          </a:xfrm>
          <a:prstGeom prst="rect">
            <a:avLst/>
          </a:prstGeom>
        </p:spPr>
        <p:txBody>
          <a:bodyPr lIns="0" tIns="0" rIns="0" bIns="0" anchor="ctr">
            <a:normAutofit/>
          </a:bodyPr>
          <a:lstStyle>
            <a:lvl1pPr marL="312528" indent="-312528" defTabSz="410751">
              <a:spcBef>
                <a:spcPts val="2953"/>
              </a:spcBef>
              <a:buSzPct val="75000"/>
              <a:buChar char="•"/>
              <a:defRPr sz="2500">
                <a:latin typeface="+mn-lt"/>
                <a:ea typeface="+mn-ea"/>
                <a:cs typeface="+mn-cs"/>
                <a:sym typeface="Helvetica Light"/>
              </a:defRPr>
            </a:lvl1pPr>
            <a:lvl2pPr marL="625056" indent="-312528" defTabSz="410751">
              <a:spcBef>
                <a:spcPts val="2953"/>
              </a:spcBef>
              <a:buSzPct val="75000"/>
              <a:buChar char="•"/>
              <a:defRPr sz="2500">
                <a:latin typeface="+mn-lt"/>
                <a:ea typeface="+mn-ea"/>
                <a:cs typeface="+mn-cs"/>
                <a:sym typeface="Helvetica Light"/>
              </a:defRPr>
            </a:lvl2pPr>
            <a:lvl3pPr marL="937584" indent="-312528" defTabSz="410751">
              <a:spcBef>
                <a:spcPts val="2953"/>
              </a:spcBef>
              <a:buSzPct val="75000"/>
              <a:buChar char="•"/>
              <a:defRPr sz="2500">
                <a:latin typeface="+mn-lt"/>
                <a:ea typeface="+mn-ea"/>
                <a:cs typeface="+mn-cs"/>
                <a:sym typeface="Helvetica Light"/>
              </a:defRPr>
            </a:lvl3pPr>
            <a:lvl4pPr marL="1250112" indent="-312528" defTabSz="410751">
              <a:spcBef>
                <a:spcPts val="2953"/>
              </a:spcBef>
              <a:buSzPct val="75000"/>
              <a:buChar char="•"/>
              <a:defRPr sz="2500">
                <a:latin typeface="+mn-lt"/>
                <a:ea typeface="+mn-ea"/>
                <a:cs typeface="+mn-cs"/>
                <a:sym typeface="Helvetica Light"/>
              </a:defRPr>
            </a:lvl4pPr>
            <a:lvl5pPr marL="1562640" indent="-312528" defTabSz="410751">
              <a:spcBef>
                <a:spcPts val="2953"/>
              </a:spcBef>
              <a:buSzPct val="75000"/>
              <a:buChar char="•"/>
              <a:defRPr sz="2500">
                <a:latin typeface="+mn-lt"/>
                <a:ea typeface="+mn-ea"/>
                <a:cs typeface="+mn-cs"/>
                <a:sym typeface="Helvetica Light"/>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675203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smtClean="0"/>
              <a:t>© 2015 International Business Machines Corporation</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605BEF98-8FCD-4B7E-A156-450DDFA9072C}"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dirty="0" smtClean="0"/>
              <a:t>© 2015 International Business Machines Corporation</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11BCF4BF-2725-4DB6-A281-BE3A73B030AB}"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18669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76500" y="2286000"/>
            <a:ext cx="18669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 2014 International Business Machines Corporation</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4E492E66-CE67-47FB-9EFE-808BE028FA26}"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dirty="0"/>
              <a:t>© 2014 International Business Machines Corporation</a:t>
            </a:r>
          </a:p>
        </p:txBody>
      </p:sp>
      <p:sp>
        <p:nvSpPr>
          <p:cNvPr id="8"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E4BD79AC-438A-43D1-9097-13DEBCE402CF}"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dirty="0" smtClean="0"/>
              <a:t>© 2015 International Business Machines Corporation</a:t>
            </a:r>
            <a:endParaRPr lang="en-US" alt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D6B5D5A2-DA7A-4336-8EA0-79B4BA16B516}"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dirty="0" smtClean="0"/>
              <a:t>© 2015 International Business Machines Corporation</a:t>
            </a:r>
            <a:endParaRPr lang="en-US" alt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A9C692CC-28AB-43E8-890F-746FB02A8657}"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smtClean="0"/>
              <a:t>© 2015 International Business Machines Corporation</a:t>
            </a: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5C2B039C-DC14-49C8-BC4F-A8E8A75A2FC4}"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smtClean="0"/>
              <a:t>© 2015 International Business Machines Corporation</a:t>
            </a: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  </a:t>
            </a:r>
          </a:p>
          <a:p>
            <a:pPr>
              <a:defRPr/>
            </a:pPr>
            <a:fld id="{9F8C8200-22D8-4B9E-8D29-0180C3A21F04}"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23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20763"/>
            <a:ext cx="822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286000"/>
            <a:ext cx="38862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0"/>
            <a:r>
              <a:rPr lang="en-US"/>
              <a:t>Second level</a:t>
            </a:r>
          </a:p>
          <a:p>
            <a:pPr lvl="2"/>
            <a:r>
              <a:rPr lang="en-US"/>
              <a:t>Third level</a:t>
            </a:r>
          </a:p>
        </p:txBody>
      </p:sp>
      <p:sp>
        <p:nvSpPr>
          <p:cNvPr id="1029" name="Rectangle 5"/>
          <p:cNvSpPr>
            <a:spLocks noGrp="1" noChangeArrowheads="1"/>
          </p:cNvSpPr>
          <p:nvPr>
            <p:ph type="ftr" sz="quarter" idx="3"/>
          </p:nvPr>
        </p:nvSpPr>
        <p:spPr bwMode="auto">
          <a:xfrm>
            <a:off x="457200" y="6324600"/>
            <a:ext cx="5562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sz="1100">
                <a:latin typeface="Arial" pitchFamily="34" charset="0"/>
                <a:ea typeface="ヒラギノ角ゴ Pro W3" pitchFamily="120" charset="-128"/>
                <a:cs typeface="+mn-cs"/>
              </a:defRPr>
            </a:lvl1pPr>
          </a:lstStyle>
          <a:p>
            <a:pPr>
              <a:defRPr/>
            </a:pPr>
            <a:r>
              <a:rPr lang="en-US" altLang="en-US" dirty="0" smtClean="0"/>
              <a:t>© 2015 International Business Machines Corporation</a:t>
            </a:r>
            <a:endParaRPr lang="en-US" altLang="en-US" dirty="0"/>
          </a:p>
        </p:txBody>
      </p:sp>
      <p:sp>
        <p:nvSpPr>
          <p:cNvPr id="1030" name="Rectangle 6"/>
          <p:cNvSpPr>
            <a:spLocks noGrp="1" noChangeArrowheads="1"/>
          </p:cNvSpPr>
          <p:nvPr>
            <p:ph type="sldNum" sz="quarter" idx="4"/>
          </p:nvPr>
        </p:nvSpPr>
        <p:spPr bwMode="auto">
          <a:xfrm>
            <a:off x="6553200" y="63246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a:defRPr sz="1100">
                <a:latin typeface="Arial" pitchFamily="34" charset="0"/>
                <a:ea typeface="ヒラギノ角ゴ Pro W3" pitchFamily="120" charset="-128"/>
                <a:cs typeface="+mn-cs"/>
              </a:defRPr>
            </a:lvl1pPr>
          </a:lstStyle>
          <a:p>
            <a:pPr>
              <a:defRPr/>
            </a:pPr>
            <a:r>
              <a:rPr lang="en-US" altLang="en-US" dirty="0"/>
              <a:t>  </a:t>
            </a:r>
          </a:p>
          <a:p>
            <a:pPr>
              <a:defRPr/>
            </a:pPr>
            <a:fld id="{A46D1807-4B8E-418B-A2BB-B04F6A34BF4E}" type="slidenum">
              <a:rPr lang="en-US" altLang="en-US"/>
              <a:pPr>
                <a:defRPr/>
              </a:pPr>
              <a:t>‹#›</a:t>
            </a:fld>
            <a:endParaRPr lang="en-US" altLang="en-US" dirty="0"/>
          </a:p>
        </p:txBody>
      </p:sp>
      <p:pic>
        <p:nvPicPr>
          <p:cNvPr id="2" name="Picture 7" descr="IBM_logo_blue"/>
          <p:cNvPicPr>
            <a:picLocks noChangeAspect="1" noChangeArrowheads="1"/>
          </p:cNvPicPr>
          <p:nvPr/>
        </p:nvPicPr>
        <p:blipFill>
          <a:blip r:embed="rId17"/>
          <a:srcRect/>
          <a:stretch>
            <a:fillRect/>
          </a:stretch>
        </p:blipFill>
        <p:spPr bwMode="auto">
          <a:xfrm>
            <a:off x="8305800" y="422275"/>
            <a:ext cx="457200" cy="187325"/>
          </a:xfrm>
          <a:prstGeom prst="rect">
            <a:avLst/>
          </a:prstGeom>
          <a:noFill/>
          <a:ln w="9525">
            <a:noFill/>
            <a:miter lim="800000"/>
            <a:headEnd/>
            <a:tailEnd/>
          </a:ln>
        </p:spPr>
      </p:pic>
      <p:pic>
        <p:nvPicPr>
          <p:cNvPr id="1031" name="Picture 8" descr="IBM_Watson_logo_blue"/>
          <p:cNvPicPr>
            <a:picLocks noChangeAspect="1" noChangeArrowheads="1"/>
          </p:cNvPicPr>
          <p:nvPr/>
        </p:nvPicPr>
        <p:blipFill>
          <a:blip r:embed="rId18"/>
          <a:srcRect/>
          <a:stretch>
            <a:fillRect/>
          </a:stretch>
        </p:blipFill>
        <p:spPr bwMode="auto">
          <a:xfrm>
            <a:off x="457200" y="439738"/>
            <a:ext cx="1219200" cy="169862"/>
          </a:xfrm>
          <a:prstGeom prst="rect">
            <a:avLst/>
          </a:prstGeom>
          <a:noFill/>
          <a:ln w="9525">
            <a:noFill/>
            <a:miter lim="800000"/>
            <a:headEnd/>
            <a:tailEnd/>
          </a:ln>
        </p:spPr>
      </p:pic>
      <p:sp>
        <p:nvSpPr>
          <p:cNvPr id="1033" name="Line 9"/>
          <p:cNvSpPr>
            <a:spLocks noChangeShapeType="1"/>
          </p:cNvSpPr>
          <p:nvPr/>
        </p:nvSpPr>
        <p:spPr bwMode="auto">
          <a:xfrm>
            <a:off x="457200" y="838200"/>
            <a:ext cx="8305800" cy="0"/>
          </a:xfrm>
          <a:prstGeom prst="line">
            <a:avLst/>
          </a:prstGeom>
          <a:noFill/>
          <a:ln w="9525">
            <a:solidFill>
              <a:srgbClr val="00B2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ea typeface="ヒラギノ角ゴ Pro W3" charset="0"/>
              <a:cs typeface="+mn-cs"/>
            </a:endParaRPr>
          </a:p>
        </p:txBody>
      </p:sp>
    </p:spTree>
  </p:cSld>
  <p:clrMap bg1="dk2" tx1="lt1" bg2="dk1" tx2="lt2" accent1="accent1" accent2="accent2" accent3="accent3" accent4="accent4" accent5="accent5" accent6="accent6" hlink="hlink" folHlink="folHlink"/>
  <p:sldLayoutIdLst>
    <p:sldLayoutId id="2147483929" r:id="rId1"/>
    <p:sldLayoutId id="2147483906" r:id="rId2"/>
    <p:sldLayoutId id="2147483905" r:id="rId3"/>
    <p:sldLayoutId id="2147483904" r:id="rId4"/>
    <p:sldLayoutId id="2147483903" r:id="rId5"/>
    <p:sldLayoutId id="2147483902" r:id="rId6"/>
    <p:sldLayoutId id="2147483901" r:id="rId7"/>
    <p:sldLayoutId id="2147483900" r:id="rId8"/>
    <p:sldLayoutId id="2147483899" r:id="rId9"/>
    <p:sldLayoutId id="2147483898" r:id="rId10"/>
    <p:sldLayoutId id="2147483897" r:id="rId11"/>
    <p:sldLayoutId id="2147483896" r:id="rId12"/>
    <p:sldLayoutId id="2147483930" r:id="rId13"/>
    <p:sldLayoutId id="2147483931" r:id="rId14"/>
    <p:sldLayoutId id="2147483932" r:id="rId15"/>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ヒラギノ角ゴ Pro W3" charset="0"/>
        </a:defRPr>
      </a:lvl1pPr>
      <a:lvl2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chemeClr val="tx1"/>
          </a:solidFill>
          <a:latin typeface="Arial" charset="0"/>
          <a:ea typeface="ヒラギノ角ゴ Pro W3" charset="0"/>
        </a:defRPr>
      </a:lvl6pPr>
      <a:lvl7pPr marL="914400" algn="l" rtl="0" fontAlgn="base">
        <a:spcBef>
          <a:spcPct val="0"/>
        </a:spcBef>
        <a:spcAft>
          <a:spcPct val="0"/>
        </a:spcAft>
        <a:defRPr sz="2800" b="1">
          <a:solidFill>
            <a:schemeClr val="tx1"/>
          </a:solidFill>
          <a:latin typeface="Arial" charset="0"/>
          <a:ea typeface="ヒラギノ角ゴ Pro W3" charset="0"/>
        </a:defRPr>
      </a:lvl7pPr>
      <a:lvl8pPr marL="1371600" algn="l" rtl="0" fontAlgn="base">
        <a:spcBef>
          <a:spcPct val="0"/>
        </a:spcBef>
        <a:spcAft>
          <a:spcPct val="0"/>
        </a:spcAft>
        <a:defRPr sz="2800" b="1">
          <a:solidFill>
            <a:schemeClr val="tx1"/>
          </a:solidFill>
          <a:latin typeface="Arial" charset="0"/>
          <a:ea typeface="ヒラギノ角ゴ Pro W3" charset="0"/>
        </a:defRPr>
      </a:lvl8pPr>
      <a:lvl9pPr marL="1828800" algn="l" rtl="0" fontAlgn="base">
        <a:spcBef>
          <a:spcPct val="0"/>
        </a:spcBef>
        <a:spcAft>
          <a:spcPct val="0"/>
        </a:spcAft>
        <a:defRPr sz="2800" b="1">
          <a:solidFill>
            <a:schemeClr val="tx1"/>
          </a:solidFill>
          <a:latin typeface="Arial" charset="0"/>
          <a:ea typeface="ヒラギノ角ゴ Pro W3" charset="0"/>
        </a:defRPr>
      </a:lvl9pPr>
    </p:titleStyle>
    <p:bodyStyle>
      <a:lvl1pPr marL="225425" indent="-225425" algn="l" rtl="0" eaLnBrk="0" fontAlgn="base" hangingPunct="0">
        <a:lnSpc>
          <a:spcPct val="110000"/>
        </a:lnSpc>
        <a:spcBef>
          <a:spcPct val="20000"/>
        </a:spcBef>
        <a:spcAft>
          <a:spcPct val="0"/>
        </a:spcAft>
        <a:buChar char="•"/>
        <a:defRPr sz="2000">
          <a:solidFill>
            <a:schemeClr val="tx1"/>
          </a:solidFill>
          <a:latin typeface="+mn-lt"/>
          <a:ea typeface="+mn-ea"/>
          <a:cs typeface="ヒラギノ角ゴ Pro W3" charset="0"/>
        </a:defRPr>
      </a:lvl1pPr>
      <a:lvl2pPr marL="463550" indent="-123825" algn="l" rtl="0" eaLnBrk="0" fontAlgn="base" hangingPunct="0">
        <a:spcBef>
          <a:spcPct val="20000"/>
        </a:spcBef>
        <a:spcAft>
          <a:spcPct val="0"/>
        </a:spcAft>
        <a:buChar char="•"/>
        <a:defRPr sz="2000">
          <a:solidFill>
            <a:schemeClr val="bg1"/>
          </a:solidFill>
          <a:latin typeface="+mn-lt"/>
          <a:ea typeface="+mn-ea"/>
          <a:cs typeface="ヒラギノ角ゴ Pro W3"/>
        </a:defRPr>
      </a:lvl2pPr>
      <a:lvl3pPr marL="801688" indent="-223838" algn="l" rtl="0" eaLnBrk="0" fontAlgn="base" hangingPunct="0">
        <a:lnSpc>
          <a:spcPct val="110000"/>
        </a:lnSpc>
        <a:spcBef>
          <a:spcPct val="20000"/>
        </a:spcBef>
        <a:spcAft>
          <a:spcPct val="0"/>
        </a:spcAft>
        <a:buFont typeface="Arial" charset="0"/>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800">
          <a:solidFill>
            <a:schemeClr val="bg1"/>
          </a:solidFill>
          <a:latin typeface="+mn-lt"/>
          <a:ea typeface="+mn-ea"/>
          <a:cs typeface="ヒラギノ角ゴ Pro W3"/>
        </a:defRPr>
      </a:lvl4pPr>
      <a:lvl5pPr marL="2057400" indent="-228600" algn="l" rtl="0" eaLnBrk="0" fontAlgn="base" hangingPunct="0">
        <a:spcBef>
          <a:spcPct val="20000"/>
        </a:spcBef>
        <a:spcAft>
          <a:spcPct val="0"/>
        </a:spcAft>
        <a:buChar char="»"/>
        <a:defRPr sz="2800">
          <a:solidFill>
            <a:schemeClr val="bg1"/>
          </a:solidFill>
          <a:latin typeface="+mn-lt"/>
          <a:ea typeface="+mn-ea"/>
          <a:cs typeface="ヒラギノ角ゴ Pro W3"/>
        </a:defRPr>
      </a:lvl5pPr>
      <a:lvl6pPr marL="2514600" indent="-228600" algn="l" rtl="0" fontAlgn="base">
        <a:spcBef>
          <a:spcPct val="20000"/>
        </a:spcBef>
        <a:spcAft>
          <a:spcPct val="0"/>
        </a:spcAft>
        <a:buChar char="»"/>
        <a:defRPr sz="2800">
          <a:solidFill>
            <a:schemeClr val="bg1"/>
          </a:solidFill>
          <a:latin typeface="+mn-lt"/>
          <a:ea typeface="+mn-ea"/>
        </a:defRPr>
      </a:lvl6pPr>
      <a:lvl7pPr marL="2971800" indent="-228600" algn="l" rtl="0" fontAlgn="base">
        <a:spcBef>
          <a:spcPct val="20000"/>
        </a:spcBef>
        <a:spcAft>
          <a:spcPct val="0"/>
        </a:spcAft>
        <a:buChar char="»"/>
        <a:defRPr sz="2800">
          <a:solidFill>
            <a:schemeClr val="bg1"/>
          </a:solidFill>
          <a:latin typeface="+mn-lt"/>
          <a:ea typeface="+mn-ea"/>
        </a:defRPr>
      </a:lvl7pPr>
      <a:lvl8pPr marL="3429000" indent="-228600" algn="l" rtl="0" fontAlgn="base">
        <a:spcBef>
          <a:spcPct val="20000"/>
        </a:spcBef>
        <a:spcAft>
          <a:spcPct val="0"/>
        </a:spcAft>
        <a:buChar char="»"/>
        <a:defRPr sz="2800">
          <a:solidFill>
            <a:schemeClr val="bg1"/>
          </a:solidFill>
          <a:latin typeface="+mn-lt"/>
          <a:ea typeface="+mn-ea"/>
        </a:defRPr>
      </a:lvl8pPr>
      <a:lvl9pPr marL="3886200" indent="-228600" algn="l" rtl="0" fontAlgn="base">
        <a:spcBef>
          <a:spcPct val="20000"/>
        </a:spcBef>
        <a:spcAft>
          <a:spcPct val="0"/>
        </a:spcAft>
        <a:buChar char="»"/>
        <a:defRPr sz="28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bm.biz/Austin_Watson"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ibm.biz/wdc-github" TargetMode="External"/><Relationship Id="rId5" Type="http://schemas.openxmlformats.org/officeDocument/2006/relationships/hyperlink" Target="https://ibm.biz/watsondevcloud" TargetMode="External"/><Relationship Id="rId4" Type="http://schemas.openxmlformats.org/officeDocument/2006/relationships/hyperlink" Target="http://ibm.com/watson/developerclou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3962400"/>
            <a:ext cx="49530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smtClean="0"/>
              <a:t>Building Cognitive Apps with IBM Watson on </a:t>
            </a:r>
            <a:r>
              <a:rPr lang="en-US" dirty="0" err="1" smtClean="0"/>
              <a:t>Bluemix</a:t>
            </a:r>
            <a:endParaRPr lang="en-US" dirty="0" smtClean="0">
              <a:solidFill>
                <a:srgbClr val="FFFFFF"/>
              </a:solidFill>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79437"/>
          </a:xfrm>
        </p:spPr>
        <p:txBody>
          <a:bodyPr/>
          <a:lstStyle/>
          <a:p>
            <a:r>
              <a:rPr lang="en-US" dirty="0" smtClean="0"/>
              <a:t>Let’s take a look</a:t>
            </a:r>
            <a:endParaRPr lang="en-US" dirty="0"/>
          </a:p>
        </p:txBody>
      </p:sp>
      <p:sp>
        <p:nvSpPr>
          <p:cNvPr id="4" name="Footer Placeholder 3"/>
          <p:cNvSpPr>
            <a:spLocks noGrp="1"/>
          </p:cNvSpPr>
          <p:nvPr>
            <p:ph type="ftr" sz="quarter" idx="10"/>
          </p:nvPr>
        </p:nvSpPr>
        <p:spPr/>
        <p:txBody>
          <a:bodyPr/>
          <a:lstStyle/>
          <a:p>
            <a:pPr>
              <a:defRPr/>
            </a:pPr>
            <a:r>
              <a:rPr lang="en-US" altLang="en-US" smtClean="0"/>
              <a:t>© 2015 International Business Machines Corporation</a:t>
            </a:r>
            <a:endParaRPr lang="en-US" altLang="en-US" dirty="0"/>
          </a:p>
        </p:txBody>
      </p:sp>
      <p:pic>
        <p:nvPicPr>
          <p:cNvPr id="1030" name="Picture 6" descr="http://o.aolcdn.com/hss/storage/midas/4fbbb153bd7cfffd2c5cc042c2e20187/200886185/ibm-wat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0007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029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earth1"/>
          <p:cNvPicPr>
            <a:picLocks noChangeAspect="1" noChangeArrowheads="1"/>
          </p:cNvPicPr>
          <p:nvPr/>
        </p:nvPicPr>
        <p:blipFill>
          <a:blip r:embed="rId2">
            <a:extLst>
              <a:ext uri="{28A0092B-C50C-407E-A947-70E740481C1C}">
                <a14:useLocalDpi xmlns:a14="http://schemas.microsoft.com/office/drawing/2010/main" val="0"/>
              </a:ext>
            </a:extLst>
          </a:blip>
          <a:srcRect t="11313" r="42799" b="3836"/>
          <a:stretch>
            <a:fillRect/>
          </a:stretch>
        </p:blipFill>
        <p:spPr bwMode="auto">
          <a:xfrm>
            <a:off x="4529138" y="0"/>
            <a:ext cx="4691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Get started today!</a:t>
            </a:r>
            <a:endParaRPr lang="en-US" dirty="0"/>
          </a:p>
        </p:txBody>
      </p:sp>
      <p:sp>
        <p:nvSpPr>
          <p:cNvPr id="4" name="Footer Placeholder 3"/>
          <p:cNvSpPr>
            <a:spLocks noGrp="1"/>
          </p:cNvSpPr>
          <p:nvPr>
            <p:ph type="ftr" sz="quarter" idx="10"/>
          </p:nvPr>
        </p:nvSpPr>
        <p:spPr/>
        <p:txBody>
          <a:bodyPr/>
          <a:lstStyle/>
          <a:p>
            <a:pPr>
              <a:defRPr/>
            </a:pPr>
            <a:r>
              <a:rPr lang="en-US" altLang="en-US" dirty="0"/>
              <a:t>© </a:t>
            </a:r>
            <a:r>
              <a:rPr lang="en-US" altLang="en-US" dirty="0" smtClean="0"/>
              <a:t>2015 </a:t>
            </a:r>
            <a:r>
              <a:rPr lang="en-US" altLang="en-US" dirty="0"/>
              <a:t>International Business Machines Corporation</a:t>
            </a:r>
          </a:p>
        </p:txBody>
      </p:sp>
      <p:sp>
        <p:nvSpPr>
          <p:cNvPr id="19461" name="TextBox 5"/>
          <p:cNvSpPr txBox="1">
            <a:spLocks noChangeArrowheads="1"/>
          </p:cNvSpPr>
          <p:nvPr/>
        </p:nvSpPr>
        <p:spPr bwMode="auto">
          <a:xfrm>
            <a:off x="609600" y="15240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lnSpc>
                <a:spcPct val="110000"/>
              </a:lnSpc>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2000">
                <a:solidFill>
                  <a:schemeClr val="bg1"/>
                </a:solidFill>
                <a:latin typeface="Arial" pitchFamily="34" charset="0"/>
                <a:ea typeface="ヒラギノ角ゴ Pro W3" charset="-128"/>
              </a:defRPr>
            </a:lvl2pPr>
            <a:lvl3pPr marL="1143000" indent="-228600" eaLnBrk="0" hangingPunct="0">
              <a:lnSpc>
                <a:spcPct val="110000"/>
              </a:lnSpc>
              <a:spcBef>
                <a:spcPct val="20000"/>
              </a:spcBef>
              <a:buFont typeface="Arial" pitchFamily="34" charset="0"/>
              <a:buChar char="–"/>
              <a:defRPr sz="2000">
                <a:solidFill>
                  <a:schemeClr val="tx1"/>
                </a:solidFill>
                <a:latin typeface="Arial" pitchFamily="34" charset="0"/>
                <a:ea typeface="ヒラギノ角ゴ Pro W3" charset="-128"/>
              </a:defRPr>
            </a:lvl3pPr>
            <a:lvl4pPr marL="1600200" indent="-228600" eaLnBrk="0" hangingPunct="0">
              <a:spcBef>
                <a:spcPct val="20000"/>
              </a:spcBef>
              <a:buChar char="–"/>
              <a:defRPr sz="2800">
                <a:solidFill>
                  <a:schemeClr val="bg1"/>
                </a:solidFill>
                <a:latin typeface="Arial" pitchFamily="34" charset="0"/>
                <a:ea typeface="ヒラギノ角ゴ Pro W3" charset="-128"/>
              </a:defRPr>
            </a:lvl4pPr>
            <a:lvl5pPr marL="2057400" indent="-228600" eaLnBrk="0" hangingPunct="0">
              <a:spcBef>
                <a:spcPct val="20000"/>
              </a:spcBef>
              <a:buChar char="»"/>
              <a:defRPr sz="2800">
                <a:solidFill>
                  <a:schemeClr val="bg1"/>
                </a:solidFill>
                <a:latin typeface="Arial" pitchFamily="34" charset="0"/>
                <a:ea typeface="ヒラギノ角ゴ Pro W3" charset="-128"/>
              </a:defRPr>
            </a:lvl5pPr>
            <a:lvl6pPr marL="2514600" indent="-228600" eaLnBrk="0" fontAlgn="base" hangingPunct="0">
              <a:spcBef>
                <a:spcPct val="20000"/>
              </a:spcBef>
              <a:spcAft>
                <a:spcPct val="0"/>
              </a:spcAft>
              <a:buChar char="»"/>
              <a:defRPr sz="2800">
                <a:solidFill>
                  <a:schemeClr val="bg1"/>
                </a:solidFill>
                <a:latin typeface="Arial" pitchFamily="34" charset="0"/>
                <a:ea typeface="ヒラギノ角ゴ Pro W3" charset="-128"/>
              </a:defRPr>
            </a:lvl6pPr>
            <a:lvl7pPr marL="2971800" indent="-228600" eaLnBrk="0" fontAlgn="base" hangingPunct="0">
              <a:spcBef>
                <a:spcPct val="20000"/>
              </a:spcBef>
              <a:spcAft>
                <a:spcPct val="0"/>
              </a:spcAft>
              <a:buChar char="»"/>
              <a:defRPr sz="2800">
                <a:solidFill>
                  <a:schemeClr val="bg1"/>
                </a:solidFill>
                <a:latin typeface="Arial" pitchFamily="34" charset="0"/>
                <a:ea typeface="ヒラギノ角ゴ Pro W3" charset="-128"/>
              </a:defRPr>
            </a:lvl7pPr>
            <a:lvl8pPr marL="3429000" indent="-228600" eaLnBrk="0" fontAlgn="base" hangingPunct="0">
              <a:spcBef>
                <a:spcPct val="20000"/>
              </a:spcBef>
              <a:spcAft>
                <a:spcPct val="0"/>
              </a:spcAft>
              <a:buChar char="»"/>
              <a:defRPr sz="2800">
                <a:solidFill>
                  <a:schemeClr val="bg1"/>
                </a:solidFill>
                <a:latin typeface="Arial" pitchFamily="34" charset="0"/>
                <a:ea typeface="ヒラギノ角ゴ Pro W3" charset="-128"/>
              </a:defRPr>
            </a:lvl8pPr>
            <a:lvl9pPr marL="3886200" indent="-228600" eaLnBrk="0" fontAlgn="base" hangingPunct="0">
              <a:spcBef>
                <a:spcPct val="20000"/>
              </a:spcBef>
              <a:spcAft>
                <a:spcPct val="0"/>
              </a:spcAft>
              <a:buChar char="»"/>
              <a:defRPr sz="2800">
                <a:solidFill>
                  <a:schemeClr val="bg1"/>
                </a:solidFill>
                <a:latin typeface="Arial" pitchFamily="34" charset="0"/>
                <a:ea typeface="ヒラギノ角ゴ Pro W3" charset="-128"/>
              </a:defRPr>
            </a:lvl9pPr>
          </a:lstStyle>
          <a:p>
            <a:pPr eaLnBrk="1" hangingPunct="1">
              <a:lnSpc>
                <a:spcPct val="100000"/>
              </a:lnSpc>
              <a:spcBef>
                <a:spcPts val="600"/>
              </a:spcBef>
            </a:pPr>
            <a:endParaRPr lang="en-US" altLang="en-US" sz="2400" dirty="0"/>
          </a:p>
        </p:txBody>
      </p:sp>
      <p:sp>
        <p:nvSpPr>
          <p:cNvPr id="6" name="Shape 74"/>
          <p:cNvSpPr txBox="1">
            <a:spLocks/>
          </p:cNvSpPr>
          <p:nvPr/>
        </p:nvSpPr>
        <p:spPr>
          <a:xfrm>
            <a:off x="344322" y="2438400"/>
            <a:ext cx="4428567" cy="786622"/>
          </a:xfrm>
          <a:prstGeom prst="rect">
            <a:avLst/>
          </a:prstGeom>
        </p:spPr>
        <p:txBody>
          <a:bodyPr wrap="square" lIns="91435" tIns="45718" rIns="91435" bIns="45718">
            <a:spAutoFit/>
          </a:bodyPr>
          <a:lstStyle>
            <a:lvl1pPr defTabSz="457176">
              <a:lnSpc>
                <a:spcPct val="94000"/>
              </a:lnSpc>
              <a:tabLst>
                <a:tab pos="320599" algn="l"/>
                <a:tab pos="912128" algn="l"/>
                <a:tab pos="1370450" algn="l"/>
                <a:tab pos="1826514" algn="l"/>
                <a:tab pos="2284835" algn="l"/>
                <a:tab pos="2740899" algn="l"/>
                <a:tab pos="3199222" algn="l"/>
                <a:tab pos="3655286" algn="l"/>
                <a:tab pos="4113607" algn="l"/>
                <a:tab pos="4569671" algn="l"/>
                <a:tab pos="5027993" algn="l"/>
                <a:tab pos="5484057" algn="l"/>
                <a:tab pos="5942378" algn="l"/>
                <a:tab pos="6398442" algn="l"/>
                <a:tab pos="6856765" algn="l"/>
                <a:tab pos="7312829" algn="l"/>
                <a:tab pos="7771150" algn="l"/>
                <a:tab pos="8227214" algn="l"/>
                <a:tab pos="8685536" algn="l"/>
                <a:tab pos="9141600" algn="l"/>
              </a:tabLst>
              <a:defRPr sz="3400">
                <a:solidFill>
                  <a:srgbClr val="004266"/>
                </a:solidFill>
                <a:latin typeface="Arial"/>
                <a:ea typeface="Arial"/>
                <a:cs typeface="Arial"/>
              </a:defRPr>
            </a:lvl1pPr>
          </a:lstStyle>
          <a:p>
            <a:r>
              <a:rPr lang="en-US" sz="2400" dirty="0" smtClean="0">
                <a:solidFill>
                  <a:schemeClr val="tx1"/>
                </a:solidFill>
                <a:sym typeface="Arial"/>
              </a:rPr>
              <a:t>Sign Up on </a:t>
            </a:r>
            <a:r>
              <a:rPr lang="en-US" sz="2400" dirty="0" err="1" smtClean="0">
                <a:solidFill>
                  <a:schemeClr val="tx1"/>
                </a:solidFill>
                <a:sym typeface="Arial"/>
              </a:rPr>
              <a:t>Bluemix</a:t>
            </a:r>
            <a:endParaRPr lang="en-US" sz="2400" dirty="0" smtClean="0">
              <a:solidFill>
                <a:schemeClr val="tx1"/>
              </a:solidFill>
              <a:sym typeface="Arial"/>
            </a:endParaRPr>
          </a:p>
          <a:p>
            <a:r>
              <a:rPr lang="en-US" sz="2400" dirty="0">
                <a:solidFill>
                  <a:schemeClr val="tx1"/>
                </a:solidFill>
                <a:hlinkClick r:id="rId3"/>
              </a:rPr>
              <a:t>https://ibm.biz/Austin_Watson</a:t>
            </a:r>
            <a:endParaRPr lang="en-US" sz="2400" dirty="0">
              <a:solidFill>
                <a:schemeClr val="tx1"/>
              </a:solidFill>
              <a:sym typeface="Arial"/>
              <a:hlinkClick r:id="rId4"/>
            </a:endParaRPr>
          </a:p>
        </p:txBody>
      </p:sp>
      <p:sp>
        <p:nvSpPr>
          <p:cNvPr id="7" name="Rectangle 6"/>
          <p:cNvSpPr/>
          <p:nvPr/>
        </p:nvSpPr>
        <p:spPr>
          <a:xfrm>
            <a:off x="372032" y="1600200"/>
            <a:ext cx="4428567" cy="786622"/>
          </a:xfrm>
          <a:prstGeom prst="rect">
            <a:avLst/>
          </a:prstGeom>
        </p:spPr>
        <p:txBody>
          <a:bodyPr wrap="square" lIns="91435" tIns="45718" rIns="91435" bIns="45718">
            <a:spAutoFit/>
          </a:bodyPr>
          <a:lstStyle/>
          <a:p>
            <a:pPr defTabSz="457176">
              <a:lnSpc>
                <a:spcPct val="94000"/>
              </a:lnSpc>
              <a:tabLst>
                <a:tab pos="320599" algn="l"/>
                <a:tab pos="912128" algn="l"/>
                <a:tab pos="1370450" algn="l"/>
                <a:tab pos="1826514" algn="l"/>
                <a:tab pos="2284835" algn="l"/>
                <a:tab pos="2740899" algn="l"/>
                <a:tab pos="3199222" algn="l"/>
                <a:tab pos="3655286" algn="l"/>
                <a:tab pos="4113607" algn="l"/>
                <a:tab pos="4569671" algn="l"/>
                <a:tab pos="5027993" algn="l"/>
                <a:tab pos="5484057" algn="l"/>
                <a:tab pos="5942378" algn="l"/>
                <a:tab pos="6398442" algn="l"/>
                <a:tab pos="6856765" algn="l"/>
                <a:tab pos="7312829" algn="l"/>
                <a:tab pos="7771150" algn="l"/>
                <a:tab pos="8227214" algn="l"/>
                <a:tab pos="8685536" algn="l"/>
                <a:tab pos="9141600" algn="l"/>
              </a:tabLst>
            </a:pPr>
            <a:r>
              <a:rPr lang="en-US" sz="2400" dirty="0">
                <a:latin typeface="Arial"/>
                <a:ea typeface="Arial"/>
                <a:cs typeface="Arial"/>
              </a:rPr>
              <a:t>Check Out Our Services</a:t>
            </a:r>
          </a:p>
          <a:p>
            <a:pPr defTabSz="457176">
              <a:lnSpc>
                <a:spcPct val="94000"/>
              </a:lnSpc>
              <a:tabLst>
                <a:tab pos="320599" algn="l"/>
                <a:tab pos="912128" algn="l"/>
                <a:tab pos="1370450" algn="l"/>
                <a:tab pos="1826514" algn="l"/>
                <a:tab pos="2284835" algn="l"/>
                <a:tab pos="2740899" algn="l"/>
                <a:tab pos="3199222" algn="l"/>
                <a:tab pos="3655286" algn="l"/>
                <a:tab pos="4113607" algn="l"/>
                <a:tab pos="4569671" algn="l"/>
                <a:tab pos="5027993" algn="l"/>
                <a:tab pos="5484057" algn="l"/>
                <a:tab pos="5942378" algn="l"/>
                <a:tab pos="6398442" algn="l"/>
                <a:tab pos="6856765" algn="l"/>
                <a:tab pos="7312829" algn="l"/>
                <a:tab pos="7771150" algn="l"/>
                <a:tab pos="8227214" algn="l"/>
                <a:tab pos="8685536" algn="l"/>
                <a:tab pos="9141600" algn="l"/>
              </a:tabLst>
            </a:pPr>
            <a:r>
              <a:rPr lang="en-US" sz="2400" dirty="0">
                <a:latin typeface="Arial"/>
                <a:ea typeface="Arial"/>
                <a:cs typeface="Arial"/>
                <a:hlinkClick r:id="rId5"/>
              </a:rPr>
              <a:t>https://ibm.biz/watsondevcloud</a:t>
            </a:r>
            <a:endParaRPr lang="en-US" sz="2400" dirty="0">
              <a:latin typeface="Arial"/>
              <a:ea typeface="Arial"/>
              <a:cs typeface="Arial"/>
              <a:sym typeface="Arial"/>
            </a:endParaRPr>
          </a:p>
        </p:txBody>
      </p:sp>
      <p:sp>
        <p:nvSpPr>
          <p:cNvPr id="3" name="Rectangle 2"/>
          <p:cNvSpPr/>
          <p:nvPr/>
        </p:nvSpPr>
        <p:spPr>
          <a:xfrm>
            <a:off x="362135" y="3352800"/>
            <a:ext cx="4572000" cy="830997"/>
          </a:xfrm>
          <a:prstGeom prst="rect">
            <a:avLst/>
          </a:prstGeom>
        </p:spPr>
        <p:txBody>
          <a:bodyPr>
            <a:spAutoFit/>
          </a:bodyPr>
          <a:lstStyle/>
          <a:p>
            <a:r>
              <a:rPr lang="en-US" sz="2400" dirty="0"/>
              <a:t>Build you first app </a:t>
            </a:r>
          </a:p>
          <a:p>
            <a:r>
              <a:rPr lang="en-US" sz="2400" dirty="0" smtClean="0">
                <a:hlinkClick r:id="rId6"/>
              </a:rPr>
              <a:t>http</a:t>
            </a:r>
            <a:r>
              <a:rPr lang="en-US" sz="2400" dirty="0">
                <a:hlinkClick r:id="rId6"/>
              </a:rPr>
              <a:t>://ibm.biz/wdc-github</a:t>
            </a:r>
            <a:endParaRPr lang="en-US" sz="2400" dirty="0"/>
          </a:p>
        </p:txBody>
      </p:sp>
      <p:sp>
        <p:nvSpPr>
          <p:cNvPr id="9" name="Title 1"/>
          <p:cNvSpPr txBox="1">
            <a:spLocks/>
          </p:cNvSpPr>
          <p:nvPr/>
        </p:nvSpPr>
        <p:spPr bwMode="auto">
          <a:xfrm>
            <a:off x="414338" y="4572000"/>
            <a:ext cx="822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ヒラギノ角ゴ Pro W3" charset="0"/>
              </a:defRPr>
            </a:lvl1pPr>
            <a:lvl2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chemeClr val="tx1"/>
                </a:solidFill>
                <a:latin typeface="Arial" charset="0"/>
                <a:ea typeface="ヒラギノ角ゴ Pro W3" charset="0"/>
              </a:defRPr>
            </a:lvl6pPr>
            <a:lvl7pPr marL="914400" algn="l" rtl="0" fontAlgn="base">
              <a:spcBef>
                <a:spcPct val="0"/>
              </a:spcBef>
              <a:spcAft>
                <a:spcPct val="0"/>
              </a:spcAft>
              <a:defRPr sz="2800" b="1">
                <a:solidFill>
                  <a:schemeClr val="tx1"/>
                </a:solidFill>
                <a:latin typeface="Arial" charset="0"/>
                <a:ea typeface="ヒラギノ角ゴ Pro W3" charset="0"/>
              </a:defRPr>
            </a:lvl7pPr>
            <a:lvl8pPr marL="1371600" algn="l" rtl="0" fontAlgn="base">
              <a:spcBef>
                <a:spcPct val="0"/>
              </a:spcBef>
              <a:spcAft>
                <a:spcPct val="0"/>
              </a:spcAft>
              <a:defRPr sz="2800" b="1">
                <a:solidFill>
                  <a:schemeClr val="tx1"/>
                </a:solidFill>
                <a:latin typeface="Arial" charset="0"/>
                <a:ea typeface="ヒラギノ角ゴ Pro W3" charset="0"/>
              </a:defRPr>
            </a:lvl8pPr>
            <a:lvl9pPr marL="1828800" algn="l" rtl="0" fontAlgn="base">
              <a:spcBef>
                <a:spcPct val="0"/>
              </a:spcBef>
              <a:spcAft>
                <a:spcPct val="0"/>
              </a:spcAft>
              <a:defRPr sz="2800" b="1">
                <a:solidFill>
                  <a:schemeClr val="tx1"/>
                </a:solidFill>
                <a:latin typeface="Arial" charset="0"/>
                <a:ea typeface="ヒラギノ角ゴ Pro W3" charset="0"/>
              </a:defRPr>
            </a:lvl9pPr>
          </a:lstStyle>
          <a:p>
            <a:pPr>
              <a:defRPr/>
            </a:pPr>
            <a:r>
              <a:rPr lang="en-US" kern="0" dirty="0" smtClean="0"/>
              <a:t>Let’s get connected</a:t>
            </a:r>
          </a:p>
          <a:p>
            <a:pPr>
              <a:defRPr/>
            </a:pPr>
            <a:endParaRPr lang="en-US" kern="0" dirty="0"/>
          </a:p>
          <a:p>
            <a:pPr>
              <a:defRPr/>
            </a:pPr>
            <a:endParaRPr lang="en-US" kern="0" dirty="0"/>
          </a:p>
        </p:txBody>
      </p:sp>
      <p:sp>
        <p:nvSpPr>
          <p:cNvPr id="5" name="Rectangle 4"/>
          <p:cNvSpPr/>
          <p:nvPr/>
        </p:nvSpPr>
        <p:spPr>
          <a:xfrm>
            <a:off x="344322" y="5116543"/>
            <a:ext cx="2963312" cy="830997"/>
          </a:xfrm>
          <a:prstGeom prst="rect">
            <a:avLst/>
          </a:prstGeom>
        </p:spPr>
        <p:txBody>
          <a:bodyPr wrap="none">
            <a:spAutoFit/>
          </a:bodyPr>
          <a:lstStyle/>
          <a:p>
            <a:r>
              <a:rPr lang="en-US" sz="2400" dirty="0"/>
              <a:t>Twitter - @</a:t>
            </a:r>
            <a:r>
              <a:rPr lang="en-US" sz="2400" dirty="0" err="1" smtClean="0"/>
              <a:t>salilahuja</a:t>
            </a:r>
            <a:endParaRPr lang="en-US" sz="2400" dirty="0" smtClean="0"/>
          </a:p>
          <a:p>
            <a:r>
              <a:rPr lang="en-US" sz="2400" dirty="0" smtClean="0"/>
              <a:t>LinkedIn - </a:t>
            </a:r>
            <a:r>
              <a:rPr lang="en-US" sz="2400" dirty="0" err="1" smtClean="0"/>
              <a:t>salilahuja</a:t>
            </a:r>
            <a:endParaRPr lang="en-US" sz="2400" dirty="0"/>
          </a:p>
        </p:txBody>
      </p:sp>
    </p:spTree>
    <p:extLst>
      <p:ext uri="{BB962C8B-B14F-4D97-AF65-F5344CB8AC3E}">
        <p14:creationId xmlns:p14="http://schemas.microsoft.com/office/powerpoint/2010/main" val="2683075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Note</a:t>
            </a:r>
          </a:p>
        </p:txBody>
      </p:sp>
      <p:sp>
        <p:nvSpPr>
          <p:cNvPr id="6" name="Content Placeholder 5"/>
          <p:cNvSpPr>
            <a:spLocks noGrp="1"/>
          </p:cNvSpPr>
          <p:nvPr>
            <p:ph idx="1"/>
          </p:nvPr>
        </p:nvSpPr>
        <p:spPr>
          <a:xfrm>
            <a:off x="457200" y="2286000"/>
            <a:ext cx="8305800" cy="3840163"/>
          </a:xfrm>
        </p:spPr>
        <p:txBody>
          <a:bodyPr>
            <a:normAutofit fontScale="92500" lnSpcReduction="10000"/>
          </a:bodyPr>
          <a:lstStyle/>
          <a:p>
            <a:pPr marL="0" indent="0">
              <a:spcBef>
                <a:spcPts val="600"/>
              </a:spcBef>
              <a:spcAft>
                <a:spcPts val="600"/>
              </a:spcAft>
              <a:buNone/>
            </a:pPr>
            <a:r>
              <a:rPr lang="en-US" sz="1600" dirty="0"/>
              <a:t>IBM’s statements regarding its plans, directions, and intent are subject to change or withdrawal without notice at IBM’s sole discretion.</a:t>
            </a:r>
          </a:p>
          <a:p>
            <a:pPr marL="0" indent="0">
              <a:spcBef>
                <a:spcPts val="600"/>
              </a:spcBef>
              <a:spcAft>
                <a:spcPts val="600"/>
              </a:spcAft>
              <a:buNone/>
            </a:pPr>
            <a:r>
              <a:rPr lang="en-US" sz="1600" dirty="0"/>
              <a:t>Information regarding potential future products is intended to outline our general product direction and it should not be relied on in making a purchasing decision. </a:t>
            </a:r>
          </a:p>
          <a:p>
            <a:pPr marL="0" indent="0">
              <a:spcBef>
                <a:spcPts val="600"/>
              </a:spcBef>
              <a:spcAft>
                <a:spcPts val="600"/>
              </a:spcAft>
              <a:buNone/>
            </a:pPr>
            <a:r>
              <a:rPr lang="en-US" sz="1600" dirty="0"/>
              <a:t>The information mentioned regarding potential future products is not a commitment, promise, or legal obligation to deliver any material, code or functionality. Information about potential future products may not be incorporated into any contract. The development, release, and timing of any future features or functionality described for our products remains at our sole discretion.</a:t>
            </a:r>
          </a:p>
          <a:p>
            <a:pPr marL="0" indent="0">
              <a:spcBef>
                <a:spcPts val="600"/>
              </a:spcBef>
              <a:spcAft>
                <a:spcPts val="600"/>
              </a:spcAft>
              <a:buNone/>
            </a:pPr>
            <a:r>
              <a:rPr lang="en-US" sz="1600" dirty="0"/>
              <a:t>Performance is based on measurements and projections using standard IBM benchmarks in a controlled environment.  The actual throughput or performance that any user will experience will vary depending upon many factors, including considerations such as the amount of multiprogramming in the user’s job stream, the I/O configuration, the storage configuration, and the workload processed.  Therefore, no assurance can be given that an individual user will achieve results similar to those stated here.</a:t>
            </a:r>
          </a:p>
        </p:txBody>
      </p:sp>
    </p:spTree>
    <p:extLst>
      <p:ext uri="{BB962C8B-B14F-4D97-AF65-F5344CB8AC3E}">
        <p14:creationId xmlns:p14="http://schemas.microsoft.com/office/powerpoint/2010/main" val="1602886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838200"/>
            <a:ext cx="8458200" cy="609600"/>
          </a:xfrm>
        </p:spPr>
        <p:txBody>
          <a:bodyPr/>
          <a:lstStyle/>
          <a:p>
            <a:r>
              <a:rPr lang="en-US" dirty="0" smtClean="0"/>
              <a:t>Hi There !</a:t>
            </a:r>
            <a:endParaRPr lang="en-US" dirty="0"/>
          </a:p>
        </p:txBody>
      </p:sp>
      <p:pic>
        <p:nvPicPr>
          <p:cNvPr id="1026" name="Picture 2" descr="C:\Salil's files\fac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92" y="2626977"/>
            <a:ext cx="2808706" cy="31859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857297" y="2488984"/>
            <a:ext cx="4286016" cy="3323987"/>
          </a:xfrm>
          <a:prstGeom prst="rect">
            <a:avLst/>
          </a:prstGeom>
          <a:noFill/>
        </p:spPr>
        <p:txBody>
          <a:bodyPr wrap="square" rtlCol="0">
            <a:spAutoFit/>
          </a:bodyPr>
          <a:lstStyle>
            <a:defPPr>
              <a:defRPr lang="en-US"/>
            </a:defPPr>
            <a:lvl1pPr>
              <a:lnSpc>
                <a:spcPct val="150000"/>
              </a:lnSpc>
            </a:lvl1pPr>
          </a:lstStyle>
          <a:p>
            <a:r>
              <a:rPr lang="en-US" sz="2800" dirty="0" err="1"/>
              <a:t>Salil</a:t>
            </a:r>
            <a:r>
              <a:rPr lang="en-US" sz="2800" dirty="0"/>
              <a:t> </a:t>
            </a:r>
            <a:r>
              <a:rPr lang="en-US" sz="2800" dirty="0" smtClean="0"/>
              <a:t>Ahuja</a:t>
            </a:r>
          </a:p>
          <a:p>
            <a:r>
              <a:rPr lang="en-US" sz="2800" dirty="0" smtClean="0"/>
              <a:t>Senior </a:t>
            </a:r>
            <a:r>
              <a:rPr lang="en-US" sz="2800" dirty="0"/>
              <a:t>Prod </a:t>
            </a:r>
            <a:r>
              <a:rPr lang="en-US" sz="2800" dirty="0" smtClean="0"/>
              <a:t>Manager @</a:t>
            </a:r>
            <a:r>
              <a:rPr lang="en-US" sz="2800" dirty="0" err="1" smtClean="0"/>
              <a:t>IBMWatson</a:t>
            </a:r>
            <a:r>
              <a:rPr lang="en-US" sz="2800" dirty="0" smtClean="0"/>
              <a:t> </a:t>
            </a:r>
            <a:endParaRPr lang="en-US" sz="2800" dirty="0"/>
          </a:p>
          <a:p>
            <a:r>
              <a:rPr lang="en-US" sz="2800" dirty="0"/>
              <a:t>Twitter - @</a:t>
            </a:r>
            <a:r>
              <a:rPr lang="en-US" sz="2800" dirty="0" err="1" smtClean="0"/>
              <a:t>salilahuja</a:t>
            </a:r>
            <a:endParaRPr lang="en-US" sz="2800" dirty="0" smtClean="0"/>
          </a:p>
          <a:p>
            <a:r>
              <a:rPr lang="en-US" sz="2800" dirty="0" smtClean="0"/>
              <a:t>LinkedIn- </a:t>
            </a:r>
            <a:r>
              <a:rPr lang="en-US" sz="2800" dirty="0" err="1" smtClean="0"/>
              <a:t>salilahuja</a:t>
            </a:r>
            <a:endParaRPr lang="en-US" sz="2800" dirty="0"/>
          </a:p>
        </p:txBody>
      </p:sp>
      <p:sp>
        <p:nvSpPr>
          <p:cNvPr id="20" name="AutoShape 6" descr="Image result for twitter"/>
          <p:cNvSpPr>
            <a:spLocks noChangeAspect="1" noChangeArrowheads="1"/>
          </p:cNvSpPr>
          <p:nvPr/>
        </p:nvSpPr>
        <p:spPr bwMode="auto">
          <a:xfrm>
            <a:off x="155575" y="-555625"/>
            <a:ext cx="14382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8" descr="Image result for twitter"/>
          <p:cNvSpPr>
            <a:spLocks noChangeAspect="1" noChangeArrowheads="1"/>
          </p:cNvSpPr>
          <p:nvPr/>
        </p:nvSpPr>
        <p:spPr bwMode="auto">
          <a:xfrm>
            <a:off x="307975" y="-403225"/>
            <a:ext cx="14382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0"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12" descr="Image result for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14" descr="Image result for twitter logo transpar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16" descr="Image result for twitter logo transpare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45753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6"/>
          </p:nvPr>
        </p:nvSpPr>
        <p:spPr/>
        <p:txBody>
          <a:bodyPr/>
          <a:lstStyle/>
          <a:p>
            <a:pPr>
              <a:buFont typeface="Wingdings" panose="05000000000000000000" pitchFamily="2" charset="2"/>
              <a:buChar char="Ø"/>
            </a:pPr>
            <a:endParaRPr lang="en-US" sz="3200" dirty="0"/>
          </a:p>
          <a:p>
            <a:pPr>
              <a:buFont typeface="Wingdings" panose="05000000000000000000" pitchFamily="2" charset="2"/>
              <a:buChar char="Ø"/>
            </a:pPr>
            <a:endParaRPr lang="en-US" sz="3200" dirty="0"/>
          </a:p>
          <a:p>
            <a:pPr>
              <a:buFont typeface="Wingdings" panose="05000000000000000000" pitchFamily="2" charset="2"/>
              <a:buChar char="Ø"/>
            </a:pPr>
            <a:endParaRPr lang="en-US" sz="3200" dirty="0"/>
          </a:p>
        </p:txBody>
      </p:sp>
      <p:sp>
        <p:nvSpPr>
          <p:cNvPr id="6" name="Text Placeholder 5"/>
          <p:cNvSpPr>
            <a:spLocks noGrp="1"/>
          </p:cNvSpPr>
          <p:nvPr>
            <p:ph type="body" sz="quarter" idx="17"/>
          </p:nvPr>
        </p:nvSpPr>
        <p:spPr>
          <a:xfrm>
            <a:off x="3200400" y="2133600"/>
            <a:ext cx="5645150" cy="3843866"/>
          </a:xfrm>
        </p:spPr>
        <p:txBody>
          <a:bodyPr>
            <a:normAutofit/>
          </a:bodyPr>
          <a:lstStyle/>
          <a:p>
            <a:pPr marL="457200" lvl="0" indent="-457200">
              <a:buFont typeface="Arial" panose="020B0604020202020204" pitchFamily="34" charset="0"/>
              <a:buChar char="•"/>
            </a:pPr>
            <a:r>
              <a:rPr lang="en-US" dirty="0" smtClean="0">
                <a:solidFill>
                  <a:srgbClr val="FFFFFF"/>
                </a:solidFill>
                <a:latin typeface="Arial"/>
              </a:rPr>
              <a:t>Introduction </a:t>
            </a:r>
            <a:r>
              <a:rPr lang="en-US" dirty="0">
                <a:solidFill>
                  <a:srgbClr val="FFFFFF"/>
                </a:solidFill>
                <a:latin typeface="Arial"/>
              </a:rPr>
              <a:t>to  Watson</a:t>
            </a:r>
          </a:p>
          <a:p>
            <a:pPr marL="457200" lvl="0" indent="-457200">
              <a:buFont typeface="Arial" panose="020B0604020202020204" pitchFamily="34" charset="0"/>
              <a:buChar char="•"/>
            </a:pPr>
            <a:r>
              <a:rPr lang="en-US" dirty="0">
                <a:solidFill>
                  <a:srgbClr val="FFFFFF"/>
                </a:solidFill>
                <a:latin typeface="Arial"/>
              </a:rPr>
              <a:t>Watson Developer Cloud Services</a:t>
            </a:r>
          </a:p>
          <a:p>
            <a:pPr marL="457200" indent="-457200">
              <a:buFont typeface="Arial" panose="020B0604020202020204" pitchFamily="34" charset="0"/>
              <a:buChar char="•"/>
            </a:pPr>
            <a:r>
              <a:rPr lang="en-US" dirty="0" smtClean="0">
                <a:solidFill>
                  <a:srgbClr val="FFFFFF"/>
                </a:solidFill>
                <a:latin typeface="Arial"/>
              </a:rPr>
              <a:t>Cool </a:t>
            </a:r>
            <a:r>
              <a:rPr lang="en-US" dirty="0">
                <a:solidFill>
                  <a:srgbClr val="FFFFFF"/>
                </a:solidFill>
                <a:latin typeface="Arial"/>
              </a:rPr>
              <a:t>examples from the Community</a:t>
            </a:r>
          </a:p>
        </p:txBody>
      </p:sp>
      <p:sp>
        <p:nvSpPr>
          <p:cNvPr id="4" name="Footer Placeholder 3"/>
          <p:cNvSpPr>
            <a:spLocks noGrp="1"/>
          </p:cNvSpPr>
          <p:nvPr>
            <p:ph type="ftr" sz="quarter" idx="4294967295"/>
          </p:nvPr>
        </p:nvSpPr>
        <p:spPr>
          <a:xfrm>
            <a:off x="0" y="6324600"/>
            <a:ext cx="5562600" cy="244475"/>
          </a:xfrm>
        </p:spPr>
        <p:txBody>
          <a:bodyPr/>
          <a:lstStyle/>
          <a:p>
            <a:pPr>
              <a:defRPr/>
            </a:pPr>
            <a:r>
              <a:rPr lang="en-US" altLang="en-US" dirty="0" smtClean="0"/>
              <a:t>© 2014 International Business Machines Corporation</a:t>
            </a:r>
            <a:endParaRPr lang="en-US" altLang="en-US" dirty="0"/>
          </a:p>
        </p:txBody>
      </p:sp>
      <p:sp>
        <p:nvSpPr>
          <p:cNvPr id="2" name="Title 1"/>
          <p:cNvSpPr>
            <a:spLocks noGrp="1"/>
          </p:cNvSpPr>
          <p:nvPr>
            <p:ph type="title" idx="4294967295"/>
          </p:nvPr>
        </p:nvSpPr>
        <p:spPr>
          <a:xfrm>
            <a:off x="381000" y="990600"/>
            <a:ext cx="8229600" cy="579437"/>
          </a:xfrm>
        </p:spPr>
        <p:txBody>
          <a:bodyPr/>
          <a:lstStyle/>
          <a:p>
            <a:r>
              <a:rPr lang="en-US" dirty="0" smtClean="0"/>
              <a:t>What We’ll Cover Today</a:t>
            </a:r>
            <a:endParaRPr lang="en-US" dirty="0"/>
          </a:p>
        </p:txBody>
      </p:sp>
    </p:spTree>
    <p:extLst>
      <p:ext uri="{BB962C8B-B14F-4D97-AF65-F5344CB8AC3E}">
        <p14:creationId xmlns:p14="http://schemas.microsoft.com/office/powerpoint/2010/main" val="1698442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487301473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813"/>
            <a:ext cx="9982200" cy="697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p:cNvSpPr>
            <a:spLocks noGrp="1"/>
          </p:cNvSpPr>
          <p:nvPr>
            <p:ph type="sldNum" sz="quarter" idx="11"/>
          </p:nvPr>
        </p:nvSpPr>
        <p:spPr>
          <a:xfrm>
            <a:off x="6553200" y="6325105"/>
            <a:ext cx="2133600" cy="230503"/>
          </a:xfrm>
        </p:spPr>
        <p:txBody>
          <a:bodyPr/>
          <a:lstStyle/>
          <a:p>
            <a:pPr>
              <a:defRPr/>
            </a:pPr>
            <a:fld id="{ACAF205D-2F03-40AE-AA3B-98729E632D48}" type="slidenum">
              <a:rPr lang="en-US">
                <a:solidFill>
                  <a:srgbClr val="FFFFFF">
                    <a:alpha val="70000"/>
                  </a:srgbClr>
                </a:solidFill>
                <a:latin typeface="Arial" pitchFamily="-105" charset="0"/>
                <a:ea typeface="ヒラギノ角ゴ Pro W3" pitchFamily="-105" charset="-128"/>
                <a:cs typeface="ヒラギノ角ゴ Pro W3" pitchFamily="-105" charset="-128"/>
              </a:rPr>
              <a:pPr>
                <a:defRPr/>
              </a:pPr>
              <a:t>5</a:t>
            </a:fld>
            <a:endParaRPr lang="en-US" dirty="0">
              <a:solidFill>
                <a:srgbClr val="FFFFFF">
                  <a:alpha val="70000"/>
                </a:srgbClr>
              </a:solidFill>
              <a:latin typeface="Arial" pitchFamily="-105" charset="0"/>
              <a:ea typeface="ヒラギノ角ゴ Pro W3" pitchFamily="-105" charset="-128"/>
              <a:cs typeface="ヒラギノ角ゴ Pro W3" pitchFamily="-105" charset="-128"/>
            </a:endParaRPr>
          </a:p>
        </p:txBody>
      </p:sp>
      <p:pic>
        <p:nvPicPr>
          <p:cNvPr id="6148" name="Picture 11" descr="IBM_logoNe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303963"/>
            <a:ext cx="39528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a:spLocks noGrp="1"/>
          </p:cNvSpPr>
          <p:nvPr>
            <p:ph type="ftr" sz="quarter" idx="10"/>
          </p:nvPr>
        </p:nvSpPr>
        <p:spPr>
          <a:xfrm>
            <a:off x="990600" y="6400801"/>
            <a:ext cx="5562600" cy="245534"/>
          </a:xfrm>
        </p:spPr>
        <p:txBody>
          <a:bodyPr/>
          <a:lstStyle/>
          <a:p>
            <a:pPr>
              <a:defRPr/>
            </a:pPr>
            <a:r>
              <a:rPr lang="en-US" sz="600" dirty="0">
                <a:solidFill>
                  <a:srgbClr val="FFFFFF">
                    <a:alpha val="70000"/>
                  </a:srgbClr>
                </a:solidFill>
                <a:latin typeface="Arial" pitchFamily="-105" charset="0"/>
                <a:ea typeface="ヒラギノ角ゴ Pro W3" pitchFamily="-105" charset="-128"/>
                <a:cs typeface="ヒラギノ角ゴ Pro W3" pitchFamily="-105" charset="-128"/>
              </a:rPr>
              <a:t>© 2014 International Business Machines Corporation</a:t>
            </a:r>
          </a:p>
        </p:txBody>
      </p:sp>
      <p:sp>
        <p:nvSpPr>
          <p:cNvPr id="6150" name="TextBox 9"/>
          <p:cNvSpPr txBox="1">
            <a:spLocks noChangeArrowheads="1"/>
          </p:cNvSpPr>
          <p:nvPr/>
        </p:nvSpPr>
        <p:spPr bwMode="auto">
          <a:xfrm>
            <a:off x="304800" y="1795463"/>
            <a:ext cx="8229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Char char="•"/>
              <a:defRPr sz="2000">
                <a:solidFill>
                  <a:schemeClr val="tx1"/>
                </a:solidFill>
                <a:latin typeface="Arial" pitchFamily="34" charset="0"/>
                <a:ea typeface="ヒラギノ角ゴ Pro W3" charset="-128"/>
              </a:defRPr>
            </a:lvl1pPr>
            <a:lvl2pPr marL="742950" indent="-285750" eaLnBrk="0" hangingPunct="0">
              <a:spcBef>
                <a:spcPct val="20000"/>
              </a:spcBef>
              <a:buChar char="•"/>
              <a:defRPr sz="2000">
                <a:solidFill>
                  <a:schemeClr val="bg1"/>
                </a:solidFill>
                <a:latin typeface="Arial" pitchFamily="34" charset="0"/>
                <a:ea typeface="ヒラギノ角ゴ Pro W3" charset="-128"/>
              </a:defRPr>
            </a:lvl2pPr>
            <a:lvl3pPr marL="1143000" indent="-228600" eaLnBrk="0" hangingPunct="0">
              <a:lnSpc>
                <a:spcPct val="110000"/>
              </a:lnSpc>
              <a:spcBef>
                <a:spcPct val="20000"/>
              </a:spcBef>
              <a:buFont typeface="Arial" pitchFamily="34" charset="0"/>
              <a:buChar char="–"/>
              <a:defRPr sz="2000">
                <a:solidFill>
                  <a:schemeClr val="tx1"/>
                </a:solidFill>
                <a:latin typeface="Arial" pitchFamily="34" charset="0"/>
                <a:ea typeface="ヒラギノ角ゴ Pro W3" charset="-128"/>
              </a:defRPr>
            </a:lvl3pPr>
            <a:lvl4pPr marL="1600200" indent="-228600" eaLnBrk="0" hangingPunct="0">
              <a:spcBef>
                <a:spcPct val="20000"/>
              </a:spcBef>
              <a:buChar char="–"/>
              <a:defRPr sz="2800">
                <a:solidFill>
                  <a:schemeClr val="bg1"/>
                </a:solidFill>
                <a:latin typeface="Arial" pitchFamily="34" charset="0"/>
                <a:ea typeface="ヒラギノ角ゴ Pro W3" charset="-128"/>
              </a:defRPr>
            </a:lvl4pPr>
            <a:lvl5pPr marL="2057400" indent="-228600" eaLnBrk="0" hangingPunct="0">
              <a:spcBef>
                <a:spcPct val="20000"/>
              </a:spcBef>
              <a:buChar char="»"/>
              <a:defRPr sz="2800">
                <a:solidFill>
                  <a:schemeClr val="bg1"/>
                </a:solidFill>
                <a:latin typeface="Arial" pitchFamily="34" charset="0"/>
                <a:ea typeface="ヒラギノ角ゴ Pro W3" charset="-128"/>
              </a:defRPr>
            </a:lvl5pPr>
            <a:lvl6pPr marL="2514600" indent="-228600" eaLnBrk="0" fontAlgn="base" hangingPunct="0">
              <a:spcBef>
                <a:spcPct val="20000"/>
              </a:spcBef>
              <a:spcAft>
                <a:spcPct val="0"/>
              </a:spcAft>
              <a:buChar char="»"/>
              <a:defRPr sz="2800">
                <a:solidFill>
                  <a:schemeClr val="bg1"/>
                </a:solidFill>
                <a:latin typeface="Arial" pitchFamily="34" charset="0"/>
                <a:ea typeface="ヒラギノ角ゴ Pro W3" charset="-128"/>
              </a:defRPr>
            </a:lvl6pPr>
            <a:lvl7pPr marL="2971800" indent="-228600" eaLnBrk="0" fontAlgn="base" hangingPunct="0">
              <a:spcBef>
                <a:spcPct val="20000"/>
              </a:spcBef>
              <a:spcAft>
                <a:spcPct val="0"/>
              </a:spcAft>
              <a:buChar char="»"/>
              <a:defRPr sz="2800">
                <a:solidFill>
                  <a:schemeClr val="bg1"/>
                </a:solidFill>
                <a:latin typeface="Arial" pitchFamily="34" charset="0"/>
                <a:ea typeface="ヒラギノ角ゴ Pro W3" charset="-128"/>
              </a:defRPr>
            </a:lvl7pPr>
            <a:lvl8pPr marL="3429000" indent="-228600" eaLnBrk="0" fontAlgn="base" hangingPunct="0">
              <a:spcBef>
                <a:spcPct val="20000"/>
              </a:spcBef>
              <a:spcAft>
                <a:spcPct val="0"/>
              </a:spcAft>
              <a:buChar char="»"/>
              <a:defRPr sz="2800">
                <a:solidFill>
                  <a:schemeClr val="bg1"/>
                </a:solidFill>
                <a:latin typeface="Arial" pitchFamily="34" charset="0"/>
                <a:ea typeface="ヒラギノ角ゴ Pro W3" charset="-128"/>
              </a:defRPr>
            </a:lvl8pPr>
            <a:lvl9pPr marL="3886200" indent="-228600" eaLnBrk="0" fontAlgn="base" hangingPunct="0">
              <a:spcBef>
                <a:spcPct val="20000"/>
              </a:spcBef>
              <a:spcAft>
                <a:spcPct val="0"/>
              </a:spcAft>
              <a:buChar char="»"/>
              <a:defRPr sz="2800">
                <a:solidFill>
                  <a:schemeClr val="bg1"/>
                </a:solidFill>
                <a:latin typeface="Arial" pitchFamily="34" charset="0"/>
                <a:ea typeface="ヒラギノ角ゴ Pro W3" charset="-128"/>
              </a:defRPr>
            </a:lvl9pPr>
          </a:lstStyle>
          <a:p>
            <a:pPr algn="ctr" eaLnBrk="1" hangingPunct="1">
              <a:lnSpc>
                <a:spcPct val="100000"/>
              </a:lnSpc>
              <a:spcBef>
                <a:spcPct val="0"/>
              </a:spcBef>
              <a:buFontTx/>
              <a:buNone/>
            </a:pPr>
            <a:r>
              <a:rPr lang="en-US" altLang="en-US" sz="3200" dirty="0">
                <a:latin typeface="HelvNeue Light for IBM"/>
              </a:rPr>
              <a:t>Watson is creating a new partnership</a:t>
            </a:r>
            <a:br>
              <a:rPr lang="en-US" altLang="en-US" sz="3200" dirty="0">
                <a:latin typeface="HelvNeue Light for IBM"/>
              </a:rPr>
            </a:br>
            <a:r>
              <a:rPr lang="en-US" altLang="en-US" sz="3200" dirty="0">
                <a:latin typeface="HelvNeue Light for IBM"/>
              </a:rPr>
              <a:t>between people and computers</a:t>
            </a:r>
            <a:r>
              <a:rPr lang="en-US" altLang="en-US" sz="3200" dirty="0">
                <a:solidFill>
                  <a:schemeClr val="bg1"/>
                </a:solidFill>
                <a:latin typeface="HelvNeue Light for IBM"/>
              </a:rPr>
              <a:t/>
            </a:r>
            <a:br>
              <a:rPr lang="en-US" altLang="en-US" sz="3200" dirty="0">
                <a:solidFill>
                  <a:schemeClr val="bg1"/>
                </a:solidFill>
                <a:latin typeface="HelvNeue Light for IBM"/>
              </a:rPr>
            </a:br>
            <a:r>
              <a:rPr lang="en-US" altLang="en-US" sz="3200" dirty="0">
                <a:latin typeface="HelvNeue Light for IBM"/>
              </a:rPr>
              <a:t>that</a:t>
            </a:r>
            <a:r>
              <a:rPr lang="en-US" altLang="en-US" sz="3200" dirty="0">
                <a:solidFill>
                  <a:schemeClr val="bg1"/>
                </a:solidFill>
                <a:latin typeface="HelvNeue Light for IBM"/>
              </a:rPr>
              <a:t> </a:t>
            </a:r>
            <a:r>
              <a:rPr lang="en-US" altLang="en-US" sz="3200" b="1" dirty="0">
                <a:solidFill>
                  <a:srgbClr val="5ED4FF"/>
                </a:solidFill>
                <a:latin typeface="HelvNeue Light for IBM"/>
              </a:rPr>
              <a:t>enhances</a:t>
            </a:r>
            <a:r>
              <a:rPr lang="en-US" altLang="en-US" sz="3200" dirty="0">
                <a:solidFill>
                  <a:srgbClr val="5ED4FF"/>
                </a:solidFill>
                <a:latin typeface="HelvNeue Light for IBM"/>
              </a:rPr>
              <a:t>, </a:t>
            </a:r>
            <a:r>
              <a:rPr lang="en-US" altLang="en-US" sz="3200" b="1" dirty="0">
                <a:solidFill>
                  <a:srgbClr val="5ED4FF"/>
                </a:solidFill>
                <a:latin typeface="HelvNeue Light for IBM"/>
              </a:rPr>
              <a:t>scales</a:t>
            </a:r>
            <a:r>
              <a:rPr lang="en-US" altLang="en-US" sz="3200" dirty="0">
                <a:solidFill>
                  <a:srgbClr val="5ED4FF"/>
                </a:solidFill>
                <a:latin typeface="HelvNeue Light for IBM"/>
              </a:rPr>
              <a:t> </a:t>
            </a:r>
            <a:r>
              <a:rPr lang="en-US" altLang="en-US" sz="3200" dirty="0">
                <a:latin typeface="HelvNeue Light for IBM"/>
              </a:rPr>
              <a:t>and</a:t>
            </a:r>
            <a:r>
              <a:rPr lang="en-US" altLang="en-US" sz="3200" dirty="0">
                <a:solidFill>
                  <a:schemeClr val="bg1"/>
                </a:solidFill>
                <a:latin typeface="HelvNeue Light for IBM"/>
              </a:rPr>
              <a:t> </a:t>
            </a:r>
            <a:r>
              <a:rPr lang="en-US" altLang="en-US" sz="3200" b="1" dirty="0">
                <a:solidFill>
                  <a:srgbClr val="5ED4FF"/>
                </a:solidFill>
                <a:latin typeface="HelvNeue Light for IBM"/>
              </a:rPr>
              <a:t>accelerates</a:t>
            </a:r>
            <a:r>
              <a:rPr lang="en-US" altLang="en-US" sz="3200" dirty="0">
                <a:solidFill>
                  <a:schemeClr val="bg1"/>
                </a:solidFill>
                <a:latin typeface="HelvNeue Light for IBM"/>
              </a:rPr>
              <a:t/>
            </a:r>
            <a:br>
              <a:rPr lang="en-US" altLang="en-US" sz="3200" dirty="0">
                <a:solidFill>
                  <a:schemeClr val="bg1"/>
                </a:solidFill>
                <a:latin typeface="HelvNeue Light for IBM"/>
              </a:rPr>
            </a:br>
            <a:r>
              <a:rPr lang="en-US" altLang="en-US" sz="3200" dirty="0">
                <a:latin typeface="HelvNeue Light for IBM"/>
              </a:rPr>
              <a:t>human expertise</a:t>
            </a:r>
            <a:r>
              <a:rPr lang="en-US" altLang="en-US" sz="3200" dirty="0">
                <a:solidFill>
                  <a:schemeClr val="bg1"/>
                </a:solidFill>
                <a:latin typeface="HelvNeue Light for IBM"/>
              </a:rPr>
              <a:t>.</a:t>
            </a:r>
          </a:p>
        </p:txBody>
      </p:sp>
    </p:spTree>
    <p:extLst>
      <p:ext uri="{BB962C8B-B14F-4D97-AF65-F5344CB8AC3E}">
        <p14:creationId xmlns:p14="http://schemas.microsoft.com/office/powerpoint/2010/main" val="3019609834"/>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838200"/>
            <a:ext cx="8229600" cy="579438"/>
          </a:xfrm>
        </p:spPr>
        <p:txBody>
          <a:bodyPr/>
          <a:lstStyle/>
          <a:p>
            <a:r>
              <a:rPr lang="en-US" sz="2400">
                <a:latin typeface="Arial" charset="0"/>
                <a:ea typeface="MS PGothic" charset="0"/>
              </a:rPr>
              <a:t>IBM has radically expand access to Watson services</a:t>
            </a:r>
          </a:p>
        </p:txBody>
      </p:sp>
      <p:pic>
        <p:nvPicPr>
          <p:cNvPr id="5122" name="Picture 2" descr="http://drewbedard.files.wordpress.com/2013/03/faucet-trickle1.jpg"/>
          <p:cNvPicPr>
            <a:picLocks noChangeAspect="1" noChangeArrowheads="1"/>
          </p:cNvPicPr>
          <p:nvPr/>
        </p:nvPicPr>
        <p:blipFill rotWithShape="1">
          <a:blip r:embed="rId2">
            <a:extLst>
              <a:ext uri="{28A0092B-C50C-407E-A947-70E740481C1C}">
                <a14:useLocalDpi xmlns:a14="http://schemas.microsoft.com/office/drawing/2010/main" val="0"/>
              </a:ext>
            </a:extLst>
          </a:blip>
          <a:srcRect b="21077"/>
          <a:stretch/>
        </p:blipFill>
        <p:spPr bwMode="auto">
          <a:xfrm>
            <a:off x="793530" y="1584106"/>
            <a:ext cx="2938498" cy="1814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6" name="Picture 6" descr="http://www.wallpapersak.com/wp-content/uploads/2014/08/Niagara-Falls-Image-12.jpg"/>
          <p:cNvPicPr>
            <a:picLocks noChangeAspect="1" noChangeArrowheads="1"/>
          </p:cNvPicPr>
          <p:nvPr/>
        </p:nvPicPr>
        <p:blipFill rotWithShape="1">
          <a:blip r:embed="rId3">
            <a:extLst>
              <a:ext uri="{28A0092B-C50C-407E-A947-70E740481C1C}">
                <a14:useLocalDpi xmlns:a14="http://schemas.microsoft.com/office/drawing/2010/main" val="0"/>
              </a:ext>
            </a:extLst>
          </a:blip>
          <a:srcRect b="5854"/>
          <a:stretch/>
        </p:blipFill>
        <p:spPr bwMode="auto">
          <a:xfrm>
            <a:off x="5319823" y="1584105"/>
            <a:ext cx="2926522" cy="1806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8916" name="TextBox 4"/>
          <p:cNvSpPr txBox="1">
            <a:spLocks noChangeArrowheads="1"/>
          </p:cNvSpPr>
          <p:nvPr/>
        </p:nvSpPr>
        <p:spPr bwMode="auto">
          <a:xfrm>
            <a:off x="417513" y="3514725"/>
            <a:ext cx="33178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1800">
                <a:latin typeface="Helvetica" charset="0"/>
                <a:ea typeface="MS PGothic" charset="0"/>
                <a:cs typeface="MS PGothic" charset="0"/>
              </a:rPr>
              <a:t>Access restricted to partners and IBM developers</a:t>
            </a:r>
          </a:p>
        </p:txBody>
      </p:sp>
      <p:sp>
        <p:nvSpPr>
          <p:cNvPr id="38917" name="TextBox 8"/>
          <p:cNvSpPr txBox="1">
            <a:spLocks noChangeArrowheads="1"/>
          </p:cNvSpPr>
          <p:nvPr/>
        </p:nvSpPr>
        <p:spPr bwMode="auto">
          <a:xfrm>
            <a:off x="5299075" y="3514725"/>
            <a:ext cx="33162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Helvetica" charset="0"/>
                <a:ea typeface="MS PGothic" charset="0"/>
                <a:cs typeface="MS PGothic" charset="0"/>
              </a:rPr>
              <a:t>Accessible by anyone with a Bluemix account</a:t>
            </a:r>
          </a:p>
        </p:txBody>
      </p:sp>
      <p:sp>
        <p:nvSpPr>
          <p:cNvPr id="38918" name="TextBox 9"/>
          <p:cNvSpPr txBox="1">
            <a:spLocks noChangeArrowheads="1"/>
          </p:cNvSpPr>
          <p:nvPr/>
        </p:nvSpPr>
        <p:spPr bwMode="auto">
          <a:xfrm>
            <a:off x="417513" y="4337050"/>
            <a:ext cx="33178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1800">
                <a:latin typeface="Helvetica" charset="0"/>
                <a:ea typeface="MS PGothic" charset="0"/>
                <a:cs typeface="MS PGothic" charset="0"/>
              </a:rPr>
              <a:t>Wait until services are GA to release</a:t>
            </a:r>
          </a:p>
        </p:txBody>
      </p:sp>
      <p:sp>
        <p:nvSpPr>
          <p:cNvPr id="38919" name="TextBox 10"/>
          <p:cNvSpPr txBox="1">
            <a:spLocks noChangeArrowheads="1"/>
          </p:cNvSpPr>
          <p:nvPr/>
        </p:nvSpPr>
        <p:spPr bwMode="auto">
          <a:xfrm>
            <a:off x="5299075" y="4337050"/>
            <a:ext cx="33162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Helvetica" charset="0"/>
                <a:ea typeface="MS PGothic" charset="0"/>
                <a:cs typeface="MS PGothic" charset="0"/>
              </a:rPr>
              <a:t>Release in Beta and gather input from user community</a:t>
            </a:r>
          </a:p>
        </p:txBody>
      </p:sp>
      <p:sp>
        <p:nvSpPr>
          <p:cNvPr id="38920" name="TextBox 11"/>
          <p:cNvSpPr txBox="1">
            <a:spLocks noChangeArrowheads="1"/>
          </p:cNvSpPr>
          <p:nvPr/>
        </p:nvSpPr>
        <p:spPr bwMode="auto">
          <a:xfrm>
            <a:off x="417513" y="5148263"/>
            <a:ext cx="3317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1800">
                <a:latin typeface="Helvetica" charset="0"/>
                <a:ea typeface="MS PGothic" charset="0"/>
                <a:cs typeface="MS PGothic" charset="0"/>
              </a:rPr>
              <a:t>North America</a:t>
            </a:r>
          </a:p>
        </p:txBody>
      </p:sp>
      <p:sp>
        <p:nvSpPr>
          <p:cNvPr id="38921" name="TextBox 12"/>
          <p:cNvSpPr txBox="1">
            <a:spLocks noChangeArrowheads="1"/>
          </p:cNvSpPr>
          <p:nvPr/>
        </p:nvSpPr>
        <p:spPr bwMode="auto">
          <a:xfrm>
            <a:off x="5299075" y="5148263"/>
            <a:ext cx="33162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Helvetica" charset="0"/>
                <a:ea typeface="MS PGothic" charset="0"/>
                <a:cs typeface="MS PGothic" charset="0"/>
              </a:rPr>
              <a:t>Global</a:t>
            </a:r>
          </a:p>
        </p:txBody>
      </p:sp>
      <p:sp>
        <p:nvSpPr>
          <p:cNvPr id="38922" name="TextBox 13"/>
          <p:cNvSpPr txBox="1">
            <a:spLocks noChangeArrowheads="1"/>
          </p:cNvSpPr>
          <p:nvPr/>
        </p:nvSpPr>
        <p:spPr bwMode="auto">
          <a:xfrm>
            <a:off x="417513" y="5597525"/>
            <a:ext cx="3317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1800">
                <a:latin typeface="Helvetica" charset="0"/>
                <a:ea typeface="MS PGothic" charset="0"/>
                <a:cs typeface="MS PGothic" charset="0"/>
              </a:rPr>
              <a:t>One service</a:t>
            </a:r>
          </a:p>
        </p:txBody>
      </p:sp>
      <p:sp>
        <p:nvSpPr>
          <p:cNvPr id="38923" name="TextBox 14"/>
          <p:cNvSpPr txBox="1">
            <a:spLocks noChangeArrowheads="1"/>
          </p:cNvSpPr>
          <p:nvPr/>
        </p:nvSpPr>
        <p:spPr bwMode="auto">
          <a:xfrm>
            <a:off x="5299075" y="5597525"/>
            <a:ext cx="3494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smtClean="0">
                <a:latin typeface="Helvetica" charset="0"/>
                <a:ea typeface="MS PGothic" charset="0"/>
                <a:cs typeface="MS PGothic" charset="0"/>
              </a:rPr>
              <a:t>Eight services, expanded to twelve, </a:t>
            </a:r>
            <a:r>
              <a:rPr lang="en-US" sz="1800" dirty="0">
                <a:latin typeface="Helvetica" charset="0"/>
                <a:ea typeface="MS PGothic" charset="0"/>
                <a:cs typeface="MS PGothic" charset="0"/>
              </a:rPr>
              <a:t>and more coming</a:t>
            </a:r>
          </a:p>
        </p:txBody>
      </p:sp>
      <p:sp>
        <p:nvSpPr>
          <p:cNvPr id="2" name="Isosceles Triangle 1"/>
          <p:cNvSpPr/>
          <p:nvPr/>
        </p:nvSpPr>
        <p:spPr>
          <a:xfrm rot="5400000">
            <a:off x="1981200" y="3733800"/>
            <a:ext cx="4953000" cy="990600"/>
          </a:xfrm>
          <a:prstGeom prst="triangle">
            <a:avLst/>
          </a:prstGeom>
          <a:gradFill flip="none" rotWithShape="1">
            <a:gsLst>
              <a:gs pos="0">
                <a:schemeClr val="accent4"/>
              </a:gs>
              <a:gs pos="100000">
                <a:schemeClr val="accent4">
                  <a:alpha val="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925" name="Slide Number Placeholder 14"/>
          <p:cNvSpPr>
            <a:spLocks noGrp="1"/>
          </p:cNvSpPr>
          <p:nvPr>
            <p:ph type="sldNum" sz="quarter" idx="10"/>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B389410-598D-1841-8A24-ADC2A432B23F}" type="slidenum">
              <a:rPr lang="en-US" sz="1100">
                <a:solidFill>
                  <a:srgbClr val="004266"/>
                </a:solidFill>
              </a:rPr>
              <a:pPr/>
              <a:t>6</a:t>
            </a:fld>
            <a:endParaRPr lang="en-US" sz="1100">
              <a:solidFill>
                <a:srgbClr val="004266"/>
              </a:solidFill>
            </a:endParaRPr>
          </a:p>
        </p:txBody>
      </p:sp>
    </p:spTree>
    <p:extLst>
      <p:ext uri="{BB962C8B-B14F-4D97-AF65-F5344CB8AC3E}">
        <p14:creationId xmlns:p14="http://schemas.microsoft.com/office/powerpoint/2010/main" val="173933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868362"/>
            <a:ext cx="8229600" cy="427038"/>
          </a:xfrm>
        </p:spPr>
        <p:txBody>
          <a:bodyPr/>
          <a:lstStyle/>
          <a:p>
            <a:r>
              <a:rPr lang="en-US" dirty="0" smtClean="0">
                <a:latin typeface="Arial" charset="0"/>
                <a:ea typeface="MS PGothic" charset="0"/>
              </a:rPr>
              <a:t>Launched in 4Q14  and Expanded in 1Q15, a new way to interact with IBM Watson technology</a:t>
            </a:r>
            <a:endParaRPr lang="en-US" dirty="0">
              <a:latin typeface="Arial" charset="0"/>
              <a:ea typeface="MS PGothic" charset="0"/>
            </a:endParaRPr>
          </a:p>
        </p:txBody>
      </p:sp>
      <p:sp>
        <p:nvSpPr>
          <p:cNvPr id="40963" name="Slide Number Placeholder 3"/>
          <p:cNvSpPr>
            <a:spLocks noGrp="1"/>
          </p:cNvSpPr>
          <p:nvPr>
            <p:ph type="sldNum" sz="quarter" idx="10"/>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A600677-F6A4-EB42-8033-FA88BFE0763B}" type="slidenum">
              <a:rPr lang="en-US" sz="1100">
                <a:solidFill>
                  <a:srgbClr val="004266"/>
                </a:solidFill>
              </a:rPr>
              <a:pPr/>
              <a:t>7</a:t>
            </a:fld>
            <a:endParaRPr lang="en-US" sz="1100">
              <a:solidFill>
                <a:srgbClr val="00426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800100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987" y="5257800"/>
            <a:ext cx="24860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0185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n-US" dirty="0" smtClean="0"/>
              <a:t>Recent acquisition of Alchemy </a:t>
            </a:r>
            <a:r>
              <a:rPr lang="en-US" dirty="0"/>
              <a:t>Language API</a:t>
            </a:r>
            <a:br>
              <a:rPr lang="en-US" dirty="0"/>
            </a:br>
            <a:endParaRPr lang="en-GB" dirty="0" smtClean="0"/>
          </a:p>
        </p:txBody>
      </p:sp>
      <p:grpSp>
        <p:nvGrpSpPr>
          <p:cNvPr id="3" name="Group 2"/>
          <p:cNvGrpSpPr/>
          <p:nvPr/>
        </p:nvGrpSpPr>
        <p:grpSpPr>
          <a:xfrm>
            <a:off x="4736234" y="2576512"/>
            <a:ext cx="3778250" cy="2833688"/>
            <a:chOff x="1344613" y="1797050"/>
            <a:chExt cx="6297612" cy="4716463"/>
          </a:xfrm>
        </p:grpSpPr>
        <p:sp>
          <p:nvSpPr>
            <p:cNvPr id="18" name="Freeform 6"/>
            <p:cNvSpPr>
              <a:spLocks/>
            </p:cNvSpPr>
            <p:nvPr/>
          </p:nvSpPr>
          <p:spPr bwMode="auto">
            <a:xfrm>
              <a:off x="6070601" y="3059112"/>
              <a:ext cx="1571624" cy="1881186"/>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chemeClr val="accent5"/>
            </a:solidFill>
            <a:ln w="28575">
              <a:solidFill>
                <a:schemeClr val="bg1">
                  <a:lumMod val="50000"/>
                </a:schemeClr>
              </a:solidFill>
              <a:prstDash val="solid"/>
              <a:round/>
              <a:headEnd/>
              <a:tailEnd/>
            </a:ln>
          </p:spPr>
          <p:txBody>
            <a:bodyPr lIns="288000" tIns="288000" anchor="ctr"/>
            <a:lstStyle/>
            <a:p>
              <a:pPr algn="ctr">
                <a:defRPr/>
              </a:pPr>
              <a:r>
                <a:rPr lang="en-US" sz="1000" dirty="0">
                  <a:solidFill>
                    <a:srgbClr val="FFFFFF"/>
                  </a:solidFill>
                </a:rPr>
                <a:t>Language Detection</a:t>
              </a:r>
            </a:p>
            <a:p>
              <a:pPr algn="ctr" eaLnBrk="1" hangingPunct="1">
                <a:defRPr/>
              </a:pPr>
              <a:endParaRPr lang="en-GB" sz="1000" dirty="0">
                <a:cs typeface="Arial" charset="0"/>
              </a:endParaRPr>
            </a:p>
          </p:txBody>
        </p:sp>
        <p:sp>
          <p:nvSpPr>
            <p:cNvPr id="19" name="Freeform 7"/>
            <p:cNvSpPr>
              <a:spLocks/>
            </p:cNvSpPr>
            <p:nvPr/>
          </p:nvSpPr>
          <p:spPr bwMode="auto">
            <a:xfrm>
              <a:off x="4494212" y="4629150"/>
              <a:ext cx="1884363" cy="1884363"/>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001230"/>
            </a:solidFill>
            <a:ln w="28575">
              <a:solidFill>
                <a:schemeClr val="bg1">
                  <a:lumMod val="50000"/>
                </a:schemeClr>
              </a:solidFill>
              <a:prstDash val="solid"/>
              <a:round/>
              <a:headEnd/>
              <a:tailEnd/>
            </a:ln>
          </p:spPr>
          <p:txBody>
            <a:bodyPr lIns="36000" tIns="324000" anchor="ctr"/>
            <a:lstStyle/>
            <a:p>
              <a:pPr algn="ctr">
                <a:defRPr/>
              </a:pPr>
              <a:r>
                <a:rPr lang="en-US" sz="1000" dirty="0">
                  <a:solidFill>
                    <a:srgbClr val="FFFFFF"/>
                  </a:solidFill>
                </a:rPr>
                <a:t>Feed </a:t>
              </a:r>
              <a:endParaRPr lang="en-US" sz="1000" dirty="0" smtClean="0">
                <a:solidFill>
                  <a:srgbClr val="FFFFFF"/>
                </a:solidFill>
              </a:endParaRPr>
            </a:p>
            <a:p>
              <a:pPr algn="ctr">
                <a:defRPr/>
              </a:pPr>
              <a:r>
                <a:rPr lang="en-US" sz="1000" dirty="0" smtClean="0">
                  <a:solidFill>
                    <a:srgbClr val="FFFFFF"/>
                  </a:solidFill>
                </a:rPr>
                <a:t>Detection</a:t>
              </a:r>
              <a:endParaRPr lang="en-US" sz="1000" dirty="0">
                <a:solidFill>
                  <a:srgbClr val="FFFFFF"/>
                </a:solidFill>
              </a:endParaRPr>
            </a:p>
            <a:p>
              <a:pPr algn="ctr" eaLnBrk="1" hangingPunct="1">
                <a:defRPr/>
              </a:pPr>
              <a:endParaRPr lang="en-GB" sz="1100" dirty="0">
                <a:cs typeface="Arial" charset="0"/>
              </a:endParaRPr>
            </a:p>
          </p:txBody>
        </p:sp>
        <p:sp>
          <p:nvSpPr>
            <p:cNvPr id="20" name="Freeform 8"/>
            <p:cNvSpPr>
              <a:spLocks/>
            </p:cNvSpPr>
            <p:nvPr/>
          </p:nvSpPr>
          <p:spPr bwMode="auto">
            <a:xfrm>
              <a:off x="4179888" y="1797050"/>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bIns="360000" anchor="ctr"/>
            <a:lstStyle/>
            <a:p>
              <a:pPr marL="0" indent="0" algn="ctr">
                <a:buNone/>
              </a:pPr>
              <a:r>
                <a:rPr lang="en-US" sz="1100" dirty="0">
                  <a:solidFill>
                    <a:srgbClr val="FFFFFF"/>
                  </a:solidFill>
                </a:rPr>
                <a:t>Keyword Extraction</a:t>
              </a:r>
            </a:p>
          </p:txBody>
        </p:sp>
        <p:sp>
          <p:nvSpPr>
            <p:cNvPr id="23" name="Freeform 12"/>
            <p:cNvSpPr>
              <a:spLocks/>
            </p:cNvSpPr>
            <p:nvPr/>
          </p:nvSpPr>
          <p:spPr bwMode="auto">
            <a:xfrm>
              <a:off x="5754688" y="1797050"/>
              <a:ext cx="1887537" cy="156845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360000" anchor="ctr"/>
            <a:lstStyle/>
            <a:p>
              <a:pPr algn="ctr">
                <a:defRPr/>
              </a:pPr>
              <a:r>
                <a:rPr lang="en-US" sz="1100" dirty="0">
                  <a:solidFill>
                    <a:srgbClr val="FFFFFF"/>
                  </a:solidFill>
                </a:rPr>
                <a:t>Concept Tagging</a:t>
              </a:r>
            </a:p>
            <a:p>
              <a:pPr algn="ctr" eaLnBrk="1" hangingPunct="1">
                <a:defRPr/>
              </a:pPr>
              <a:endParaRPr lang="en-GB" sz="1100" dirty="0">
                <a:cs typeface="Arial" charset="0"/>
              </a:endParaRPr>
            </a:p>
          </p:txBody>
        </p:sp>
        <p:sp>
          <p:nvSpPr>
            <p:cNvPr id="24" name="Freeform 13"/>
            <p:cNvSpPr>
              <a:spLocks/>
            </p:cNvSpPr>
            <p:nvPr/>
          </p:nvSpPr>
          <p:spPr bwMode="auto">
            <a:xfrm>
              <a:off x="6072187" y="4627564"/>
              <a:ext cx="1570038" cy="1885949"/>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tx2"/>
            </a:solidFill>
            <a:ln w="28575">
              <a:solidFill>
                <a:schemeClr val="bg1">
                  <a:lumMod val="50000"/>
                </a:schemeClr>
              </a:solidFill>
              <a:prstDash val="solid"/>
              <a:round/>
              <a:headEnd/>
              <a:tailEnd/>
            </a:ln>
          </p:spPr>
          <p:txBody>
            <a:bodyPr lIns="324000" tIns="288000" anchor="ctr"/>
            <a:lstStyle/>
            <a:p>
              <a:pPr marL="0" indent="0" algn="ctr">
                <a:buNone/>
              </a:pPr>
              <a:r>
                <a:rPr lang="en-US" sz="1100" dirty="0" smtClean="0">
                  <a:solidFill>
                    <a:srgbClr val="001934"/>
                  </a:solidFill>
                </a:rPr>
                <a:t>Linked </a:t>
              </a:r>
              <a:r>
                <a:rPr lang="en-US" sz="1100" dirty="0">
                  <a:solidFill>
                    <a:srgbClr val="001934"/>
                  </a:solidFill>
                </a:rPr>
                <a:t>Data Support</a:t>
              </a:r>
            </a:p>
          </p:txBody>
        </p:sp>
        <p:sp>
          <p:nvSpPr>
            <p:cNvPr id="25" name="Freeform 9"/>
            <p:cNvSpPr>
              <a:spLocks/>
            </p:cNvSpPr>
            <p:nvPr/>
          </p:nvSpPr>
          <p:spPr bwMode="auto">
            <a:xfrm>
              <a:off x="4183062" y="3375026"/>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DC9AC4"/>
            </a:solidFill>
            <a:ln w="28575">
              <a:solidFill>
                <a:schemeClr val="bg1">
                  <a:lumMod val="50000"/>
                </a:schemeClr>
              </a:solidFill>
              <a:prstDash val="solid"/>
              <a:round/>
              <a:headEnd/>
              <a:tailEnd/>
            </a:ln>
          </p:spPr>
          <p:txBody>
            <a:bodyPr anchor="ctr"/>
            <a:lstStyle/>
            <a:p>
              <a:pPr marL="0" indent="0" algn="ctr">
                <a:buNone/>
              </a:pPr>
              <a:r>
                <a:rPr lang="en-US" sz="1100" dirty="0">
                  <a:solidFill>
                    <a:srgbClr val="FFFFFF"/>
                  </a:solidFill>
                </a:rPr>
                <a:t>Author </a:t>
              </a:r>
              <a:endParaRPr lang="en-US" sz="1100" dirty="0" smtClean="0">
                <a:solidFill>
                  <a:srgbClr val="FFFFFF"/>
                </a:solidFill>
              </a:endParaRPr>
            </a:p>
            <a:p>
              <a:pPr marL="0" indent="0" algn="ctr">
                <a:buNone/>
              </a:pPr>
              <a:r>
                <a:rPr lang="en-US" sz="1100" dirty="0" smtClean="0">
                  <a:solidFill>
                    <a:srgbClr val="FFFFFF"/>
                  </a:solidFill>
                </a:rPr>
                <a:t>Extraction</a:t>
              </a:r>
              <a:endParaRPr lang="en-US" sz="1100" dirty="0">
                <a:solidFill>
                  <a:srgbClr val="FFFFFF"/>
                </a:solidFill>
              </a:endParaRPr>
            </a:p>
          </p:txBody>
        </p:sp>
        <p:sp>
          <p:nvSpPr>
            <p:cNvPr id="26" name="Freeform 5"/>
            <p:cNvSpPr>
              <a:spLocks/>
            </p:cNvSpPr>
            <p:nvPr/>
          </p:nvSpPr>
          <p:spPr bwMode="auto">
            <a:xfrm>
              <a:off x="1344613" y="3373438"/>
              <a:ext cx="1571625" cy="1887537"/>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BADCA2"/>
            </a:solidFill>
            <a:ln w="28575">
              <a:solidFill>
                <a:schemeClr val="bg1">
                  <a:lumMod val="50000"/>
                </a:schemeClr>
              </a:solidFill>
              <a:prstDash val="solid"/>
              <a:round/>
              <a:headEnd/>
              <a:tailEnd/>
            </a:ln>
          </p:spPr>
          <p:txBody>
            <a:bodyPr bIns="360000" anchor="ctr"/>
            <a:lstStyle/>
            <a:p>
              <a:pPr marL="0" indent="0">
                <a:buNone/>
              </a:pPr>
              <a:r>
                <a:rPr lang="en-US" sz="1050" dirty="0">
                  <a:solidFill>
                    <a:schemeClr val="bg1"/>
                  </a:solidFill>
                </a:rPr>
                <a:t>Relationship </a:t>
              </a:r>
              <a:r>
                <a:rPr lang="en-US" sz="1050" dirty="0" smtClean="0">
                  <a:solidFill>
                    <a:schemeClr val="bg1"/>
                  </a:solidFill>
                </a:rPr>
                <a:t>Extraction</a:t>
              </a:r>
              <a:endParaRPr lang="en-US" sz="1050" dirty="0">
                <a:solidFill>
                  <a:schemeClr val="bg1"/>
                </a:solidFill>
              </a:endParaRPr>
            </a:p>
          </p:txBody>
        </p:sp>
        <p:sp>
          <p:nvSpPr>
            <p:cNvPr id="27" name="Freeform 10"/>
            <p:cNvSpPr>
              <a:spLocks/>
            </p:cNvSpPr>
            <p:nvPr/>
          </p:nvSpPr>
          <p:spPr bwMode="auto">
            <a:xfrm>
              <a:off x="1344613" y="1797050"/>
              <a:ext cx="1568451" cy="1885951"/>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bIns="360000" anchor="ctr"/>
            <a:lstStyle/>
            <a:p>
              <a:pPr>
                <a:defRPr/>
              </a:pPr>
              <a:r>
                <a:rPr lang="en-US" sz="1100" dirty="0">
                  <a:solidFill>
                    <a:srgbClr val="FFFFFF"/>
                  </a:solidFill>
                </a:rPr>
                <a:t>Entity Extraction</a:t>
              </a:r>
            </a:p>
            <a:p>
              <a:pPr algn="ctr" eaLnBrk="1" hangingPunct="1">
                <a:defRPr/>
              </a:pPr>
              <a:endParaRPr lang="en-GB" sz="1100" dirty="0">
                <a:cs typeface="Arial" charset="0"/>
              </a:endParaRPr>
            </a:p>
          </p:txBody>
        </p:sp>
        <p:sp>
          <p:nvSpPr>
            <p:cNvPr id="28" name="Freeform 11"/>
            <p:cNvSpPr>
              <a:spLocks/>
            </p:cNvSpPr>
            <p:nvPr/>
          </p:nvSpPr>
          <p:spPr bwMode="auto">
            <a:xfrm>
              <a:off x="1344613" y="4943475"/>
              <a:ext cx="1887537" cy="1570038"/>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accent2">
                <a:lumMod val="75000"/>
              </a:schemeClr>
            </a:solidFill>
            <a:ln w="28575">
              <a:solidFill>
                <a:schemeClr val="bg1">
                  <a:lumMod val="50000"/>
                </a:schemeClr>
              </a:solidFill>
              <a:prstDash val="solid"/>
              <a:round/>
              <a:headEnd/>
              <a:tailEnd/>
            </a:ln>
          </p:spPr>
          <p:txBody>
            <a:bodyPr rIns="324000" anchor="ctr"/>
            <a:lstStyle/>
            <a:p>
              <a:pPr algn="ctr">
                <a:defRPr/>
              </a:pPr>
              <a:r>
                <a:rPr lang="en-US" sz="1100" dirty="0">
                  <a:solidFill>
                    <a:srgbClr val="FFFFFF"/>
                  </a:solidFill>
                </a:rPr>
                <a:t>Text Extraction</a:t>
              </a:r>
            </a:p>
            <a:p>
              <a:pPr algn="ctr" eaLnBrk="1" hangingPunct="1">
                <a:defRPr/>
              </a:pPr>
              <a:endParaRPr lang="en-GB" sz="1100" dirty="0">
                <a:cs typeface="Arial" charset="0"/>
              </a:endParaRPr>
            </a:p>
          </p:txBody>
        </p:sp>
        <p:sp>
          <p:nvSpPr>
            <p:cNvPr id="29" name="Freeform 7"/>
            <p:cNvSpPr>
              <a:spLocks/>
            </p:cNvSpPr>
            <p:nvPr/>
          </p:nvSpPr>
          <p:spPr bwMode="auto">
            <a:xfrm>
              <a:off x="2922588" y="4624388"/>
              <a:ext cx="1884362"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FF0000"/>
            </a:solidFill>
            <a:ln w="28575">
              <a:solidFill>
                <a:schemeClr val="bg1">
                  <a:lumMod val="50000"/>
                </a:schemeClr>
              </a:solidFill>
              <a:prstDash val="solid"/>
              <a:round/>
              <a:headEnd/>
              <a:tailEnd/>
            </a:ln>
          </p:spPr>
          <p:txBody>
            <a:bodyPr lIns="36000" tIns="324000" anchor="ctr"/>
            <a:lstStyle/>
            <a:p>
              <a:pPr marL="0" indent="0" algn="ctr">
                <a:buNone/>
              </a:pPr>
              <a:r>
                <a:rPr lang="en-US" sz="1050" dirty="0" err="1">
                  <a:solidFill>
                    <a:srgbClr val="FFFFFF"/>
                  </a:solidFill>
                </a:rPr>
                <a:t>Mircoformats</a:t>
              </a:r>
              <a:r>
                <a:rPr lang="en-US" sz="1050" dirty="0">
                  <a:solidFill>
                    <a:srgbClr val="FFFFFF"/>
                  </a:solidFill>
                </a:rPr>
                <a:t> Parsing</a:t>
              </a:r>
            </a:p>
          </p:txBody>
        </p:sp>
        <p:sp>
          <p:nvSpPr>
            <p:cNvPr id="30" name="Freeform 8"/>
            <p:cNvSpPr>
              <a:spLocks/>
            </p:cNvSpPr>
            <p:nvPr/>
          </p:nvSpPr>
          <p:spPr bwMode="auto">
            <a:xfrm>
              <a:off x="2608263" y="1797050"/>
              <a:ext cx="1885950" cy="1882776"/>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bIns="360000" anchor="ctr"/>
            <a:lstStyle/>
            <a:p>
              <a:pPr algn="ctr">
                <a:defRPr/>
              </a:pPr>
              <a:r>
                <a:rPr lang="en-US" sz="1100" dirty="0" smtClean="0">
                  <a:solidFill>
                    <a:srgbClr val="FFFFFF"/>
                  </a:solidFill>
                </a:rPr>
                <a:t>Sentiment </a:t>
              </a:r>
              <a:r>
                <a:rPr lang="en-US" sz="1100" dirty="0">
                  <a:solidFill>
                    <a:srgbClr val="FFFFFF"/>
                  </a:solidFill>
                </a:rPr>
                <a:t>Analysis</a:t>
              </a:r>
            </a:p>
            <a:p>
              <a:pPr algn="ctr" eaLnBrk="1" hangingPunct="1">
                <a:defRPr/>
              </a:pPr>
              <a:endParaRPr lang="en-GB" sz="1100" dirty="0">
                <a:cs typeface="Arial" charset="0"/>
              </a:endParaRPr>
            </a:p>
          </p:txBody>
        </p:sp>
        <p:sp>
          <p:nvSpPr>
            <p:cNvPr id="31" name="Freeform 9"/>
            <p:cNvSpPr>
              <a:spLocks/>
            </p:cNvSpPr>
            <p:nvPr/>
          </p:nvSpPr>
          <p:spPr bwMode="auto">
            <a:xfrm>
              <a:off x="2600325" y="3384550"/>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nchor="ctr"/>
            <a:lstStyle/>
            <a:p>
              <a:pPr marL="0" indent="0" algn="ctr">
                <a:buNone/>
              </a:pPr>
              <a:r>
                <a:rPr lang="en-US" sz="1100" dirty="0">
                  <a:solidFill>
                    <a:srgbClr val="FFFFFF"/>
                  </a:solidFill>
                </a:rPr>
                <a:t>Taxonomy Classification</a:t>
              </a:r>
            </a:p>
          </p:txBody>
        </p:sp>
      </p:grpSp>
      <p:pic>
        <p:nvPicPr>
          <p:cNvPr id="2050" name="Picture 2" descr="Watson Getting Smarter, Faster with IBM AlchemyAPI B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797" y="3707698"/>
            <a:ext cx="3426884" cy="1675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797" y="2572146"/>
            <a:ext cx="3274484" cy="923330"/>
          </a:xfrm>
          <a:prstGeom prst="rect">
            <a:avLst/>
          </a:prstGeom>
          <a:noFill/>
        </p:spPr>
        <p:txBody>
          <a:bodyPr wrap="square" rtlCol="0">
            <a:spAutoFit/>
          </a:bodyPr>
          <a:lstStyle/>
          <a:p>
            <a:r>
              <a:rPr lang="en-US" dirty="0" smtClean="0"/>
              <a:t>Watson gets smarter with Alchemy Deep Learning and Knowledge Graph </a:t>
            </a:r>
            <a:endParaRPr lang="en-US" dirty="0"/>
          </a:p>
        </p:txBody>
      </p:sp>
    </p:spTree>
    <p:extLst>
      <p:ext uri="{BB962C8B-B14F-4D97-AF65-F5344CB8AC3E}">
        <p14:creationId xmlns:p14="http://schemas.microsoft.com/office/powerpoint/2010/main" val="2375033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p:cNvSpPr>
          <p:nvPr>
            <p:ph type="title"/>
          </p:nvPr>
        </p:nvSpPr>
        <p:spPr>
          <a:xfrm>
            <a:off x="241102" y="151805"/>
            <a:ext cx="7372782" cy="1518047"/>
          </a:xfrm>
          <a:prstGeom prst="rect">
            <a:avLst/>
          </a:prstGeom>
        </p:spPr>
        <p:txBody>
          <a:bodyPr anchor="t"/>
          <a:lstStyle/>
          <a:p>
            <a:pPr lvl="0">
              <a:defRPr sz="1800" b="0"/>
            </a:pPr>
            <a:r>
              <a:rPr sz="2800"/>
              <a:t>So what is Bluemix?</a:t>
            </a:r>
          </a:p>
        </p:txBody>
      </p:sp>
      <p:sp>
        <p:nvSpPr>
          <p:cNvPr id="399" name="Shape 399"/>
          <p:cNvSpPr>
            <a:spLocks noGrp="1"/>
          </p:cNvSpPr>
          <p:nvPr>
            <p:ph type="sldNum" sz="quarter" idx="4294967295"/>
          </p:nvPr>
        </p:nvSpPr>
        <p:spPr>
          <a:xfrm>
            <a:off x="98408" y="6567436"/>
            <a:ext cx="169736" cy="267891"/>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A6AAA9"/>
                </a:solidFill>
              </a:rPr>
              <a:t>9</a:t>
            </a:fld>
            <a:endParaRPr>
              <a:solidFill>
                <a:srgbClr val="A6AAA9"/>
              </a:solidFill>
            </a:endParaRPr>
          </a:p>
        </p:txBody>
      </p:sp>
      <p:sp>
        <p:nvSpPr>
          <p:cNvPr id="400" name="Shape 400"/>
          <p:cNvSpPr/>
          <p:nvPr/>
        </p:nvSpPr>
        <p:spPr>
          <a:xfrm>
            <a:off x="277142" y="1366716"/>
            <a:ext cx="5742658" cy="1180127"/>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defTabSz="321457">
              <a:spcBef>
                <a:spcPts val="1687"/>
              </a:spcBef>
              <a:defRPr sz="1800"/>
            </a:pPr>
            <a:r>
              <a:rPr sz="2400" dirty="0" err="1">
                <a:latin typeface="Helvetica Neue Light"/>
                <a:ea typeface="Helvetica Neue Light"/>
                <a:cs typeface="Helvetica Neue Light"/>
                <a:sym typeface="Helvetica Neue Light"/>
              </a:rPr>
              <a:t>Bluemix</a:t>
            </a:r>
            <a:r>
              <a:rPr sz="2400" dirty="0">
                <a:latin typeface="Helvetica Neue Light"/>
                <a:ea typeface="Helvetica Neue Light"/>
                <a:cs typeface="Helvetica Neue Light"/>
                <a:sym typeface="Helvetica Neue Light"/>
              </a:rPr>
              <a:t> is an </a:t>
            </a:r>
            <a:r>
              <a:rPr sz="2400" b="1" dirty="0">
                <a:latin typeface="Helvetica Neue"/>
                <a:ea typeface="Helvetica Neue"/>
                <a:cs typeface="Helvetica Neue"/>
                <a:sym typeface="Helvetica Neue"/>
              </a:rPr>
              <a:t>open-standards</a:t>
            </a:r>
            <a:r>
              <a:rPr sz="2400" dirty="0">
                <a:latin typeface="Helvetica Neue Light"/>
                <a:ea typeface="Helvetica Neue Light"/>
                <a:cs typeface="Helvetica Neue Light"/>
                <a:sym typeface="Helvetica Neue Light"/>
              </a:rPr>
              <a:t>, cloud-based </a:t>
            </a:r>
            <a:r>
              <a:rPr sz="2400" b="1" dirty="0">
                <a:latin typeface="Helvetica Neue"/>
                <a:ea typeface="Helvetica Neue"/>
                <a:cs typeface="Helvetica Neue"/>
                <a:sym typeface="Helvetica Neue"/>
              </a:rPr>
              <a:t>platform</a:t>
            </a:r>
            <a:r>
              <a:rPr sz="2400" dirty="0">
                <a:latin typeface="Helvetica Neue Light"/>
                <a:ea typeface="Helvetica Neue Light"/>
                <a:cs typeface="Helvetica Neue Light"/>
                <a:sym typeface="Helvetica Neue Light"/>
              </a:rPr>
              <a:t> for </a:t>
            </a:r>
            <a:r>
              <a:rPr sz="2400" b="1" dirty="0">
                <a:latin typeface="Helvetica Neue"/>
                <a:ea typeface="Helvetica Neue"/>
                <a:cs typeface="Helvetica Neue"/>
                <a:sym typeface="Helvetica Neue"/>
              </a:rPr>
              <a:t>building</a:t>
            </a:r>
            <a:r>
              <a:rPr sz="2400" dirty="0">
                <a:latin typeface="Helvetica Neue Light"/>
                <a:ea typeface="Helvetica Neue Light"/>
                <a:cs typeface="Helvetica Neue Light"/>
                <a:sym typeface="Helvetica Neue Light"/>
              </a:rPr>
              <a:t>, </a:t>
            </a:r>
            <a:r>
              <a:rPr sz="2400" b="1" dirty="0">
                <a:latin typeface="Helvetica Neue"/>
                <a:ea typeface="Helvetica Neue"/>
                <a:cs typeface="Helvetica Neue"/>
                <a:sym typeface="Helvetica Neue"/>
              </a:rPr>
              <a:t>running, and managing applications.</a:t>
            </a:r>
          </a:p>
        </p:txBody>
      </p:sp>
      <p:grpSp>
        <p:nvGrpSpPr>
          <p:cNvPr id="425" name="Group 425"/>
          <p:cNvGrpSpPr/>
          <p:nvPr/>
        </p:nvGrpSpPr>
        <p:grpSpPr>
          <a:xfrm>
            <a:off x="6623909" y="3909759"/>
            <a:ext cx="1576880" cy="707872"/>
            <a:chOff x="0" y="0"/>
            <a:chExt cx="2242673" cy="1006750"/>
          </a:xfrm>
        </p:grpSpPr>
        <p:grpSp>
          <p:nvGrpSpPr>
            <p:cNvPr id="403" name="Group 403"/>
            <p:cNvGrpSpPr/>
            <p:nvPr/>
          </p:nvGrpSpPr>
          <p:grpSpPr>
            <a:xfrm>
              <a:off x="5154" y="0"/>
              <a:ext cx="561897" cy="497681"/>
              <a:chOff x="0" y="0"/>
              <a:chExt cx="561896" cy="497680"/>
            </a:xfrm>
          </p:grpSpPr>
          <p:pic>
            <p:nvPicPr>
              <p:cNvPr id="401" name="image84.png"/>
              <p:cNvPicPr/>
              <p:nvPr/>
            </p:nvPicPr>
            <p:blipFill>
              <a:blip r:embed="rId2">
                <a:extLst/>
              </a:blip>
              <a:stretch>
                <a:fillRect/>
              </a:stretch>
            </p:blipFill>
            <p:spPr>
              <a:xfrm>
                <a:off x="126668" y="94887"/>
                <a:ext cx="308561" cy="307906"/>
              </a:xfrm>
              <a:prstGeom prst="rect">
                <a:avLst/>
              </a:prstGeom>
              <a:ln w="12700" cap="flat">
                <a:noFill/>
                <a:miter lim="400000"/>
              </a:ln>
              <a:effectLst/>
            </p:spPr>
          </p:pic>
          <p:pic>
            <p:nvPicPr>
              <p:cNvPr id="402" name="hexagon.png"/>
              <p:cNvPicPr/>
              <p:nvPr/>
            </p:nvPicPr>
            <p:blipFill>
              <a:blip r:embed="rId3">
                <a:extLst/>
              </a:blip>
              <a:srcRect/>
              <a:stretch>
                <a:fillRect/>
              </a:stretch>
            </p:blipFill>
            <p:spPr>
              <a:xfrm>
                <a:off x="0" y="0"/>
                <a:ext cx="561897" cy="497681"/>
              </a:xfrm>
              <a:prstGeom prst="rect">
                <a:avLst/>
              </a:prstGeom>
              <a:ln w="12700" cap="flat">
                <a:noFill/>
                <a:miter lim="400000"/>
              </a:ln>
              <a:effectLst/>
            </p:spPr>
          </p:pic>
        </p:grpSp>
        <p:grpSp>
          <p:nvGrpSpPr>
            <p:cNvPr id="406" name="Group 406"/>
            <p:cNvGrpSpPr/>
            <p:nvPr/>
          </p:nvGrpSpPr>
          <p:grpSpPr>
            <a:xfrm>
              <a:off x="561523" y="4438"/>
              <a:ext cx="561898" cy="497681"/>
              <a:chOff x="0" y="0"/>
              <a:chExt cx="561896" cy="497680"/>
            </a:xfrm>
          </p:grpSpPr>
          <p:pic>
            <p:nvPicPr>
              <p:cNvPr id="404" name="image87.png"/>
              <p:cNvPicPr/>
              <p:nvPr/>
            </p:nvPicPr>
            <p:blipFill>
              <a:blip r:embed="rId4">
                <a:extLst/>
              </a:blip>
              <a:stretch>
                <a:fillRect/>
              </a:stretch>
            </p:blipFill>
            <p:spPr>
              <a:xfrm>
                <a:off x="132604" y="90448"/>
                <a:ext cx="307881" cy="307906"/>
              </a:xfrm>
              <a:prstGeom prst="rect">
                <a:avLst/>
              </a:prstGeom>
              <a:ln w="12700" cap="flat">
                <a:noFill/>
                <a:miter lim="400000"/>
              </a:ln>
              <a:effectLst/>
            </p:spPr>
          </p:pic>
          <p:pic>
            <p:nvPicPr>
              <p:cNvPr id="405" name="hexagon.png"/>
              <p:cNvPicPr/>
              <p:nvPr/>
            </p:nvPicPr>
            <p:blipFill>
              <a:blip r:embed="rId3">
                <a:extLst/>
              </a:blip>
              <a:stretch>
                <a:fillRect/>
              </a:stretch>
            </p:blipFill>
            <p:spPr>
              <a:xfrm>
                <a:off x="0" y="0"/>
                <a:ext cx="561897" cy="497681"/>
              </a:xfrm>
              <a:prstGeom prst="rect">
                <a:avLst/>
              </a:prstGeom>
              <a:ln w="12700" cap="flat">
                <a:noFill/>
                <a:miter lim="400000"/>
              </a:ln>
              <a:effectLst/>
            </p:spPr>
          </p:pic>
        </p:grpSp>
        <p:grpSp>
          <p:nvGrpSpPr>
            <p:cNvPr id="409" name="Group 409"/>
            <p:cNvGrpSpPr/>
            <p:nvPr/>
          </p:nvGrpSpPr>
          <p:grpSpPr>
            <a:xfrm>
              <a:off x="1117893" y="5474"/>
              <a:ext cx="561897" cy="497681"/>
              <a:chOff x="0" y="0"/>
              <a:chExt cx="561896" cy="497680"/>
            </a:xfrm>
          </p:grpSpPr>
          <p:pic>
            <p:nvPicPr>
              <p:cNvPr id="407" name="image74.png"/>
              <p:cNvPicPr/>
              <p:nvPr/>
            </p:nvPicPr>
            <p:blipFill>
              <a:blip r:embed="rId5">
                <a:extLst/>
              </a:blip>
              <a:stretch>
                <a:fillRect/>
              </a:stretch>
            </p:blipFill>
            <p:spPr>
              <a:xfrm>
                <a:off x="120820" y="86844"/>
                <a:ext cx="308560" cy="307906"/>
              </a:xfrm>
              <a:prstGeom prst="rect">
                <a:avLst/>
              </a:prstGeom>
              <a:ln w="12700" cap="flat">
                <a:noFill/>
                <a:miter lim="400000"/>
              </a:ln>
              <a:effectLst/>
            </p:spPr>
          </p:pic>
          <p:pic>
            <p:nvPicPr>
              <p:cNvPr id="408" name="hexagon.png"/>
              <p:cNvPicPr/>
              <p:nvPr/>
            </p:nvPicPr>
            <p:blipFill>
              <a:blip r:embed="rId3">
                <a:extLst/>
              </a:blip>
              <a:stretch>
                <a:fillRect/>
              </a:stretch>
            </p:blipFill>
            <p:spPr>
              <a:xfrm>
                <a:off x="0" y="0"/>
                <a:ext cx="561897" cy="497681"/>
              </a:xfrm>
              <a:prstGeom prst="rect">
                <a:avLst/>
              </a:prstGeom>
              <a:ln w="12700" cap="flat">
                <a:noFill/>
                <a:miter lim="400000"/>
              </a:ln>
              <a:effectLst/>
            </p:spPr>
          </p:pic>
        </p:grpSp>
        <p:grpSp>
          <p:nvGrpSpPr>
            <p:cNvPr id="412" name="Group 412"/>
            <p:cNvGrpSpPr/>
            <p:nvPr/>
          </p:nvGrpSpPr>
          <p:grpSpPr>
            <a:xfrm>
              <a:off x="0" y="509069"/>
              <a:ext cx="561897" cy="497682"/>
              <a:chOff x="0" y="0"/>
              <a:chExt cx="561896" cy="497680"/>
            </a:xfrm>
          </p:grpSpPr>
          <p:pic>
            <p:nvPicPr>
              <p:cNvPr id="410" name="image75.png"/>
              <p:cNvPicPr/>
              <p:nvPr/>
            </p:nvPicPr>
            <p:blipFill>
              <a:blip r:embed="rId6">
                <a:extLst/>
              </a:blip>
              <a:stretch>
                <a:fillRect/>
              </a:stretch>
            </p:blipFill>
            <p:spPr>
              <a:xfrm>
                <a:off x="127217" y="107786"/>
                <a:ext cx="308559" cy="308676"/>
              </a:xfrm>
              <a:prstGeom prst="rect">
                <a:avLst/>
              </a:prstGeom>
              <a:ln w="12700" cap="flat">
                <a:noFill/>
                <a:miter lim="400000"/>
              </a:ln>
              <a:effectLst/>
            </p:spPr>
          </p:pic>
          <p:pic>
            <p:nvPicPr>
              <p:cNvPr id="411" name="hexagon.png"/>
              <p:cNvPicPr/>
              <p:nvPr/>
            </p:nvPicPr>
            <p:blipFill>
              <a:blip r:embed="rId3">
                <a:extLst/>
              </a:blip>
              <a:srcRect/>
              <a:stretch>
                <a:fillRect/>
              </a:stretch>
            </p:blipFill>
            <p:spPr>
              <a:xfrm>
                <a:off x="0" y="0"/>
                <a:ext cx="561897" cy="497681"/>
              </a:xfrm>
              <a:prstGeom prst="rect">
                <a:avLst/>
              </a:prstGeom>
              <a:ln w="12700" cap="flat">
                <a:noFill/>
                <a:miter lim="400000"/>
              </a:ln>
              <a:effectLst/>
            </p:spPr>
          </p:pic>
        </p:grpSp>
        <p:grpSp>
          <p:nvGrpSpPr>
            <p:cNvPr id="415" name="Group 415"/>
            <p:cNvGrpSpPr/>
            <p:nvPr/>
          </p:nvGrpSpPr>
          <p:grpSpPr>
            <a:xfrm>
              <a:off x="556369" y="509069"/>
              <a:ext cx="561898" cy="497682"/>
              <a:chOff x="0" y="0"/>
              <a:chExt cx="561896" cy="497680"/>
            </a:xfrm>
          </p:grpSpPr>
          <p:pic>
            <p:nvPicPr>
              <p:cNvPr id="413" name="image76.png"/>
              <p:cNvPicPr/>
              <p:nvPr/>
            </p:nvPicPr>
            <p:blipFill>
              <a:blip r:embed="rId7">
                <a:extLst/>
              </a:blip>
              <a:stretch>
                <a:fillRect/>
              </a:stretch>
            </p:blipFill>
            <p:spPr>
              <a:xfrm>
                <a:off x="121076" y="92339"/>
                <a:ext cx="308156" cy="307987"/>
              </a:xfrm>
              <a:prstGeom prst="rect">
                <a:avLst/>
              </a:prstGeom>
              <a:ln w="12700" cap="flat">
                <a:noFill/>
                <a:miter lim="400000"/>
              </a:ln>
              <a:effectLst/>
            </p:spPr>
          </p:pic>
          <p:pic>
            <p:nvPicPr>
              <p:cNvPr id="414" name="hexagongreen.png"/>
              <p:cNvPicPr/>
              <p:nvPr/>
            </p:nvPicPr>
            <p:blipFill>
              <a:blip r:embed="rId8">
                <a:extLst/>
              </a:blip>
              <a:stretch>
                <a:fillRect/>
              </a:stretch>
            </p:blipFill>
            <p:spPr>
              <a:xfrm>
                <a:off x="0" y="0"/>
                <a:ext cx="561897" cy="497681"/>
              </a:xfrm>
              <a:prstGeom prst="rect">
                <a:avLst/>
              </a:prstGeom>
              <a:ln w="12700" cap="flat">
                <a:noFill/>
                <a:miter lim="400000"/>
              </a:ln>
              <a:effectLst/>
            </p:spPr>
          </p:pic>
        </p:grpSp>
        <p:grpSp>
          <p:nvGrpSpPr>
            <p:cNvPr id="418" name="Group 418"/>
            <p:cNvGrpSpPr/>
            <p:nvPr/>
          </p:nvGrpSpPr>
          <p:grpSpPr>
            <a:xfrm>
              <a:off x="1112738" y="509069"/>
              <a:ext cx="561898" cy="497682"/>
              <a:chOff x="0" y="0"/>
              <a:chExt cx="561896" cy="497680"/>
            </a:xfrm>
          </p:grpSpPr>
          <p:pic>
            <p:nvPicPr>
              <p:cNvPr id="416" name="image73.png"/>
              <p:cNvPicPr/>
              <p:nvPr/>
            </p:nvPicPr>
            <p:blipFill>
              <a:blip r:embed="rId9">
                <a:extLst/>
              </a:blip>
              <a:stretch>
                <a:fillRect/>
              </a:stretch>
            </p:blipFill>
            <p:spPr>
              <a:xfrm>
                <a:off x="128422" y="104003"/>
                <a:ext cx="274811" cy="274914"/>
              </a:xfrm>
              <a:prstGeom prst="rect">
                <a:avLst/>
              </a:prstGeom>
              <a:ln w="12700" cap="flat">
                <a:noFill/>
                <a:miter lim="400000"/>
              </a:ln>
              <a:effectLst/>
            </p:spPr>
          </p:pic>
          <p:pic>
            <p:nvPicPr>
              <p:cNvPr id="417" name="hexagon.png"/>
              <p:cNvPicPr/>
              <p:nvPr/>
            </p:nvPicPr>
            <p:blipFill>
              <a:blip r:embed="rId3">
                <a:extLst/>
              </a:blip>
              <a:stretch>
                <a:fillRect/>
              </a:stretch>
            </p:blipFill>
            <p:spPr>
              <a:xfrm>
                <a:off x="0" y="0"/>
                <a:ext cx="561897" cy="497681"/>
              </a:xfrm>
              <a:prstGeom prst="rect">
                <a:avLst/>
              </a:prstGeom>
              <a:ln w="12700" cap="flat">
                <a:noFill/>
                <a:miter lim="400000"/>
              </a:ln>
              <a:effectLst/>
            </p:spPr>
          </p:pic>
        </p:grpSp>
        <p:grpSp>
          <p:nvGrpSpPr>
            <p:cNvPr id="421" name="Group 421"/>
            <p:cNvGrpSpPr/>
            <p:nvPr/>
          </p:nvGrpSpPr>
          <p:grpSpPr>
            <a:xfrm>
              <a:off x="1680776" y="509069"/>
              <a:ext cx="561898" cy="497682"/>
              <a:chOff x="0" y="0"/>
              <a:chExt cx="561896" cy="497680"/>
            </a:xfrm>
          </p:grpSpPr>
          <p:pic>
            <p:nvPicPr>
              <p:cNvPr id="419" name="image65.png"/>
              <p:cNvPicPr/>
              <p:nvPr/>
            </p:nvPicPr>
            <p:blipFill>
              <a:blip r:embed="rId10">
                <a:extLst/>
              </a:blip>
              <a:stretch>
                <a:fillRect/>
              </a:stretch>
            </p:blipFill>
            <p:spPr>
              <a:xfrm>
                <a:off x="120456" y="86414"/>
                <a:ext cx="308559" cy="308676"/>
              </a:xfrm>
              <a:prstGeom prst="rect">
                <a:avLst/>
              </a:prstGeom>
              <a:ln w="12700" cap="flat">
                <a:noFill/>
                <a:miter lim="400000"/>
              </a:ln>
              <a:effectLst/>
            </p:spPr>
          </p:pic>
          <p:pic>
            <p:nvPicPr>
              <p:cNvPr id="420" name="hexagon.png"/>
              <p:cNvPicPr/>
              <p:nvPr/>
            </p:nvPicPr>
            <p:blipFill>
              <a:blip r:embed="rId3">
                <a:extLst/>
              </a:blip>
              <a:stretch>
                <a:fillRect/>
              </a:stretch>
            </p:blipFill>
            <p:spPr>
              <a:xfrm>
                <a:off x="0" y="0"/>
                <a:ext cx="561897" cy="497681"/>
              </a:xfrm>
              <a:prstGeom prst="rect">
                <a:avLst/>
              </a:prstGeom>
              <a:ln w="12700" cap="flat">
                <a:noFill/>
                <a:miter lim="400000"/>
              </a:ln>
              <a:effectLst/>
            </p:spPr>
          </p:pic>
        </p:grpSp>
        <p:grpSp>
          <p:nvGrpSpPr>
            <p:cNvPr id="424" name="Group 424"/>
            <p:cNvGrpSpPr/>
            <p:nvPr/>
          </p:nvGrpSpPr>
          <p:grpSpPr>
            <a:xfrm>
              <a:off x="1680776" y="-1"/>
              <a:ext cx="561898" cy="497682"/>
              <a:chOff x="0" y="0"/>
              <a:chExt cx="561896" cy="497680"/>
            </a:xfrm>
          </p:grpSpPr>
          <p:pic>
            <p:nvPicPr>
              <p:cNvPr id="422" name="image78.png"/>
              <p:cNvPicPr/>
              <p:nvPr/>
            </p:nvPicPr>
            <p:blipFill>
              <a:blip r:embed="rId11">
                <a:extLst/>
              </a:blip>
              <a:srcRect/>
              <a:stretch>
                <a:fillRect/>
              </a:stretch>
            </p:blipFill>
            <p:spPr>
              <a:xfrm>
                <a:off x="111645" y="125292"/>
                <a:ext cx="309983" cy="251010"/>
              </a:xfrm>
              <a:prstGeom prst="rect">
                <a:avLst/>
              </a:prstGeom>
              <a:ln w="12700" cap="flat">
                <a:noFill/>
                <a:miter lim="400000"/>
              </a:ln>
              <a:effectLst/>
            </p:spPr>
          </p:pic>
          <p:pic>
            <p:nvPicPr>
              <p:cNvPr id="423" name="hexagongreen.png"/>
              <p:cNvPicPr/>
              <p:nvPr/>
            </p:nvPicPr>
            <p:blipFill>
              <a:blip r:embed="rId8">
                <a:extLst/>
              </a:blip>
              <a:stretch>
                <a:fillRect/>
              </a:stretch>
            </p:blipFill>
            <p:spPr>
              <a:xfrm>
                <a:off x="0" y="0"/>
                <a:ext cx="561897" cy="497681"/>
              </a:xfrm>
              <a:prstGeom prst="rect">
                <a:avLst/>
              </a:prstGeom>
              <a:ln w="12700" cap="flat">
                <a:noFill/>
                <a:miter lim="400000"/>
              </a:ln>
              <a:effectLst/>
            </p:spPr>
          </p:pic>
        </p:grpSp>
      </p:grpSp>
      <p:sp>
        <p:nvSpPr>
          <p:cNvPr id="426" name="Shape 426"/>
          <p:cNvSpPr/>
          <p:nvPr/>
        </p:nvSpPr>
        <p:spPr>
          <a:xfrm>
            <a:off x="303990" y="3048000"/>
            <a:ext cx="2473448" cy="1472994"/>
          </a:xfrm>
          <a:prstGeom prst="rect">
            <a:avLst/>
          </a:prstGeom>
          <a:solidFill>
            <a:srgbClr val="5592DA">
              <a:alpha val="6000"/>
            </a:srgbClr>
          </a:solidFill>
          <a:ln w="12700">
            <a:miter lim="400000"/>
          </a:ln>
          <a:extLst>
            <a:ext uri="{C572A759-6A51-4108-AA02-DFA0A04FC94B}">
              <ma14:wrappingTextBoxFlag xmlns:ma14="http://schemas.microsoft.com/office/mac/drawingml/2011/main" xmlns="" val="1"/>
            </a:ext>
          </a:extLst>
        </p:spPr>
        <p:txBody>
          <a:bodyPr lIns="89294" tIns="89294" rIns="89294" bIns="89294" anchor="ctr">
            <a:spAutoFit/>
          </a:bodyPr>
          <a:lstStyle/>
          <a:p>
            <a:pPr defTabSz="321457">
              <a:spcBef>
                <a:spcPts val="422"/>
              </a:spcBef>
              <a:defRPr sz="1800"/>
            </a:pPr>
            <a:r>
              <a:rPr sz="1400" b="1" dirty="0">
                <a:solidFill>
                  <a:srgbClr val="5592DA"/>
                </a:solidFill>
                <a:latin typeface="Helvetica Neue"/>
                <a:ea typeface="Helvetica Neue"/>
                <a:cs typeface="Helvetica Neue"/>
                <a:sym typeface="Helvetica Neue"/>
              </a:rPr>
              <a:t>Build your apps, your way</a:t>
            </a:r>
            <a:endParaRPr sz="1400" dirty="0">
              <a:solidFill>
                <a:srgbClr val="5592DA"/>
              </a:solidFill>
              <a:latin typeface="Helvetica Neue"/>
              <a:ea typeface="Helvetica Neue"/>
              <a:cs typeface="Helvetica Neue"/>
              <a:sym typeface="Helvetica Neue"/>
            </a:endParaRPr>
          </a:p>
          <a:p>
            <a:pPr defTabSz="321457">
              <a:defRPr sz="1800"/>
            </a:pPr>
            <a:r>
              <a:rPr sz="1400" dirty="0">
                <a:latin typeface="Helvetica Neue Light"/>
                <a:ea typeface="Helvetica Neue Light"/>
                <a:cs typeface="Helvetica Neue Light"/>
                <a:sym typeface="Helvetica Neue Light"/>
              </a:rPr>
              <a:t>Use the most prominent compute technologies to power your app: Cloud Foundry, </a:t>
            </a:r>
            <a:r>
              <a:rPr sz="1400" dirty="0" err="1">
                <a:latin typeface="Helvetica Neue Light"/>
                <a:ea typeface="Helvetica Neue Light"/>
                <a:cs typeface="Helvetica Neue Light"/>
                <a:sym typeface="Helvetica Neue Light"/>
              </a:rPr>
              <a:t>Docker</a:t>
            </a:r>
            <a:r>
              <a:rPr sz="1400" dirty="0">
                <a:latin typeface="Helvetica Neue Light"/>
                <a:ea typeface="Helvetica Neue Light"/>
                <a:cs typeface="Helvetica Neue Light"/>
                <a:sym typeface="Helvetica Neue Light"/>
              </a:rPr>
              <a:t>, OpenStack.</a:t>
            </a:r>
          </a:p>
        </p:txBody>
      </p:sp>
      <p:sp>
        <p:nvSpPr>
          <p:cNvPr id="428" name="Shape 428"/>
          <p:cNvSpPr/>
          <p:nvPr/>
        </p:nvSpPr>
        <p:spPr>
          <a:xfrm>
            <a:off x="296980" y="4554435"/>
            <a:ext cx="2478521" cy="1745039"/>
          </a:xfrm>
          <a:prstGeom prst="rect">
            <a:avLst/>
          </a:prstGeom>
          <a:solidFill>
            <a:srgbClr val="5592DA">
              <a:alpha val="6000"/>
            </a:srgbClr>
          </a:solidFill>
          <a:ln w="12700">
            <a:miter lim="400000"/>
          </a:ln>
          <a:extLst>
            <a:ext uri="{C572A759-6A51-4108-AA02-DFA0A04FC94B}">
              <ma14:wrappingTextBoxFlag xmlns:ma14="http://schemas.microsoft.com/office/mac/drawingml/2011/main" xmlns="" val="1"/>
            </a:ext>
          </a:extLst>
        </p:spPr>
        <p:txBody>
          <a:bodyPr lIns="89294" tIns="89294" rIns="89294" bIns="89294" anchor="ctr">
            <a:spAutoFit/>
          </a:bodyPr>
          <a:lstStyle/>
          <a:p>
            <a:pPr defTabSz="321457">
              <a:spcBef>
                <a:spcPts val="422"/>
              </a:spcBef>
              <a:defRPr sz="1800"/>
            </a:pPr>
            <a:r>
              <a:rPr sz="1400" b="1" dirty="0">
                <a:solidFill>
                  <a:srgbClr val="5592DA"/>
                </a:solidFill>
                <a:latin typeface="Helvetica Neue"/>
                <a:ea typeface="Helvetica Neue"/>
                <a:cs typeface="Helvetica Neue"/>
                <a:sym typeface="Helvetica Neue"/>
              </a:rPr>
              <a:t>Scale more than just instances</a:t>
            </a:r>
            <a:endParaRPr sz="1400" dirty="0">
              <a:solidFill>
                <a:srgbClr val="5592DA"/>
              </a:solidFill>
              <a:latin typeface="Helvetica Neue"/>
              <a:ea typeface="Helvetica Neue"/>
              <a:cs typeface="Helvetica Neue"/>
              <a:sym typeface="Helvetica Neue"/>
            </a:endParaRPr>
          </a:p>
          <a:p>
            <a:pPr defTabSz="321457">
              <a:defRPr sz="1800"/>
            </a:pPr>
            <a:r>
              <a:rPr sz="1400" dirty="0">
                <a:latin typeface="Helvetica Neue Light"/>
                <a:ea typeface="Helvetica Neue Light"/>
                <a:cs typeface="Helvetica Neue Light"/>
                <a:sym typeface="Helvetica Neue Light"/>
              </a:rPr>
              <a:t>Development, monitoring, deployment, and logging tools allow the developer to run and manage the entire application.</a:t>
            </a:r>
          </a:p>
        </p:txBody>
      </p:sp>
      <p:sp>
        <p:nvSpPr>
          <p:cNvPr id="429" name="Shape 429"/>
          <p:cNvSpPr/>
          <p:nvPr/>
        </p:nvSpPr>
        <p:spPr>
          <a:xfrm>
            <a:off x="2902960" y="4787315"/>
            <a:ext cx="2593543" cy="1307484"/>
          </a:xfrm>
          <a:prstGeom prst="rect">
            <a:avLst/>
          </a:prstGeom>
          <a:solidFill>
            <a:srgbClr val="5592DA">
              <a:alpha val="6000"/>
            </a:srgbClr>
          </a:solidFill>
          <a:ln w="12700">
            <a:miter lim="400000"/>
          </a:ln>
          <a:extLst>
            <a:ext uri="{C572A759-6A51-4108-AA02-DFA0A04FC94B}">
              <ma14:wrappingTextBoxFlag xmlns:ma14="http://schemas.microsoft.com/office/mac/drawingml/2011/main" xmlns="" val="1"/>
            </a:ext>
          </a:extLst>
        </p:spPr>
        <p:txBody>
          <a:bodyPr lIns="89294" tIns="89294" rIns="89294" bIns="89294" anchor="ctr">
            <a:spAutoFit/>
          </a:bodyPr>
          <a:lstStyle/>
          <a:p>
            <a:pPr defTabSz="321457">
              <a:spcBef>
                <a:spcPts val="422"/>
              </a:spcBef>
              <a:defRPr sz="1800"/>
            </a:pPr>
            <a:r>
              <a:rPr sz="1400" b="1">
                <a:solidFill>
                  <a:srgbClr val="5592DA"/>
                </a:solidFill>
                <a:latin typeface="Helvetica Neue"/>
                <a:ea typeface="Helvetica Neue"/>
                <a:cs typeface="Helvetica Neue"/>
                <a:sym typeface="Helvetica Neue"/>
              </a:rPr>
              <a:t>Layered Security</a:t>
            </a:r>
            <a:endParaRPr sz="1400">
              <a:solidFill>
                <a:srgbClr val="5592DA"/>
              </a:solidFill>
              <a:latin typeface="Helvetica Neue"/>
              <a:ea typeface="Helvetica Neue"/>
              <a:cs typeface="Helvetica Neue"/>
              <a:sym typeface="Helvetica Neue"/>
            </a:endParaRPr>
          </a:p>
          <a:p>
            <a:pPr defTabSz="321457">
              <a:defRPr sz="1800"/>
            </a:pPr>
            <a:r>
              <a:rPr sz="1400">
                <a:latin typeface="Helvetica Neue Light"/>
                <a:ea typeface="Helvetica Neue Light"/>
                <a:cs typeface="Helvetica Neue Light"/>
                <a:sym typeface="Helvetica Neue Light"/>
              </a:rPr>
              <a:t>IBM secures the platform and infrastructure and provides you with the tools to secure your apps.</a:t>
            </a:r>
          </a:p>
        </p:txBody>
      </p:sp>
      <p:sp>
        <p:nvSpPr>
          <p:cNvPr id="430" name="Shape 430"/>
          <p:cNvSpPr/>
          <p:nvPr/>
        </p:nvSpPr>
        <p:spPr>
          <a:xfrm>
            <a:off x="2900438" y="3133152"/>
            <a:ext cx="2598588" cy="1530726"/>
          </a:xfrm>
          <a:prstGeom prst="rect">
            <a:avLst/>
          </a:prstGeom>
          <a:solidFill>
            <a:srgbClr val="5592DA">
              <a:alpha val="6000"/>
            </a:srgbClr>
          </a:solidFill>
          <a:ln w="12700">
            <a:miter lim="400000"/>
          </a:ln>
          <a:extLst>
            <a:ext uri="{C572A759-6A51-4108-AA02-DFA0A04FC94B}">
              <ma14:wrappingTextBoxFlag xmlns:ma14="http://schemas.microsoft.com/office/mac/drawingml/2011/main" xmlns="" val="1"/>
            </a:ext>
          </a:extLst>
        </p:spPr>
        <p:txBody>
          <a:bodyPr lIns="89294" tIns="89294" rIns="89294" bIns="89294" anchor="ctr">
            <a:spAutoFit/>
          </a:bodyPr>
          <a:lstStyle/>
          <a:p>
            <a:pPr defTabSz="321457">
              <a:spcBef>
                <a:spcPts val="422"/>
              </a:spcBef>
              <a:defRPr sz="1800"/>
            </a:pPr>
            <a:r>
              <a:rPr sz="1400" b="1">
                <a:solidFill>
                  <a:srgbClr val="5592DA"/>
                </a:solidFill>
                <a:latin typeface="Helvetica Neue"/>
                <a:ea typeface="Helvetica Neue"/>
                <a:cs typeface="Helvetica Neue"/>
                <a:sym typeface="Helvetica Neue"/>
              </a:rPr>
              <a:t>Deploy and manage hybrid apps seamlessly</a:t>
            </a:r>
            <a:endParaRPr sz="1400">
              <a:solidFill>
                <a:srgbClr val="5592DA"/>
              </a:solidFill>
              <a:latin typeface="Helvetica Neue"/>
              <a:ea typeface="Helvetica Neue"/>
              <a:cs typeface="Helvetica Neue"/>
              <a:sym typeface="Helvetica Neue"/>
            </a:endParaRPr>
          </a:p>
          <a:p>
            <a:pPr defTabSz="321457">
              <a:defRPr sz="1800"/>
            </a:pPr>
            <a:r>
              <a:rPr sz="1400">
                <a:latin typeface="Helvetica Neue Light"/>
                <a:ea typeface="Helvetica Neue Light"/>
                <a:cs typeface="Helvetica Neue Light"/>
                <a:sym typeface="Helvetica Neue Light"/>
              </a:rPr>
              <a:t>Get a seamless dev and management experience across a number of hybrid implementations options.</a:t>
            </a:r>
          </a:p>
        </p:txBody>
      </p:sp>
      <p:pic>
        <p:nvPicPr>
          <p:cNvPr id="432" name="i-l-hybrid-2x.png"/>
          <p:cNvPicPr/>
          <p:nvPr/>
        </p:nvPicPr>
        <p:blipFill>
          <a:blip r:embed="rId12">
            <a:extLst/>
          </a:blip>
          <a:stretch>
            <a:fillRect/>
          </a:stretch>
        </p:blipFill>
        <p:spPr>
          <a:xfrm>
            <a:off x="6323949" y="2498267"/>
            <a:ext cx="2074890" cy="1250836"/>
          </a:xfrm>
          <a:prstGeom prst="rect">
            <a:avLst/>
          </a:prstGeom>
          <a:ln w="12700">
            <a:miter lim="400000"/>
          </a:ln>
        </p:spPr>
      </p:pic>
      <p:pic>
        <p:nvPicPr>
          <p:cNvPr id="434" name="i-l-openstack-2x.png"/>
          <p:cNvPicPr/>
          <p:nvPr/>
        </p:nvPicPr>
        <p:blipFill>
          <a:blip r:embed="rId13">
            <a:extLst/>
          </a:blip>
          <a:stretch>
            <a:fillRect/>
          </a:stretch>
        </p:blipFill>
        <p:spPr>
          <a:xfrm>
            <a:off x="6526804" y="1764078"/>
            <a:ext cx="1669179" cy="599945"/>
          </a:xfrm>
          <a:prstGeom prst="rect">
            <a:avLst/>
          </a:prstGeom>
          <a:ln w="12700">
            <a:miter lim="400000"/>
          </a:ln>
        </p:spPr>
      </p:pic>
      <p:pic>
        <p:nvPicPr>
          <p:cNvPr id="435" name="i-l-docker-2x.png"/>
          <p:cNvPicPr/>
          <p:nvPr/>
        </p:nvPicPr>
        <p:blipFill>
          <a:blip r:embed="rId14">
            <a:extLst/>
          </a:blip>
          <a:stretch>
            <a:fillRect/>
          </a:stretch>
        </p:blipFill>
        <p:spPr>
          <a:xfrm>
            <a:off x="6466017" y="1044895"/>
            <a:ext cx="1790753" cy="643642"/>
          </a:xfrm>
          <a:prstGeom prst="rect">
            <a:avLst/>
          </a:prstGeom>
          <a:ln w="12700">
            <a:miter lim="400000"/>
          </a:ln>
        </p:spPr>
      </p:pic>
      <p:sp>
        <p:nvSpPr>
          <p:cNvPr id="436" name="Shape 436"/>
          <p:cNvSpPr/>
          <p:nvPr/>
        </p:nvSpPr>
        <p:spPr>
          <a:xfrm>
            <a:off x="6616237" y="2441783"/>
            <a:ext cx="1545251" cy="1"/>
          </a:xfrm>
          <a:prstGeom prst="line">
            <a:avLst/>
          </a:prstGeom>
          <a:ln w="25400">
            <a:solidFill>
              <a:srgbClr val="4E5A60">
                <a:alpha val="22000"/>
              </a:srgbClr>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37" name="Shape 437"/>
          <p:cNvSpPr/>
          <p:nvPr/>
        </p:nvSpPr>
        <p:spPr>
          <a:xfrm>
            <a:off x="6588768" y="3796280"/>
            <a:ext cx="1545251" cy="1"/>
          </a:xfrm>
          <a:prstGeom prst="line">
            <a:avLst/>
          </a:prstGeom>
          <a:ln w="25400">
            <a:solidFill>
              <a:srgbClr val="4E5A60">
                <a:alpha val="22000"/>
              </a:srgbClr>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438" name="Shape 438"/>
          <p:cNvSpPr/>
          <p:nvPr/>
        </p:nvSpPr>
        <p:spPr>
          <a:xfrm>
            <a:off x="6639725" y="4755218"/>
            <a:ext cx="1545251" cy="1"/>
          </a:xfrm>
          <a:prstGeom prst="line">
            <a:avLst/>
          </a:prstGeom>
          <a:ln w="25400">
            <a:solidFill>
              <a:srgbClr val="4E5A60">
                <a:alpha val="22000"/>
              </a:srgbClr>
            </a:solidFill>
            <a:miter lim="400000"/>
          </a:ln>
        </p:spPr>
        <p:txBody>
          <a:bodyPr lIns="0" tIns="0" rIns="0" bIns="0" anchor="ctr"/>
          <a:lstStyle/>
          <a:p>
            <a:pPr defTabSz="321457">
              <a:defRPr sz="1200">
                <a:latin typeface="Helvetica"/>
                <a:ea typeface="Helvetica"/>
                <a:cs typeface="Helvetica"/>
                <a:sym typeface="Helvetica"/>
              </a:defRPr>
            </a:pPr>
            <a:endParaRPr/>
          </a:p>
        </p:txBody>
      </p:sp>
      <p:grpSp>
        <p:nvGrpSpPr>
          <p:cNvPr id="441" name="Group 441"/>
          <p:cNvGrpSpPr/>
          <p:nvPr/>
        </p:nvGrpSpPr>
        <p:grpSpPr>
          <a:xfrm>
            <a:off x="6445744" y="4896516"/>
            <a:ext cx="1933213" cy="1307484"/>
            <a:chOff x="0" y="0"/>
            <a:chExt cx="2749458" cy="1859532"/>
          </a:xfrm>
        </p:grpSpPr>
        <p:pic>
          <p:nvPicPr>
            <p:cNvPr id="439" name="bluemix-env-graphic4.png"/>
            <p:cNvPicPr/>
            <p:nvPr/>
          </p:nvPicPr>
          <p:blipFill>
            <a:blip r:embed="rId15">
              <a:extLst/>
            </a:blip>
            <a:srcRect t="38" b="38"/>
            <a:stretch>
              <a:fillRect/>
            </a:stretch>
          </p:blipFill>
          <p:spPr>
            <a:xfrm>
              <a:off x="0" y="0"/>
              <a:ext cx="2721267" cy="1859533"/>
            </a:xfrm>
            <a:prstGeom prst="rect">
              <a:avLst/>
            </a:prstGeom>
            <a:ln w="12700" cap="flat">
              <a:noFill/>
              <a:miter lim="400000"/>
            </a:ln>
            <a:effectLst/>
          </p:spPr>
        </p:pic>
        <p:sp>
          <p:nvSpPr>
            <p:cNvPr id="440" name="Shape 440"/>
            <p:cNvSpPr/>
            <p:nvPr/>
          </p:nvSpPr>
          <p:spPr>
            <a:xfrm>
              <a:off x="1898832" y="1544067"/>
              <a:ext cx="850627" cy="208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algn="l" defTabSz="407477">
                <a:lnSpc>
                  <a:spcPct val="80000"/>
                </a:lnSpc>
                <a:spcBef>
                  <a:spcPts val="2100"/>
                </a:spcBef>
                <a:defRPr sz="500" i="1">
                  <a:solidFill>
                    <a:srgbClr val="A6AAA9"/>
                  </a:solidFill>
                  <a:latin typeface="Helvetica Neue Medium"/>
                  <a:ea typeface="Helvetica Neue Medium"/>
                  <a:cs typeface="Helvetica Neue Medium"/>
                  <a:sym typeface="Helvetica Neue Medium"/>
                </a:defRPr>
              </a:lvl1pPr>
            </a:lstStyle>
            <a:p>
              <a:pPr lvl="0">
                <a:defRPr sz="1800" i="0">
                  <a:solidFill>
                    <a:srgbClr val="000000"/>
                  </a:solidFill>
                </a:defRPr>
              </a:pPr>
              <a:r>
                <a:rPr sz="400"/>
                <a:t>Coming Summer 2015</a:t>
              </a:r>
            </a:p>
          </p:txBody>
        </p:sp>
      </p:grpSp>
      <p:sp>
        <p:nvSpPr>
          <p:cNvPr id="46" name="Title 1"/>
          <p:cNvSpPr txBox="1">
            <a:spLocks/>
          </p:cNvSpPr>
          <p:nvPr/>
        </p:nvSpPr>
        <p:spPr bwMode="auto">
          <a:xfrm>
            <a:off x="169239" y="331140"/>
            <a:ext cx="822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normAutofit fontScale="55000" lnSpcReduction="20000"/>
          </a:bodyPr>
          <a:lstStyle>
            <a:lvl1pPr algn="ctr" defTabSz="410751" rtl="0" eaLnBrk="0" fontAlgn="base" hangingPunct="0">
              <a:lnSpc>
                <a:spcPct val="100000"/>
              </a:lnSpc>
              <a:spcBef>
                <a:spcPct val="0"/>
              </a:spcBef>
              <a:spcAft>
                <a:spcPct val="0"/>
              </a:spcAft>
              <a:defRPr sz="5600" b="1">
                <a:solidFill>
                  <a:srgbClr val="000000"/>
                </a:solidFill>
                <a:latin typeface="+mn-lt"/>
                <a:ea typeface="+mn-ea"/>
                <a:cs typeface="+mn-cs"/>
                <a:sym typeface="Helvetica Light"/>
              </a:defRPr>
            </a:lvl1pPr>
            <a:lvl2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2pPr>
            <a:lvl3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3pPr>
            <a:lvl4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4pPr>
            <a:lvl5pPr algn="l" rtl="0" eaLnBrk="0" fontAlgn="base" hangingPunct="0">
              <a:spcBef>
                <a:spcPct val="0"/>
              </a:spcBef>
              <a:spcAft>
                <a:spcPct val="0"/>
              </a:spcAft>
              <a:defRPr sz="2800" b="1">
                <a:solidFill>
                  <a:schemeClr val="tx1"/>
                </a:solidFill>
                <a:latin typeface="Arial" charset="0"/>
                <a:ea typeface="ヒラギノ角ゴ Pro W3" charset="0"/>
                <a:cs typeface="ヒラギノ角ゴ Pro W3" charset="0"/>
              </a:defRPr>
            </a:lvl5pPr>
            <a:lvl6pPr marL="457200" algn="l" rtl="0" fontAlgn="base">
              <a:spcBef>
                <a:spcPct val="0"/>
              </a:spcBef>
              <a:spcAft>
                <a:spcPct val="0"/>
              </a:spcAft>
              <a:defRPr sz="2800" b="1">
                <a:solidFill>
                  <a:schemeClr val="tx1"/>
                </a:solidFill>
                <a:latin typeface="Arial" charset="0"/>
                <a:ea typeface="ヒラギノ角ゴ Pro W3" charset="0"/>
              </a:defRPr>
            </a:lvl6pPr>
            <a:lvl7pPr marL="914400" algn="l" rtl="0" fontAlgn="base">
              <a:spcBef>
                <a:spcPct val="0"/>
              </a:spcBef>
              <a:spcAft>
                <a:spcPct val="0"/>
              </a:spcAft>
              <a:defRPr sz="2800" b="1">
                <a:solidFill>
                  <a:schemeClr val="tx1"/>
                </a:solidFill>
                <a:latin typeface="Arial" charset="0"/>
                <a:ea typeface="ヒラギノ角ゴ Pro W3" charset="0"/>
              </a:defRPr>
            </a:lvl7pPr>
            <a:lvl8pPr marL="1371600" algn="l" rtl="0" fontAlgn="base">
              <a:spcBef>
                <a:spcPct val="0"/>
              </a:spcBef>
              <a:spcAft>
                <a:spcPct val="0"/>
              </a:spcAft>
              <a:defRPr sz="2800" b="1">
                <a:solidFill>
                  <a:schemeClr val="tx1"/>
                </a:solidFill>
                <a:latin typeface="Arial" charset="0"/>
                <a:ea typeface="ヒラギノ角ゴ Pro W3" charset="0"/>
              </a:defRPr>
            </a:lvl8pPr>
            <a:lvl9pPr marL="1828800" algn="l" rtl="0" fontAlgn="base">
              <a:spcBef>
                <a:spcPct val="0"/>
              </a:spcBef>
              <a:spcAft>
                <a:spcPct val="0"/>
              </a:spcAft>
              <a:defRPr sz="2800" b="1">
                <a:solidFill>
                  <a:schemeClr val="tx1"/>
                </a:solidFill>
                <a:latin typeface="Arial" charset="0"/>
                <a:ea typeface="ヒラギノ角ゴ Pro W3" charset="0"/>
              </a:defRPr>
            </a:lvl9pPr>
          </a:lstStyle>
          <a:p>
            <a:r>
              <a:rPr lang="en-US" kern="0" dirty="0" smtClean="0">
                <a:solidFill>
                  <a:schemeClr val="tx1"/>
                </a:solidFill>
              </a:rPr>
              <a:t>Where are Watson Services: IBM </a:t>
            </a:r>
            <a:r>
              <a:rPr lang="en-US" kern="0" dirty="0" err="1" smtClean="0">
                <a:solidFill>
                  <a:schemeClr val="tx1"/>
                </a:solidFill>
              </a:rPr>
              <a:t>Bluemix</a:t>
            </a:r>
            <a:endParaRPr lang="en-US" kern="0" dirty="0">
              <a:solidFill>
                <a:schemeClr val="tx1"/>
              </a:solidFill>
            </a:endParaRPr>
          </a:p>
        </p:txBody>
      </p:sp>
    </p:spTree>
    <p:extLst>
      <p:ext uri="{BB962C8B-B14F-4D97-AF65-F5344CB8AC3E}">
        <p14:creationId xmlns:p14="http://schemas.microsoft.com/office/powerpoint/2010/main" val="58719148"/>
      </p:ext>
    </p:extLst>
  </p:cSld>
  <p:clrMapOvr>
    <a:masterClrMapping/>
  </p:clrMapOvr>
  <p:transition/>
</p:sld>
</file>

<file path=ppt/theme/theme1.xml><?xml version="1.0" encoding="utf-8"?>
<a:theme xmlns:a="http://schemas.openxmlformats.org/drawingml/2006/main" name="Default Design">
  <a:themeElements>
    <a:clrScheme name="IBM_Watson 1">
      <a:dk1>
        <a:srgbClr val="EBEBED"/>
      </a:dk1>
      <a:lt1>
        <a:srgbClr val="FFFFFF"/>
      </a:lt1>
      <a:dk2>
        <a:srgbClr val="001934"/>
      </a:dk2>
      <a:lt2>
        <a:srgbClr val="FFFFFF"/>
      </a:lt2>
      <a:accent1>
        <a:srgbClr val="8CC63F"/>
      </a:accent1>
      <a:accent2>
        <a:srgbClr val="17AF4B"/>
      </a:accent2>
      <a:accent3>
        <a:srgbClr val="F19027"/>
      </a:accent3>
      <a:accent4>
        <a:srgbClr val="00B2EF"/>
      </a:accent4>
      <a:accent5>
        <a:srgbClr val="004266"/>
      </a:accent5>
      <a:accent6>
        <a:srgbClr val="83D1F5"/>
      </a:accent6>
      <a:hlink>
        <a:srgbClr val="00B2F2"/>
      </a:hlink>
      <a:folHlink>
        <a:srgbClr val="004069"/>
      </a:folHlink>
    </a:clrScheme>
    <a:fontScheme name="Default Desig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1230"/>
        </a:lt1>
        <a:dk2>
          <a:srgbClr val="000000"/>
        </a:dk2>
        <a:lt2>
          <a:srgbClr val="EBEBED"/>
        </a:lt2>
        <a:accent1>
          <a:srgbClr val="00B2F2"/>
        </a:accent1>
        <a:accent2>
          <a:srgbClr val="004069"/>
        </a:accent2>
        <a:accent3>
          <a:srgbClr val="AAAAAD"/>
        </a:accent3>
        <a:accent4>
          <a:srgbClr val="000000"/>
        </a:accent4>
        <a:accent5>
          <a:srgbClr val="AAD5F7"/>
        </a:accent5>
        <a:accent6>
          <a:srgbClr val="00395E"/>
        </a:accent6>
        <a:hlink>
          <a:srgbClr val="6BC72B"/>
        </a:hlink>
        <a:folHlink>
          <a:srgbClr val="00B040"/>
        </a:folHlink>
      </a:clrScheme>
      <a:clrMap bg1="lt1" tx1="dk1" bg2="lt2" tx2="dk2" accent1="accent1" accent2="accent2" accent3="accent3" accent4="accent4" accent5="accent5" accent6="accent6" hlink="hlink" folHlink="folHlink"/>
    </a:extraClrScheme>
    <a:extraClrScheme>
      <a:clrScheme name="Default Design 14">
        <a:dk1>
          <a:srgbClr val="EBEBED"/>
        </a:dk1>
        <a:lt1>
          <a:srgbClr val="FFFFFF"/>
        </a:lt1>
        <a:dk2>
          <a:srgbClr val="001230"/>
        </a:dk2>
        <a:lt2>
          <a:srgbClr val="FFFFFF"/>
        </a:lt2>
        <a:accent1>
          <a:srgbClr val="00B2F2"/>
        </a:accent1>
        <a:accent2>
          <a:srgbClr val="004069"/>
        </a:accent2>
        <a:accent3>
          <a:srgbClr val="AAAAAD"/>
        </a:accent3>
        <a:accent4>
          <a:srgbClr val="DADADA"/>
        </a:accent4>
        <a:accent5>
          <a:srgbClr val="AAD5F7"/>
        </a:accent5>
        <a:accent6>
          <a:srgbClr val="00395E"/>
        </a:accent6>
        <a:hlink>
          <a:srgbClr val="6BC72B"/>
        </a:hlink>
        <a:folHlink>
          <a:srgbClr val="00B04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5712</TotalTime>
  <Words>595</Words>
  <Application>Microsoft Office PowerPoint</Application>
  <PresentationFormat>On-screen Show (4:3)</PresentationFormat>
  <Paragraphs>85</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Building Cognitive Apps with IBM Watson on Bluemix</vt:lpstr>
      <vt:lpstr>Please Note</vt:lpstr>
      <vt:lpstr>Hi There !</vt:lpstr>
      <vt:lpstr>What We’ll Cover Today</vt:lpstr>
      <vt:lpstr>PowerPoint Presentation</vt:lpstr>
      <vt:lpstr>IBM has radically expand access to Watson services</vt:lpstr>
      <vt:lpstr>Launched in 4Q14  and Expanded in 1Q15, a new way to interact with IBM Watson technology</vt:lpstr>
      <vt:lpstr>Recent acquisition of Alchemy Language API </vt:lpstr>
      <vt:lpstr>So what is Bluemix?</vt:lpstr>
      <vt:lpstr>Let’s take a look</vt:lpstr>
      <vt:lpstr>Get started today!</vt:lpstr>
    </vt:vector>
  </TitlesOfParts>
  <Company>VSA 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lsadler</dc:creator>
  <cp:lastModifiedBy>ADMINIBM</cp:lastModifiedBy>
  <cp:revision>116</cp:revision>
  <dcterms:created xsi:type="dcterms:W3CDTF">2014-02-19T16:27:13Z</dcterms:created>
  <dcterms:modified xsi:type="dcterms:W3CDTF">2015-06-10T13:26:19Z</dcterms:modified>
</cp:coreProperties>
</file>