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1114" r:id="rId2"/>
    <p:sldId id="1121" r:id="rId3"/>
    <p:sldId id="1125" r:id="rId4"/>
    <p:sldId id="1122" r:id="rId5"/>
    <p:sldId id="1126" r:id="rId6"/>
    <p:sldId id="1116" r:id="rId7"/>
    <p:sldId id="1117" r:id="rId8"/>
    <p:sldId id="1138" r:id="rId9"/>
    <p:sldId id="1128" r:id="rId10"/>
    <p:sldId id="1132" r:id="rId11"/>
    <p:sldId id="1133" r:id="rId12"/>
    <p:sldId id="1134" r:id="rId13"/>
    <p:sldId id="1135" r:id="rId14"/>
    <p:sldId id="1119" r:id="rId15"/>
    <p:sldId id="1118" r:id="rId16"/>
    <p:sldId id="1136" r:id="rId17"/>
    <p:sldId id="1139" r:id="rId18"/>
    <p:sldId id="890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2"/>
    <a:srgbClr val="FF9900"/>
    <a:srgbClr val="DBD600"/>
    <a:srgbClr val="FF9933"/>
    <a:srgbClr val="FF6600"/>
    <a:srgbClr val="A3E6E6"/>
    <a:srgbClr val="A3F5F5"/>
    <a:srgbClr val="A3FFFF"/>
    <a:srgbClr val="B9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7742" autoAdjust="0"/>
  </p:normalViewPr>
  <p:slideViewPr>
    <p:cSldViewPr snapToGrid="0">
      <p:cViewPr varScale="1">
        <p:scale>
          <a:sx n="81" d="100"/>
          <a:sy n="81" d="100"/>
        </p:scale>
        <p:origin x="723" y="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454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r>
              <a:rPr lang="en-US" smtClean="0"/>
              <a:t>www.poppendieck.com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685602AD-2A91-4AFD-8F1E-E20BE5E8CB52}" type="datetime7">
              <a:rPr lang="en-US" smtClean="0"/>
              <a:t>Jun-15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r>
              <a:rPr lang="en-US" smtClean="0"/>
              <a:t>Copyright©2014 Poppendieck.LLC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327D7A21-EFFF-40B2-961F-6A806531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717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r>
              <a:rPr lang="en-US" smtClean="0"/>
              <a:t>www.poppendieck.com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88B4E3D4-119F-490B-88BD-39460C109071}" type="datetime7">
              <a:rPr lang="en-US" smtClean="0"/>
              <a:t>Jun-15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r>
              <a:rPr lang="en-US" smtClean="0"/>
              <a:t>Copyright©2014 Poppendieck.LLC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7283CB51-17B5-4D61-B686-0D84773FE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4152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92F1-9494-4479-8FC0-BDB3B7E6062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2CC8D20-41A5-453D-93AF-9B974CFA1346}" type="datetime7">
              <a:rPr lang="en-US" smtClean="0"/>
              <a:t>Jun-15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Copyright©2014 Poppendieck.LLC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dirty="0" smtClean="0"/>
              <a:t>www.poppendieck.com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ED243-F0A1-4911-84F5-C1F42A71415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9C7B591-6F68-4EFC-BA79-097822C8D2A1}" type="datetime7">
              <a:rPr lang="en-US" smtClean="0"/>
              <a:t>Jun-15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Copyright©2014 Poppendieck.LLC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www.poppendieck.com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6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 bwMode="auto">
      <p:bgPr>
        <a:gradFill>
          <a:gsLst>
            <a:gs pos="0">
              <a:srgbClr val="719ABB">
                <a:gamma/>
                <a:tint val="57255"/>
                <a:invGamma/>
              </a:srgbClr>
            </a:gs>
            <a:gs pos="100000">
              <a:srgbClr val="719AB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0" y="4314825"/>
            <a:ext cx="9144000" cy="2543175"/>
          </a:xfrm>
          <a:prstGeom prst="rect">
            <a:avLst/>
          </a:prstGeom>
          <a:gradFill rotWithShape="1">
            <a:gsLst>
              <a:gs pos="0">
                <a:srgbClr val="719ABB">
                  <a:gamma/>
                  <a:tint val="60392"/>
                  <a:invGamma/>
                </a:srgbClr>
              </a:gs>
              <a:gs pos="100000">
                <a:srgbClr val="719AB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latin typeface="ACaslon Regular" charset="0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ltGray">
          <a:xfrm>
            <a:off x="3841750" y="2405063"/>
            <a:ext cx="49577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9600" dirty="0">
                <a:solidFill>
                  <a:srgbClr val="AFC6D9"/>
                </a:solidFill>
                <a:latin typeface="Times New Roman" pitchFamily="18" charset="0"/>
                <a:cs typeface="+mn-cs"/>
              </a:rPr>
              <a:t>l   e   a   n</a:t>
            </a:r>
          </a:p>
        </p:txBody>
      </p:sp>
      <p:pic>
        <p:nvPicPr>
          <p:cNvPr id="6" name="Picture 6" descr="Peaceful-wa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48025" cy="431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ltGray">
          <a:xfrm>
            <a:off x="3848100" y="3648075"/>
            <a:ext cx="4943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dirty="0">
                <a:solidFill>
                  <a:srgbClr val="AFC6D9"/>
                </a:solidFill>
                <a:latin typeface="Times New Roman" pitchFamily="18" charset="0"/>
                <a:cs typeface="+mn-cs"/>
              </a:rPr>
              <a:t>software development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985000" y="6483350"/>
            <a:ext cx="1939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400" dirty="0">
                <a:solidFill>
                  <a:srgbClr val="DDDDDD"/>
                </a:solidFill>
                <a:latin typeface="Times New Roman" pitchFamily="18" charset="0"/>
                <a:cs typeface="+mn-cs"/>
              </a:rPr>
              <a:t>www.poppendieck.com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467100" y="6483350"/>
            <a:ext cx="180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400" dirty="0">
                <a:solidFill>
                  <a:srgbClr val="DDDDDD"/>
                </a:solidFill>
                <a:latin typeface="Times New Roman" pitchFamily="18" charset="0"/>
                <a:cs typeface="+mn-cs"/>
              </a:rPr>
              <a:t>Mary Poppendieck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8125" y="64833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400" dirty="0">
                <a:solidFill>
                  <a:srgbClr val="DDDDDD"/>
                </a:solidFill>
                <a:latin typeface="Times New Roman" pitchFamily="18" charset="0"/>
                <a:cs typeface="+mn-cs"/>
              </a:rPr>
              <a:t>mary@poppendieck.com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38125" y="64833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400" dirty="0">
                <a:solidFill>
                  <a:srgbClr val="DDDDDD"/>
                </a:solidFill>
                <a:latin typeface="Times New Roman" pitchFamily="18" charset="0"/>
                <a:cs typeface="+mn-cs"/>
              </a:rPr>
              <a:t>mary@poppendieck.com</a:t>
            </a:r>
          </a:p>
        </p:txBody>
      </p:sp>
      <p:sp>
        <p:nvSpPr>
          <p:cNvPr id="2741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8125" y="4448175"/>
            <a:ext cx="8686800" cy="947738"/>
          </a:xfrm>
        </p:spPr>
        <p:txBody>
          <a:bodyPr/>
          <a:lstStyle>
            <a:lvl1pPr>
              <a:defRPr i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412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8125" y="5495925"/>
            <a:ext cx="8686800" cy="89535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67532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93850"/>
            <a:ext cx="4224338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1538" y="1593850"/>
            <a:ext cx="4224337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1625"/>
            <a:ext cx="4224338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538" y="4111625"/>
            <a:ext cx="4224337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999D8-A527-47F2-AD8B-0A5225FDBB69}" type="datetime6">
              <a:rPr lang="en-US" smtClean="0"/>
              <a:t>June 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white">
          <a:xfrm>
            <a:off x="7162800" y="0"/>
            <a:ext cx="1981200" cy="1464469"/>
          </a:xfrm>
          <a:prstGeom prst="rect">
            <a:avLst/>
          </a:prstGeom>
          <a:solidFill>
            <a:srgbClr val="6490B4"/>
          </a:solidFill>
          <a:ln w="635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8833034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93850"/>
            <a:ext cx="4224338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1538" y="1593850"/>
            <a:ext cx="4224337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1625"/>
            <a:ext cx="4224338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538" y="4111625"/>
            <a:ext cx="4224337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C45-4114-4DB1-8E2A-6BF7D9CF6546}" type="datetime6">
              <a:rPr lang="en-US" smtClean="0"/>
              <a:t>June 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4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gradFill flip="none" rotWithShape="1">
          <a:gsLst>
            <a:gs pos="0">
              <a:srgbClr val="719ABB">
                <a:gamma/>
                <a:tint val="57255"/>
                <a:invGamma/>
              </a:srgbClr>
            </a:gs>
            <a:gs pos="100000">
              <a:srgbClr val="719AB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4A5CE-70D6-4AAF-A936-01E28B7B2726}" type="datetime6">
              <a:rPr lang="en-US" smtClean="0"/>
              <a:t>June 15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AFC6D9"/>
                </a:solidFill>
              </a:defRPr>
            </a:lvl1pPr>
          </a:lstStyle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7162800" y="0"/>
            <a:ext cx="1981200" cy="1457325"/>
          </a:xfrm>
          <a:prstGeom prst="rect">
            <a:avLst/>
          </a:prstGeom>
          <a:solidFill>
            <a:srgbClr val="6490B4"/>
          </a:solidFill>
          <a:ln w="635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1146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B43D-D9BF-4AA2-BA6B-45B145931144}" type="datetime6">
              <a:rPr lang="en-US" smtClean="0"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9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54367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93850"/>
            <a:ext cx="4224338" cy="4883150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538" y="1593850"/>
            <a:ext cx="4224337" cy="4883150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634A5-5E95-4854-8535-314D0EF35EAB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white">
          <a:xfrm>
            <a:off x="7162800" y="0"/>
            <a:ext cx="1981200" cy="1464469"/>
          </a:xfrm>
          <a:prstGeom prst="rect">
            <a:avLst/>
          </a:prstGeom>
          <a:solidFill>
            <a:srgbClr val="6490B4"/>
          </a:solidFill>
          <a:ln w="635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7727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93850"/>
            <a:ext cx="4224338" cy="4883150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538" y="1593850"/>
            <a:ext cx="4224337" cy="4883150"/>
          </a:xfr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BF547-C751-4398-9E47-E8092DF6A59D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5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324600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262088"/>
          </a:xfr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262088"/>
          </a:xfr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315D5-D7FF-42F9-89C3-C81B88710A9E}" type="datetime6">
              <a:rPr lang="en-US" smtClean="0"/>
              <a:t>June 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white">
          <a:xfrm>
            <a:off x="7162800" y="0"/>
            <a:ext cx="1981200" cy="1464469"/>
          </a:xfrm>
          <a:prstGeom prst="rect">
            <a:avLst/>
          </a:prstGeom>
          <a:solidFill>
            <a:srgbClr val="6490B4"/>
          </a:solidFill>
          <a:ln w="635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023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4262088"/>
          </a:xfr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262088"/>
          </a:xfr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66F7E-191A-4986-92DB-826CBDCA3450}" type="datetime6">
              <a:rPr lang="en-US" smtClean="0"/>
              <a:t>June 15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7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532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93850"/>
            <a:ext cx="8601075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4111625"/>
            <a:ext cx="8601075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7E8DF-C641-4B15-A844-2BABAC1C0647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white">
          <a:xfrm>
            <a:off x="7162800" y="0"/>
            <a:ext cx="1981200" cy="1464469"/>
          </a:xfrm>
          <a:prstGeom prst="rect">
            <a:avLst/>
          </a:prstGeom>
          <a:solidFill>
            <a:srgbClr val="6490B4"/>
          </a:solidFill>
          <a:ln w="6350" algn="ctr">
            <a:noFill/>
            <a:round/>
            <a:headEnd/>
            <a:tailEnd/>
          </a:ln>
        </p:spPr>
        <p:txBody>
          <a:bodyPr rtlCol="0" anchor="ctr"/>
          <a:lstStyle/>
          <a:p>
            <a:pPr algn="ctr" eaLnBrk="0" hangingPunct="0"/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90749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93850"/>
            <a:ext cx="8601075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4111625"/>
            <a:ext cx="8601075" cy="236537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74A0A-3276-4C36-8B6B-7DA4D7C12812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30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9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226" name="Rectangle 2"/>
          <p:cNvSpPr>
            <a:spLocks noChangeArrowheads="1"/>
          </p:cNvSpPr>
          <p:nvPr/>
        </p:nvSpPr>
        <p:spPr bwMode="white">
          <a:xfrm>
            <a:off x="0" y="1458132"/>
            <a:ext cx="9144000" cy="5410200"/>
          </a:xfrm>
          <a:prstGeom prst="rect">
            <a:avLst/>
          </a:prstGeom>
          <a:gradFill rotWithShape="1">
            <a:gsLst>
              <a:gs pos="0">
                <a:srgbClr val="719ABB">
                  <a:gamma/>
                  <a:tint val="57255"/>
                  <a:invGamma/>
                </a:srgbClr>
              </a:gs>
              <a:gs pos="100000">
                <a:srgbClr val="719ABB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latin typeface="ACaslon Regular" charset="0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1" y="152400"/>
            <a:ext cx="662714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 style</a:t>
            </a:r>
          </a:p>
        </p:txBody>
      </p:sp>
      <p:sp>
        <p:nvSpPr>
          <p:cNvPr id="27402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93850"/>
            <a:ext cx="860107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402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57250" y="6553200"/>
            <a:ext cx="12493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AFC6D9"/>
                </a:solidFill>
                <a:latin typeface="+mn-lt"/>
                <a:cs typeface="+mn-cs"/>
              </a:defRPr>
            </a:lvl1pPr>
          </a:lstStyle>
          <a:p>
            <a:fld id="{D0808D38-A0D1-4717-A42A-80DB824A69DE}" type="datetime6">
              <a:rPr lang="en-US" smtClean="0"/>
              <a:t>June 15</a:t>
            </a:fld>
            <a:endParaRPr lang="en-US"/>
          </a:p>
        </p:txBody>
      </p:sp>
      <p:sp>
        <p:nvSpPr>
          <p:cNvPr id="274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553200"/>
            <a:ext cx="48577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AFC6D9"/>
                </a:solidFill>
                <a:latin typeface="+mn-lt"/>
                <a:cs typeface="+mn-cs"/>
              </a:defRPr>
            </a:lvl1pPr>
          </a:lstStyle>
          <a:p>
            <a:fld id="{CFEFDACB-3889-4B18-A097-6606898F3960}" type="slidenum">
              <a:rPr lang="en-US" smtClean="0"/>
              <a:t>‹#›</a:t>
            </a:fld>
            <a:endParaRPr lang="en-US"/>
          </a:p>
        </p:txBody>
      </p:sp>
      <p:sp>
        <p:nvSpPr>
          <p:cNvPr id="27402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6625" y="6538913"/>
            <a:ext cx="28892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AFC6D9"/>
                </a:solidFill>
                <a:latin typeface="+mn-lt"/>
                <a:cs typeface="+mn-cs"/>
              </a:defRPr>
            </a:lvl1pPr>
          </a:lstStyle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2740232" name="Text Box 8"/>
          <p:cNvSpPr txBox="1">
            <a:spLocks noChangeArrowheads="1"/>
          </p:cNvSpPr>
          <p:nvPr userDrawn="1"/>
        </p:nvSpPr>
        <p:spPr bwMode="hidden">
          <a:xfrm>
            <a:off x="5100638" y="5548313"/>
            <a:ext cx="40433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9600" dirty="0">
                <a:solidFill>
                  <a:srgbClr val="90B0CA"/>
                </a:solidFill>
                <a:latin typeface="Times New Roman" pitchFamily="18" charset="0"/>
                <a:cs typeface="+mn-cs"/>
              </a:rPr>
              <a:t>l  e  a  n</a:t>
            </a:r>
          </a:p>
        </p:txBody>
      </p:sp>
      <p:pic>
        <p:nvPicPr>
          <p:cNvPr id="13" name="Picture 9" descr="Canoe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7180575" y="0"/>
            <a:ext cx="1963425" cy="145813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4" r:id="rId5"/>
    <p:sldLayoutId id="2147483689" r:id="rId6"/>
    <p:sldLayoutId id="2147483695" r:id="rId7"/>
    <p:sldLayoutId id="2147483690" r:id="rId8"/>
    <p:sldLayoutId id="2147483696" r:id="rId9"/>
    <p:sldLayoutId id="2147483691" r:id="rId10"/>
    <p:sldLayoutId id="2147483697" r:id="rId11"/>
    <p:sldLayoutId id="2147483693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buNone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95000"/>
        <a:buFont typeface="Wingdings" pitchFamily="2" charset="2"/>
        <a:buChar char="ü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95000"/>
        <a:buFont typeface="Wingdings" pitchFamily="2" charset="2"/>
        <a:buChar char="û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buChar char="v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5F5F5F"/>
        </a:buClr>
        <a:buSzPct val="75000"/>
        <a:buFont typeface="Wingdings" pitchFamily="2" charset="2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vs.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i="1" dirty="0" smtClean="0"/>
              <a:t>Enemies or Friends?</a:t>
            </a:r>
          </a:p>
        </p:txBody>
      </p:sp>
    </p:spTree>
    <p:extLst>
      <p:ext uri="{BB962C8B-B14F-4D97-AF65-F5344CB8AC3E}">
        <p14:creationId xmlns:p14="http://schemas.microsoft.com/office/powerpoint/2010/main" val="29970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06625" y="152400"/>
            <a:ext cx="3350114" cy="1066800"/>
          </a:xfrm>
        </p:spPr>
        <p:txBody>
          <a:bodyPr/>
          <a:lstStyle/>
          <a:p>
            <a:r>
              <a:rPr lang="en-US" dirty="0" smtClean="0"/>
              <a:t>Monitor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25" y="1643940"/>
            <a:ext cx="6221361" cy="451048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8C45-4114-4DB1-8E2A-6BF7D9CF6546}" type="datetime6">
              <a:rPr lang="en-US" smtClean="0"/>
              <a:t>June 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DACB-3889-4B18-A097-6606898F3960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2" descr="http://www.sciencelogic.com/sites/default/files/dashboards/LYNC_dashboard_per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15" y="100566"/>
            <a:ext cx="3181464" cy="196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1653" y="1973197"/>
            <a:ext cx="18113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Something went wrong and the system is down. Lots of people are frantically looking under every rock, and finding dozens of things that are not right. </a:t>
            </a: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200" y="6197265"/>
            <a:ext cx="741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Pinpoint </a:t>
            </a:r>
            <a:r>
              <a:rPr lang="en-US" sz="2000" dirty="0">
                <a:latin typeface="Comic Sans MS" pitchFamily="66" charset="0"/>
              </a:rPr>
              <a:t>the moment in time when everything went wrong. </a:t>
            </a:r>
            <a:endParaRPr lang="en-US" sz="2000" dirty="0" smtClean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8631" y="4790191"/>
            <a:ext cx="384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What went wrong in 1984</a:t>
            </a:r>
            <a:r>
              <a:rPr lang="en-US" sz="2000" dirty="0" smtClean="0">
                <a:latin typeface="Comic Sans MS" pitchFamily="66" charset="0"/>
              </a:rPr>
              <a:t>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686" r="6827" b="33151"/>
          <a:stretch/>
        </p:blipFill>
        <p:spPr>
          <a:xfrm>
            <a:off x="255000" y="88062"/>
            <a:ext cx="1348232" cy="15320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200" y="1614567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Mickey Dickerson</a:t>
            </a:r>
          </a:p>
        </p:txBody>
      </p:sp>
    </p:spTree>
    <p:extLst>
      <p:ext uri="{BB962C8B-B14F-4D97-AF65-F5344CB8AC3E}">
        <p14:creationId xmlns:p14="http://schemas.microsoft.com/office/powerpoint/2010/main" val="33485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706" y="189832"/>
            <a:ext cx="4708358" cy="1066800"/>
          </a:xfrm>
        </p:spPr>
        <p:txBody>
          <a:bodyPr/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B43D-D9BF-4AA2-BA6B-45B145931144}" type="datetime6">
              <a:rPr lang="en-US" smtClean="0"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70" descr="adhesive-tape_pl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874" y="131010"/>
            <a:ext cx="3809478" cy="1960433"/>
          </a:xfrm>
          <a:prstGeom prst="rect">
            <a:avLst/>
          </a:prstGeom>
          <a:noFill/>
        </p:spPr>
      </p:pic>
      <p:pic>
        <p:nvPicPr>
          <p:cNvPr id="13" name="Picture 2" descr="http://upload.wikimedia.org/wikipedia/commons/thumb/9/91/PID_en_updated_feedback.svg/1280px-PID_en_updated_feedback.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11" y="1544426"/>
            <a:ext cx="6540081" cy="435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0931" y="2532671"/>
            <a:ext cx="29277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Controllers </a:t>
            </a:r>
            <a:r>
              <a:rPr lang="en-US" sz="2000" dirty="0" smtClean="0">
                <a:latin typeface="Comic Sans MS" pitchFamily="66" charset="0"/>
              </a:rPr>
              <a:t>regulate </a:t>
            </a:r>
            <a:r>
              <a:rPr lang="en-US" sz="2000" dirty="0">
                <a:latin typeface="Comic Sans MS" pitchFamily="66" charset="0"/>
              </a:rPr>
              <a:t>temperature, </a:t>
            </a:r>
            <a:r>
              <a:rPr lang="en-US" sz="2000" dirty="0" smtClean="0">
                <a:latin typeface="Comic Sans MS" pitchFamily="66" charset="0"/>
              </a:rPr>
              <a:t/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position</a:t>
            </a:r>
            <a:r>
              <a:rPr lang="en-US" sz="2000" dirty="0">
                <a:latin typeface="Comic Sans MS" pitchFamily="66" charset="0"/>
              </a:rPr>
              <a:t>, speed, </a:t>
            </a:r>
            <a:br>
              <a:rPr lang="en-US" sz="2000" dirty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pressure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smtClean="0">
                <a:latin typeface="Comic Sans MS" pitchFamily="66" charset="0"/>
              </a:rPr>
              <a:t>flow,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weight</a:t>
            </a:r>
            <a:r>
              <a:rPr lang="en-US" sz="2000" dirty="0">
                <a:latin typeface="Comic Sans MS" pitchFamily="66" charset="0"/>
              </a:rPr>
              <a:t>, force</a:t>
            </a:r>
            <a:r>
              <a:rPr lang="en-US" sz="2000" dirty="0" smtClean="0">
                <a:latin typeface="Comic Sans MS" pitchFamily="66" charset="0"/>
              </a:rPr>
              <a:t>,</a:t>
            </a:r>
          </a:p>
          <a:p>
            <a:r>
              <a:rPr lang="en-US" sz="2000" dirty="0" smtClean="0">
                <a:latin typeface="Comic Sans MS" pitchFamily="66" charset="0"/>
              </a:rPr>
              <a:t>thickness,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chemical </a:t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composition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smtClean="0">
                <a:latin typeface="Comic Sans MS" pitchFamily="66" charset="0"/>
              </a:rPr>
              <a:t/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and </a:t>
            </a:r>
            <a:r>
              <a:rPr lang="en-US" sz="2000" dirty="0">
                <a:latin typeface="Comic Sans MS" pitchFamily="66" charset="0"/>
              </a:rPr>
              <a:t>practically </a:t>
            </a:r>
            <a:r>
              <a:rPr lang="en-US" sz="2000" dirty="0" smtClean="0">
                <a:latin typeface="Comic Sans MS" pitchFamily="66" charset="0"/>
              </a:rPr>
              <a:t/>
            </a:r>
            <a:br>
              <a:rPr lang="en-US" sz="2000" dirty="0" smtClean="0"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every </a:t>
            </a:r>
            <a:r>
              <a:rPr lang="en-US" sz="2000" dirty="0">
                <a:latin typeface="Comic Sans MS" pitchFamily="66" charset="0"/>
              </a:rPr>
              <a:t>other variable </a:t>
            </a:r>
            <a:r>
              <a:rPr lang="en-US" sz="2000" dirty="0" smtClean="0">
                <a:latin typeface="Comic Sans MS" pitchFamily="66" charset="0"/>
              </a:rPr>
              <a:t>that can be measured.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93564" y="3817322"/>
            <a:ext cx="1632419" cy="398248"/>
          </a:xfrm>
          <a:prstGeom prst="round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Size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error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05199" y="5630647"/>
            <a:ext cx="1409148" cy="398248"/>
          </a:xfrm>
          <a:prstGeom prst="roundRect">
            <a:avLst/>
          </a:prstGeom>
          <a:solidFill>
            <a:srgbClr val="FF9933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Rate at which 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error is changing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27232" y="4754438"/>
            <a:ext cx="1788354" cy="398248"/>
          </a:xfrm>
          <a:prstGeom prst="roundRect">
            <a:avLst/>
          </a:prstGeom>
          <a:solidFill>
            <a:srgbClr val="A3E6E6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sto MT" panose="02040603050505030304" pitchFamily="18" charset="0"/>
                <a:cs typeface="Arial" panose="020B0604020202020204" pitchFamily="34" charset="0"/>
              </a:rPr>
              <a:t>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= Residual error that accumulates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over time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568" y="202319"/>
            <a:ext cx="5715397" cy="1066800"/>
          </a:xfrm>
        </p:spPr>
        <p:txBody>
          <a:bodyPr/>
          <a:lstStyle/>
          <a:p>
            <a:r>
              <a:rPr lang="en-US" dirty="0" smtClean="0"/>
              <a:t>Simulate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25" y="2226707"/>
            <a:ext cx="3950075" cy="4247317"/>
          </a:xfr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000" kern="1200" dirty="0" smtClean="0">
                <a:latin typeface="Comic Sans MS" pitchFamily="66" charset="0"/>
              </a:rPr>
              <a:t>For many </a:t>
            </a:r>
            <a:r>
              <a:rPr lang="en-US" sz="2000" kern="1200" dirty="0">
                <a:latin typeface="Comic Sans MS" pitchFamily="66" charset="0"/>
              </a:rPr>
              <a:t>embedded </a:t>
            </a:r>
            <a:r>
              <a:rPr lang="en-US" sz="2000" kern="1200" dirty="0" smtClean="0">
                <a:latin typeface="Comic Sans MS" pitchFamily="66" charset="0"/>
              </a:rPr>
              <a:t>systems </a:t>
            </a:r>
            <a:r>
              <a:rPr lang="en-US" sz="2000" kern="1200" dirty="0">
                <a:latin typeface="Comic Sans MS" pitchFamily="66" charset="0"/>
              </a:rPr>
              <a:t>lack of </a:t>
            </a:r>
            <a:r>
              <a:rPr lang="en-US" sz="2000" kern="1200" dirty="0" smtClean="0">
                <a:latin typeface="Comic Sans MS" pitchFamily="66" charset="0"/>
              </a:rPr>
              <a:t>hardware, complexity of </a:t>
            </a:r>
            <a:r>
              <a:rPr lang="en-US" sz="2000" kern="1200" dirty="0">
                <a:latin typeface="Comic Sans MS" pitchFamily="66" charset="0"/>
              </a:rPr>
              <a:t>hardware, </a:t>
            </a:r>
            <a:r>
              <a:rPr lang="en-US" sz="2000" kern="1200" dirty="0" smtClean="0">
                <a:latin typeface="Comic Sans MS" pitchFamily="66" charset="0"/>
              </a:rPr>
              <a:t>or inconvenience </a:t>
            </a:r>
            <a:r>
              <a:rPr lang="en-US" sz="2000" kern="1200" dirty="0">
                <a:latin typeface="Comic Sans MS" pitchFamily="66" charset="0"/>
              </a:rPr>
              <a:t>of </a:t>
            </a:r>
            <a:r>
              <a:rPr lang="en-US" sz="2000" kern="1200" dirty="0" smtClean="0">
                <a:latin typeface="Comic Sans MS" pitchFamily="66" charset="0"/>
              </a:rPr>
              <a:t>setup limits </a:t>
            </a:r>
            <a:r>
              <a:rPr lang="en-US" sz="2000" kern="1200" dirty="0">
                <a:latin typeface="Comic Sans MS" pitchFamily="66" charset="0"/>
              </a:rPr>
              <a:t>the </a:t>
            </a:r>
            <a:r>
              <a:rPr lang="en-US" sz="2000" kern="1200" dirty="0" smtClean="0">
                <a:latin typeface="Comic Sans MS" pitchFamily="66" charset="0"/>
              </a:rPr>
              <a:t>ability to use Continuous Integration (CI). </a:t>
            </a:r>
          </a:p>
          <a:p>
            <a:pPr marL="0">
              <a:spcBef>
                <a:spcPts val="1200"/>
              </a:spcBef>
            </a:pPr>
            <a:r>
              <a:rPr lang="en-US" sz="2000" kern="1200" dirty="0" smtClean="0">
                <a:latin typeface="Comic Sans MS" pitchFamily="66" charset="0"/>
              </a:rPr>
              <a:t>Simulation makes it possible </a:t>
            </a:r>
            <a:br>
              <a:rPr lang="en-US" sz="2000" kern="1200" dirty="0" smtClean="0">
                <a:latin typeface="Comic Sans MS" pitchFamily="66" charset="0"/>
              </a:rPr>
            </a:br>
            <a:r>
              <a:rPr lang="en-US" sz="2000" kern="1200" dirty="0" smtClean="0">
                <a:latin typeface="Comic Sans MS" pitchFamily="66" charset="0"/>
              </a:rPr>
              <a:t>to </a:t>
            </a:r>
            <a:r>
              <a:rPr lang="en-US" sz="2000" kern="1200" dirty="0">
                <a:latin typeface="Comic Sans MS" pitchFamily="66" charset="0"/>
              </a:rPr>
              <a:t>use </a:t>
            </a:r>
            <a:r>
              <a:rPr lang="en-US" sz="2000" kern="1200" dirty="0" smtClean="0">
                <a:latin typeface="Comic Sans MS" pitchFamily="66" charset="0"/>
              </a:rPr>
              <a:t>standard PCs </a:t>
            </a:r>
            <a:r>
              <a:rPr lang="en-US" sz="2000" kern="1200" dirty="0">
                <a:latin typeface="Comic Sans MS" pitchFamily="66" charset="0"/>
              </a:rPr>
              <a:t>and servers to run code destined for even deeply </a:t>
            </a:r>
            <a:r>
              <a:rPr lang="en-US" sz="2000" kern="1200" dirty="0" smtClean="0">
                <a:latin typeface="Comic Sans MS" pitchFamily="66" charset="0"/>
              </a:rPr>
              <a:t>embedded target systems, </a:t>
            </a:r>
            <a:r>
              <a:rPr lang="en-US" sz="2000" kern="1200" dirty="0">
                <a:latin typeface="Comic Sans MS" pitchFamily="66" charset="0"/>
              </a:rPr>
              <a:t>making </a:t>
            </a:r>
            <a:r>
              <a:rPr lang="en-US" sz="2000" kern="1200" dirty="0" smtClean="0">
                <a:latin typeface="Comic Sans MS" pitchFamily="66" charset="0"/>
              </a:rPr>
              <a:t>an effective </a:t>
            </a:r>
            <a:r>
              <a:rPr lang="en-US" sz="2000" kern="1200" dirty="0">
                <a:latin typeface="Comic Sans MS" pitchFamily="66" charset="0"/>
              </a:rPr>
              <a:t>CI </a:t>
            </a:r>
            <a:r>
              <a:rPr lang="en-US" sz="2000" kern="1200" dirty="0" smtClean="0">
                <a:latin typeface="Comic Sans MS" pitchFamily="66" charset="0"/>
              </a:rPr>
              <a:t>possible </a:t>
            </a:r>
            <a:r>
              <a:rPr lang="en-US" sz="2000" kern="1200" dirty="0">
                <a:latin typeface="Comic Sans MS" pitchFamily="66" charset="0"/>
              </a:rPr>
              <a:t>that is </a:t>
            </a:r>
            <a:r>
              <a:rPr lang="en-US" sz="2000" kern="1200" dirty="0" smtClean="0">
                <a:latin typeface="Comic Sans MS" pitchFamily="66" charset="0"/>
              </a:rPr>
              <a:t>more flexible and cheaper </a:t>
            </a:r>
            <a:br>
              <a:rPr lang="en-US" sz="2000" kern="1200" dirty="0" smtClean="0">
                <a:latin typeface="Comic Sans MS" pitchFamily="66" charset="0"/>
              </a:rPr>
            </a:br>
            <a:r>
              <a:rPr lang="en-US" sz="2000" kern="1200" dirty="0" smtClean="0">
                <a:latin typeface="Comic Sans MS" pitchFamily="66" charset="0"/>
              </a:rPr>
              <a:t>than </a:t>
            </a:r>
            <a:r>
              <a:rPr lang="en-US" sz="2000" kern="1200" dirty="0">
                <a:latin typeface="Comic Sans MS" pitchFamily="66" charset="0"/>
              </a:rPr>
              <a:t>relying on hardware alone.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B43D-D9BF-4AA2-BA6B-45B145931144}" type="datetime6">
              <a:rPr lang="en-US" smtClean="0"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2911357" cy="1975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65600" y="6295768"/>
            <a:ext cx="4766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anose="030F0702030302020204" pitchFamily="66" charset="0"/>
              </a:rPr>
              <a:t>Credit for this page: </a:t>
            </a:r>
            <a:r>
              <a:rPr lang="en-US" sz="1200" dirty="0" err="1" smtClean="0">
                <a:latin typeface="Comic Sans MS" panose="030F0702030302020204" pitchFamily="66" charset="0"/>
              </a:rPr>
              <a:t>Jakob</a:t>
            </a:r>
            <a:r>
              <a:rPr lang="en-US" sz="1200" dirty="0" smtClean="0">
                <a:latin typeface="Comic Sans MS" panose="030F0702030302020204" pitchFamily="66" charset="0"/>
              </a:rPr>
              <a:t> </a:t>
            </a:r>
            <a:r>
              <a:rPr lang="en-US" sz="1200" dirty="0" err="1" smtClean="0">
                <a:latin typeface="Comic Sans MS" panose="030F0702030302020204" pitchFamily="66" charset="0"/>
              </a:rPr>
              <a:t>Engblom</a:t>
            </a:r>
            <a:r>
              <a:rPr lang="en-US" sz="1200" dirty="0" smtClean="0">
                <a:latin typeface="Comic Sans MS" panose="030F0702030302020204" pitchFamily="66" charset="0"/>
              </a:rPr>
              <a:t>, Wind River, </a:t>
            </a:r>
            <a:r>
              <a:rPr lang="en-US" sz="1200" dirty="0" err="1" smtClean="0">
                <a:latin typeface="Comic Sans MS" panose="030F0702030302020204" pitchFamily="66" charset="0"/>
              </a:rPr>
              <a:t>Kista</a:t>
            </a:r>
            <a:r>
              <a:rPr lang="en-US" sz="1200" dirty="0" smtClean="0">
                <a:latin typeface="Comic Sans MS" panose="030F0702030302020204" pitchFamily="66" charset="0"/>
              </a:rPr>
              <a:t>, Sweden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154" y="1730438"/>
            <a:ext cx="4676253" cy="43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8084" y="152400"/>
            <a:ext cx="5275781" cy="1066800"/>
          </a:xfrm>
        </p:spPr>
        <p:txBody>
          <a:bodyPr/>
          <a:lstStyle/>
          <a:p>
            <a:r>
              <a:rPr lang="en-US" dirty="0" smtClean="0"/>
              <a:t>Predict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B43D-D9BF-4AA2-BA6B-45B145931144}" type="datetime6">
              <a:rPr lang="en-US" smtClean="0"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10" descr="http://wkrg.images.worldnow.com/images/22650420_B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9" y="231418"/>
            <a:ext cx="3299073" cy="197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8865" y="2428828"/>
            <a:ext cx="5715000" cy="36099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813" y="2374298"/>
            <a:ext cx="303835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Insights:</a:t>
            </a:r>
          </a:p>
          <a:p>
            <a:pPr marL="284163" indent="-284163"/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Extracted from data.</a:t>
            </a:r>
          </a:p>
          <a:p>
            <a:pPr marL="284163" indent="-284163">
              <a:spcBef>
                <a:spcPts val="600"/>
              </a:spcBef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Predictions:</a:t>
            </a:r>
          </a:p>
          <a:p>
            <a:pPr marL="284163" indent="-284163"/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 smtClean="0">
                <a:latin typeface="Comic Sans MS" pitchFamily="66" charset="0"/>
              </a:rPr>
              <a:t>What </a:t>
            </a:r>
            <a:r>
              <a:rPr lang="en-US" sz="2000" dirty="0">
                <a:latin typeface="Comic Sans MS" pitchFamily="66" charset="0"/>
              </a:rPr>
              <a:t>will </a:t>
            </a:r>
            <a:r>
              <a:rPr lang="en-US" sz="2000" dirty="0" smtClean="0">
                <a:latin typeface="Comic Sans MS" pitchFamily="66" charset="0"/>
              </a:rPr>
              <a:t>happen, when, what </a:t>
            </a:r>
            <a:r>
              <a:rPr lang="en-US" sz="2000" dirty="0">
                <a:latin typeface="Comic Sans MS" pitchFamily="66" charset="0"/>
              </a:rPr>
              <a:t>will be affected, and what factors influences it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  <a:p>
            <a:pPr marL="284163" indent="-284163">
              <a:spcBef>
                <a:spcPts val="600"/>
              </a:spcBef>
              <a:buAutoNum type="arabicPeriod" startAt="3"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Optimizations:</a:t>
            </a:r>
          </a:p>
          <a:p>
            <a:pPr marL="284163" indent="-284163"/>
            <a:r>
              <a:rPr lang="en-US" sz="2000" dirty="0">
                <a:latin typeface="Comic Sans MS" pitchFamily="66" charset="0"/>
              </a:rPr>
              <a:t>	The most valuable use of </a:t>
            </a:r>
            <a:r>
              <a:rPr lang="en-US" sz="2000" dirty="0" smtClean="0">
                <a:latin typeface="Comic Sans MS" pitchFamily="66" charset="0"/>
              </a:rPr>
              <a:t>computational analytics is knowing “what </a:t>
            </a:r>
            <a:r>
              <a:rPr lang="en-US" sz="2000" dirty="0">
                <a:latin typeface="Comic Sans MS" pitchFamily="66" charset="0"/>
              </a:rPr>
              <a:t>to do next”.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8084" y="1711310"/>
            <a:ext cx="50437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+mj-lt"/>
              </a:rPr>
              <a:t>The new arrival – the Data Scientist</a:t>
            </a:r>
          </a:p>
        </p:txBody>
      </p:sp>
    </p:spTree>
    <p:extLst>
      <p:ext uri="{BB962C8B-B14F-4D97-AF65-F5344CB8AC3E}">
        <p14:creationId xmlns:p14="http://schemas.microsoft.com/office/powerpoint/2010/main" val="4216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Data Analysis (EDA)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2800" dirty="0" smtClean="0"/>
              <a:t>An </a:t>
            </a:r>
            <a:r>
              <a:rPr lang="en-US" sz="2800" dirty="0"/>
              <a:t>approach/philosophy for data analysis that employs a variety of techniques (mostly graphical) </a:t>
            </a:r>
            <a:r>
              <a:rPr lang="en-US" sz="2800" dirty="0" smtClean="0"/>
              <a:t>to maximize </a:t>
            </a:r>
            <a:r>
              <a:rPr lang="en-US" sz="2800" dirty="0"/>
              <a:t>insight into a data </a:t>
            </a:r>
            <a:r>
              <a:rPr lang="en-US" sz="2800" dirty="0" smtClean="0"/>
              <a:t>set</a:t>
            </a:r>
            <a:endParaRPr lang="en-US" sz="2800" dirty="0"/>
          </a:p>
          <a:p>
            <a:pPr marL="630238" lvl="1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600" dirty="0" smtClean="0"/>
              <a:t>Uncover </a:t>
            </a:r>
            <a:r>
              <a:rPr lang="en-US" sz="2600" dirty="0"/>
              <a:t>underlying </a:t>
            </a:r>
            <a:r>
              <a:rPr lang="en-US" sz="2600" dirty="0" smtClean="0"/>
              <a:t>structure</a:t>
            </a:r>
            <a:endParaRPr lang="en-US" sz="2600" dirty="0"/>
          </a:p>
          <a:p>
            <a:pPr marL="630238" lvl="1" indent="-514350">
              <a:buFont typeface="+mj-lt"/>
              <a:buAutoNum type="arabicPeriod"/>
            </a:pPr>
            <a:r>
              <a:rPr lang="en-US" sz="2600" dirty="0" smtClean="0"/>
              <a:t>Extract </a:t>
            </a:r>
            <a:r>
              <a:rPr lang="en-US" sz="2600" dirty="0"/>
              <a:t>important </a:t>
            </a:r>
            <a:r>
              <a:rPr lang="en-US" sz="2600" dirty="0" smtClean="0"/>
              <a:t>variables</a:t>
            </a:r>
            <a:endParaRPr lang="en-US" sz="2600" dirty="0"/>
          </a:p>
          <a:p>
            <a:pPr marL="630238" lvl="1" indent="-514350">
              <a:buFont typeface="+mj-lt"/>
              <a:buAutoNum type="arabicPeriod"/>
            </a:pPr>
            <a:r>
              <a:rPr lang="en-US" sz="2600" dirty="0" smtClean="0"/>
              <a:t>Detect </a:t>
            </a:r>
            <a:r>
              <a:rPr lang="en-US" sz="2600" dirty="0"/>
              <a:t>outliers and </a:t>
            </a:r>
            <a:r>
              <a:rPr lang="en-US" sz="2600" dirty="0" smtClean="0"/>
              <a:t>anomalies</a:t>
            </a:r>
            <a:endParaRPr lang="en-US" sz="2600" dirty="0"/>
          </a:p>
          <a:p>
            <a:pPr marL="630238" lvl="1" indent="-514350">
              <a:buFont typeface="+mj-lt"/>
              <a:buAutoNum type="arabicPeriod"/>
            </a:pPr>
            <a:r>
              <a:rPr lang="en-US" sz="2600" dirty="0"/>
              <a:t>T</a:t>
            </a:r>
            <a:r>
              <a:rPr lang="en-US" sz="2600" dirty="0" smtClean="0"/>
              <a:t>est </a:t>
            </a:r>
            <a:r>
              <a:rPr lang="en-US" sz="2600" dirty="0"/>
              <a:t>underlying </a:t>
            </a:r>
            <a:r>
              <a:rPr lang="en-US" sz="2600" dirty="0" smtClean="0"/>
              <a:t>assumptions</a:t>
            </a:r>
            <a:endParaRPr lang="en-US" sz="2600" dirty="0"/>
          </a:p>
          <a:p>
            <a:pPr marL="630238" lvl="1" indent="-514350">
              <a:buFont typeface="+mj-lt"/>
              <a:buAutoNum type="arabicPeriod"/>
            </a:pPr>
            <a:r>
              <a:rPr lang="en-US" sz="2600" dirty="0" smtClean="0"/>
              <a:t>Develop frugal models </a:t>
            </a:r>
            <a:endParaRPr lang="en-US" sz="2600" dirty="0"/>
          </a:p>
          <a:p>
            <a:pPr marL="630238" lvl="1" indent="-514350">
              <a:buFont typeface="+mj-lt"/>
              <a:buAutoNum type="arabicPeriod"/>
            </a:pPr>
            <a:r>
              <a:rPr lang="en-US" sz="2600" dirty="0" smtClean="0"/>
              <a:t>Determine </a:t>
            </a:r>
            <a:r>
              <a:rPr lang="en-US" sz="2600" dirty="0"/>
              <a:t>optimal factor </a:t>
            </a:r>
            <a:r>
              <a:rPr lang="en-US" sz="2600" dirty="0" smtClean="0"/>
              <a:t>settings</a:t>
            </a:r>
            <a:endParaRPr lang="en-US" sz="2600" dirty="0"/>
          </a:p>
          <a:p>
            <a:pPr marL="630238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80241" y="2604652"/>
            <a:ext cx="3325634" cy="3630452"/>
          </a:xfrm>
          <a:prstGeom prst="rect">
            <a:avLst/>
          </a:prstGeom>
          <a:solidFill>
            <a:srgbClr val="FFFFF3"/>
          </a:solidFill>
        </p:spPr>
        <p:txBody>
          <a:bodyPr wrap="square" rtlCol="0" anchor="b" anchorCtr="0">
            <a:normAutofit/>
          </a:bodyPr>
          <a:lstStyle/>
          <a:p>
            <a:pPr algn="ctr"/>
            <a:endParaRPr lang="en-US" sz="1200" dirty="0" smtClean="0"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726050" y="2744990"/>
            <a:ext cx="1874825" cy="727693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All the Data</a:t>
            </a:r>
          </a:p>
        </p:txBody>
      </p:sp>
      <p:sp>
        <p:nvSpPr>
          <p:cNvPr id="10" name="Oval 9"/>
          <p:cNvSpPr/>
          <p:nvPr/>
        </p:nvSpPr>
        <p:spPr>
          <a:xfrm>
            <a:off x="5854925" y="2993331"/>
            <a:ext cx="343667" cy="30070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854925" y="3972574"/>
            <a:ext cx="343667" cy="30070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026758" y="3301457"/>
            <a:ext cx="0" cy="6523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143359" y="3972574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026758" y="4292098"/>
            <a:ext cx="0" cy="4200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ounded Rectangle 17"/>
          <p:cNvSpPr/>
          <p:nvPr/>
        </p:nvSpPr>
        <p:spPr>
          <a:xfrm>
            <a:off x="5854925" y="4712138"/>
            <a:ext cx="1144533" cy="442059"/>
          </a:xfrm>
          <a:prstGeom prst="round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Try fitting various curves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07597" y="5574237"/>
            <a:ext cx="2583721" cy="53199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Variables that 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help create models that fit sample data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6026758" y="5150993"/>
            <a:ext cx="0" cy="5264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7999775" y="5167247"/>
            <a:ext cx="556" cy="5102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Rounded Rectangle 30"/>
          <p:cNvSpPr/>
          <p:nvPr/>
        </p:nvSpPr>
        <p:spPr>
          <a:xfrm>
            <a:off x="7091512" y="4712138"/>
            <a:ext cx="1438797" cy="455109"/>
          </a:xfrm>
          <a:prstGeom prst="roundRect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Test promising variables on all data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5" name="Straight Arrow Connector 1024"/>
          <p:cNvCxnSpPr/>
          <p:nvPr/>
        </p:nvCxnSpPr>
        <p:spPr bwMode="auto">
          <a:xfrm>
            <a:off x="7195594" y="3405987"/>
            <a:ext cx="23501" cy="13061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32" name="Oval 1031"/>
          <p:cNvSpPr/>
          <p:nvPr/>
        </p:nvSpPr>
        <p:spPr>
          <a:xfrm>
            <a:off x="7306303" y="3796698"/>
            <a:ext cx="1519792" cy="452875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 that </a:t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work on all data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5" name="Straight Arrow Connector 1034"/>
          <p:cNvCxnSpPr/>
          <p:nvPr/>
        </p:nvCxnSpPr>
        <p:spPr bwMode="auto">
          <a:xfrm flipH="1" flipV="1">
            <a:off x="7999775" y="4273283"/>
            <a:ext cx="226" cy="4258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36" name="Line Callout 2 (No Border) 1035"/>
          <p:cNvSpPr/>
          <p:nvPr/>
        </p:nvSpPr>
        <p:spPr>
          <a:xfrm>
            <a:off x="8000331" y="3283714"/>
            <a:ext cx="905544" cy="362955"/>
          </a:xfrm>
          <a:prstGeom prst="callout2">
            <a:avLst>
              <a:gd name="adj1" fmla="val 44112"/>
              <a:gd name="adj2" fmla="val 14903"/>
              <a:gd name="adj3" fmla="val 44112"/>
              <a:gd name="adj4" fmla="val -13688"/>
              <a:gd name="adj5" fmla="val 137862"/>
              <a:gd name="adj6" fmla="val -13303"/>
            </a:avLst>
          </a:pr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 Models</a:t>
            </a:r>
          </a:p>
        </p:txBody>
      </p:sp>
    </p:spTree>
    <p:extLst>
      <p:ext uri="{BB962C8B-B14F-4D97-AF65-F5344CB8AC3E}">
        <p14:creationId xmlns:p14="http://schemas.microsoft.com/office/powerpoint/2010/main" val="131975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10" grpId="0" animBg="1"/>
      <p:bldP spid="13" grpId="0" animBg="1"/>
      <p:bldP spid="15" grpId="0"/>
      <p:bldP spid="18" grpId="0" animBg="1"/>
      <p:bldP spid="20" grpId="0" animBg="1"/>
      <p:bldP spid="31" grpId="0" animBg="1"/>
      <p:bldP spid="1032" grpId="0" animBg="1"/>
      <p:bldP spid="10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93850"/>
            <a:ext cx="8601075" cy="5122445"/>
          </a:xfrm>
        </p:spPr>
        <p:txBody>
          <a:bodyPr>
            <a:normAutofit fontScale="62500" lnSpcReduction="20000"/>
          </a:bodyPr>
          <a:lstStyle/>
          <a:p>
            <a:pPr marL="57150" indent="0">
              <a:lnSpc>
                <a:spcPct val="110000"/>
              </a:lnSpc>
            </a:pPr>
            <a:r>
              <a:rPr lang="en-US" sz="3800" dirty="0" smtClean="0"/>
              <a:t>A systematic approach </a:t>
            </a:r>
            <a:r>
              <a:rPr lang="en-US" sz="3800" dirty="0"/>
              <a:t>to </a:t>
            </a:r>
            <a:r>
              <a:rPr lang="en-US" sz="3800" dirty="0" smtClean="0"/>
              <a:t>problem-solving </a:t>
            </a:r>
            <a:r>
              <a:rPr lang="en-US" sz="3800" dirty="0"/>
              <a:t>that applies principles and techniques at the data collection stage </a:t>
            </a:r>
            <a:r>
              <a:rPr lang="en-US" sz="3800" dirty="0" smtClean="0"/>
              <a:t>that </a:t>
            </a:r>
            <a:r>
              <a:rPr lang="en-US" sz="3800" dirty="0"/>
              <a:t>ensure the generation of valid, defensible, and supportable </a:t>
            </a:r>
            <a:r>
              <a:rPr lang="en-US" sz="3800" dirty="0" smtClean="0"/>
              <a:t>conclusions</a:t>
            </a:r>
            <a:r>
              <a:rPr lang="en-US" sz="3800" dirty="0"/>
              <a:t>. </a:t>
            </a:r>
            <a:endParaRPr lang="en-US" sz="3800" dirty="0" smtClean="0"/>
          </a:p>
          <a:p>
            <a:pPr marL="57150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Comparative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-US" sz="3500" dirty="0" smtClean="0"/>
              <a:t>Has a change in a single factor </a:t>
            </a:r>
            <a:br>
              <a:rPr lang="en-US" sz="3500" dirty="0" smtClean="0"/>
            </a:br>
            <a:r>
              <a:rPr lang="en-US" sz="3500" dirty="0" smtClean="0"/>
              <a:t>changed the whole process?</a:t>
            </a:r>
            <a:endParaRPr lang="en-US" sz="3500" dirty="0"/>
          </a:p>
          <a:p>
            <a:pPr marL="57150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Screening/Characterizing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-US" sz="3500" dirty="0"/>
              <a:t>Form a ranked list of factors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that affect </a:t>
            </a:r>
            <a:r>
              <a:rPr lang="en-US" sz="3500" dirty="0"/>
              <a:t>the process.</a:t>
            </a:r>
          </a:p>
          <a:p>
            <a:pPr marL="57150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-US" sz="3500" dirty="0"/>
              <a:t>Create a mathematical model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of </a:t>
            </a:r>
            <a:r>
              <a:rPr lang="en-US" sz="3500" dirty="0"/>
              <a:t>the process.</a:t>
            </a:r>
          </a:p>
          <a:p>
            <a:pPr marL="57150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Optimizing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-US" sz="3500" dirty="0"/>
              <a:t>Determine the optimal settings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for </a:t>
            </a:r>
            <a:r>
              <a:rPr lang="en-US" sz="3500" dirty="0"/>
              <a:t>the process factors.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of Experiments (DOE)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670191" y="2974203"/>
            <a:ext cx="4301975" cy="2972466"/>
            <a:chOff x="4670191" y="2974203"/>
            <a:chExt cx="4301975" cy="2972466"/>
          </a:xfrm>
        </p:grpSpPr>
        <p:grpSp>
          <p:nvGrpSpPr>
            <p:cNvPr id="21" name="Group 20"/>
            <p:cNvGrpSpPr/>
            <p:nvPr/>
          </p:nvGrpSpPr>
          <p:grpSpPr>
            <a:xfrm>
              <a:off x="4670191" y="2974203"/>
              <a:ext cx="4301975" cy="2972466"/>
              <a:chOff x="4670191" y="2974203"/>
              <a:chExt cx="4301975" cy="297246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670191" y="2974203"/>
                <a:ext cx="4301975" cy="297246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Caslon Regular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453030" y="3183457"/>
                <a:ext cx="1037138" cy="52163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Screening Experiments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88390" y="3183457"/>
                <a:ext cx="1037138" cy="52163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Mixture Experiments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925875" y="4132742"/>
                <a:ext cx="1037138" cy="64633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</a:ln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Response Surface Analysis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702581" y="4127905"/>
                <a:ext cx="1037138" cy="64633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</a:ln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Fractional Factorial Experiments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453030" y="5096634"/>
                <a:ext cx="1037138" cy="64633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</a:ln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Full 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Factorial Experiments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88390" y="5096634"/>
                <a:ext cx="1037138" cy="64633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</a:ln>
            </p:spPr>
            <p:txBody>
              <a:bodyPr vert="horz" wrap="square" lIns="0" tIns="45720" rIns="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Evolutionary Operations</a:t>
                </a:r>
                <a:b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(EVOP)</a:t>
                </a: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19" y="3863114"/>
              <a:ext cx="1154556" cy="1194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11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2591" y="152399"/>
            <a:ext cx="7093284" cy="1066800"/>
          </a:xfrm>
        </p:spPr>
        <p:txBody>
          <a:bodyPr/>
          <a:lstStyle/>
          <a:p>
            <a:r>
              <a:rPr lang="en-US" dirty="0" smtClean="0"/>
              <a:t>Design for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Elements:</a:t>
            </a:r>
          </a:p>
          <a:p>
            <a:pPr marL="287338" lvl="1"/>
            <a:r>
              <a:rPr lang="en-US" sz="2600" dirty="0" smtClean="0"/>
              <a:t>Fast Pipelines</a:t>
            </a:r>
          </a:p>
          <a:p>
            <a:pPr marL="287338" lvl="1"/>
            <a:r>
              <a:rPr lang="en-US" sz="2600" dirty="0" smtClean="0"/>
              <a:t>Data Wrangling</a:t>
            </a:r>
          </a:p>
          <a:p>
            <a:pPr marL="287338" lvl="1"/>
            <a:r>
              <a:rPr lang="en-US" sz="2600" dirty="0" smtClean="0"/>
              <a:t>Data Analytics</a:t>
            </a:r>
          </a:p>
          <a:p>
            <a:pPr marL="287338" lvl="1"/>
            <a:r>
              <a:rPr lang="en-US" sz="2600" dirty="0" smtClean="0"/>
              <a:t>Data Visualization </a:t>
            </a:r>
          </a:p>
          <a:p>
            <a:pPr marL="287338" lvl="1"/>
            <a:r>
              <a:rPr lang="en-US" sz="2600" dirty="0" smtClean="0"/>
              <a:t>Designed Experiments</a:t>
            </a:r>
          </a:p>
          <a:p>
            <a:pPr marL="287338" lvl="1"/>
            <a:r>
              <a:rPr lang="en-US" sz="2600" dirty="0" smtClean="0"/>
              <a:t>Machine Learning</a:t>
            </a:r>
          </a:p>
          <a:p>
            <a:pPr marL="287338" lvl="1"/>
            <a:r>
              <a:rPr lang="en-US" sz="2600" dirty="0" smtClean="0"/>
              <a:t>Adaptable Business Systems</a:t>
            </a:r>
            <a:br>
              <a:rPr lang="en-US" sz="2600" dirty="0" smtClean="0"/>
            </a:br>
            <a:r>
              <a:rPr lang="en-US" sz="2600" dirty="0" smtClean="0"/>
              <a:t>and Processes</a:t>
            </a:r>
            <a:r>
              <a:rPr lang="en-US" sz="2600" dirty="0"/>
              <a:t> </a:t>
            </a:r>
            <a:r>
              <a:rPr lang="en-US" sz="2600" dirty="0" smtClean="0"/>
              <a:t>(ready and able </a:t>
            </a:r>
            <a:br>
              <a:rPr lang="en-US" sz="2600" dirty="0" smtClean="0"/>
            </a:br>
            <a:r>
              <a:rPr lang="en-US" sz="2600" dirty="0" smtClean="0"/>
              <a:t>to use insights and services)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" y="74478"/>
            <a:ext cx="1545388" cy="1281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866281" y="1777778"/>
            <a:ext cx="4039594" cy="4291271"/>
            <a:chOff x="4136066" y="1536688"/>
            <a:chExt cx="4831720" cy="4773736"/>
          </a:xfrm>
        </p:grpSpPr>
        <p:sp>
          <p:nvSpPr>
            <p:cNvPr id="24" name="Rectangle 23"/>
            <p:cNvSpPr/>
            <p:nvPr/>
          </p:nvSpPr>
          <p:spPr>
            <a:xfrm>
              <a:off x="4136066" y="1536688"/>
              <a:ext cx="4831720" cy="477373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Credit: Ravi </a:t>
              </a:r>
              <a:r>
                <a:rPr kumimoji="0" lang="en-US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Kalakota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, Liquid Analytics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5541"/>
            <a:stretch/>
          </p:blipFill>
          <p:spPr>
            <a:xfrm>
              <a:off x="4170676" y="1593850"/>
              <a:ext cx="4762500" cy="4498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900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the System (not just the code)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B43D-D9BF-4AA2-BA6B-45B145931144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8629" y="2515548"/>
            <a:ext cx="3810000" cy="3076575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4620"/>
          <a:stretch/>
        </p:blipFill>
        <p:spPr>
          <a:xfrm>
            <a:off x="5095875" y="1871887"/>
            <a:ext cx="3327078" cy="42343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0022" y="1933009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Design like a Master Mason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633" y="5772501"/>
            <a:ext cx="409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Rather than a Stonecutter</a:t>
            </a:r>
          </a:p>
        </p:txBody>
      </p:sp>
    </p:spTree>
    <p:extLst>
      <p:ext uri="{BB962C8B-B14F-4D97-AF65-F5344CB8AC3E}">
        <p14:creationId xmlns:p14="http://schemas.microsoft.com/office/powerpoint/2010/main" val="13958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You!</a:t>
            </a:r>
          </a:p>
        </p:txBody>
      </p:sp>
      <p:sp>
        <p:nvSpPr>
          <p:cNvPr id="14745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smtClean="0"/>
              <a:t>More Information:  www.poppendieck.com</a:t>
            </a:r>
          </a:p>
        </p:txBody>
      </p:sp>
    </p:spTree>
    <p:extLst>
      <p:ext uri="{BB962C8B-B14F-4D97-AF65-F5344CB8AC3E}">
        <p14:creationId xmlns:p14="http://schemas.microsoft.com/office/powerpoint/2010/main" val="38068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6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316" y="1"/>
            <a:ext cx="4705684" cy="6854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63"/>
            <a:ext cx="4545263" cy="68663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21558" y="167730"/>
            <a:ext cx="1762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How do we avoid this?</a:t>
            </a:r>
          </a:p>
        </p:txBody>
      </p:sp>
    </p:spTree>
    <p:extLst>
      <p:ext uri="{BB962C8B-B14F-4D97-AF65-F5344CB8AC3E}">
        <p14:creationId xmlns:p14="http://schemas.microsoft.com/office/powerpoint/2010/main" val="42056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A5CE-70D6-4AAF-A936-01E28B7B2726}" type="datetime6">
              <a:rPr lang="en-US" smtClean="0"/>
              <a:t>June 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EFDACB-3889-4B18-A097-6606898F3960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3785" y="249336"/>
            <a:ext cx="7645249" cy="6249248"/>
            <a:chOff x="627636" y="-299809"/>
            <a:chExt cx="7645249" cy="62492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5"/>
            <a:stretch/>
          </p:blipFill>
          <p:spPr>
            <a:xfrm>
              <a:off x="627636" y="548824"/>
              <a:ext cx="7645249" cy="54006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27636" y="-299809"/>
              <a:ext cx="6115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omic Sans MS" pitchFamily="66" charset="0"/>
                </a:rPr>
                <a:t>Notre Dame de </a:t>
              </a:r>
              <a:r>
                <a:rPr lang="en-US" sz="2400" dirty="0" smtClean="0">
                  <a:latin typeface="Comic Sans MS" pitchFamily="66" charset="0"/>
                </a:rPr>
                <a:t>Paris  1163-1345</a:t>
              </a:r>
              <a:endParaRPr lang="en-US" sz="2400" dirty="0">
                <a:latin typeface="Comic Sans MS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12291" y="1410240"/>
            <a:ext cx="1313245" cy="585029"/>
            <a:chOff x="4285236" y="549947"/>
            <a:chExt cx="1313245" cy="585029"/>
          </a:xfrm>
        </p:grpSpPr>
        <p:sp>
          <p:nvSpPr>
            <p:cNvPr id="8" name="TextBox 7"/>
            <p:cNvSpPr txBox="1"/>
            <p:nvPr/>
          </p:nvSpPr>
          <p:spPr>
            <a:xfrm>
              <a:off x="4488134" y="549947"/>
              <a:ext cx="1110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1850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5400000">
              <a:off x="4371757" y="463426"/>
              <a:ext cx="585029" cy="758071"/>
            </a:xfrm>
            <a:prstGeom prst="arc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Caslon Regular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88489" y="130658"/>
            <a:ext cx="2530914" cy="34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A5CE-70D6-4AAF-A936-01E28B7B2726}" type="datetime6">
              <a:rPr lang="en-US" smtClean="0"/>
              <a:t>June 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EFDACB-3889-4B18-A097-6606898F3960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7" y="152356"/>
            <a:ext cx="6560742" cy="6459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23228" y="383895"/>
            <a:ext cx="5102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Cologne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Cathedral 1248-1473 &amp; 1842-1880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071604" y="723087"/>
            <a:ext cx="3838406" cy="1938396"/>
            <a:chOff x="5071604" y="953874"/>
            <a:chExt cx="3838406" cy="1938396"/>
          </a:xfrm>
        </p:grpSpPr>
        <p:pic>
          <p:nvPicPr>
            <p:cNvPr id="1026" name="Picture 2" descr="Hasak - Der Dom zu Köln - Bild 22 182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604" y="953874"/>
              <a:ext cx="3838406" cy="193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141867" y="953874"/>
              <a:ext cx="768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1824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86" y="3090034"/>
            <a:ext cx="1885824" cy="35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4A5CE-70D6-4AAF-A936-01E28B7B2726}" type="datetime6">
              <a:rPr lang="en-US" smtClean="0"/>
              <a:t>June 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EFDACB-3889-4B18-A097-6606898F3960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782538" y="591397"/>
            <a:ext cx="5229778" cy="5651082"/>
            <a:chOff x="3443495" y="281454"/>
            <a:chExt cx="5229778" cy="565108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7760" t="2009" r="3340" b="7685"/>
            <a:stretch/>
          </p:blipFill>
          <p:spPr>
            <a:xfrm>
              <a:off x="3443495" y="281454"/>
              <a:ext cx="5229778" cy="531252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41408" y="5593982"/>
              <a:ext cx="3433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defRPr>
              </a:lvl1pPr>
            </a:lstStyle>
            <a:p>
              <a:pPr algn="ctr"/>
              <a:r>
                <a:rPr lang="en-US" dirty="0"/>
                <a:t>Poitiers </a:t>
              </a:r>
              <a:r>
                <a:rPr lang="en-US" dirty="0" smtClean="0"/>
                <a:t>Cathedral  (~1160 – 1290)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42486" y="5903925"/>
            <a:ext cx="3361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dirty="0" smtClean="0"/>
              <a:t>Chartres </a:t>
            </a:r>
            <a:r>
              <a:rPr lang="en-US" dirty="0"/>
              <a:t>Cathedral (~</a:t>
            </a:r>
            <a:r>
              <a:rPr lang="en-US" dirty="0" smtClean="0"/>
              <a:t>1134-1220)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0" y="591396"/>
            <a:ext cx="3445965" cy="53125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80176" y="917761"/>
            <a:ext cx="1313245" cy="585029"/>
            <a:chOff x="2416619" y="598642"/>
            <a:chExt cx="1313245" cy="585029"/>
          </a:xfrm>
        </p:grpSpPr>
        <p:sp>
          <p:nvSpPr>
            <p:cNvPr id="16" name="TextBox 15"/>
            <p:cNvSpPr txBox="1"/>
            <p:nvPr/>
          </p:nvSpPr>
          <p:spPr>
            <a:xfrm>
              <a:off x="2619517" y="598642"/>
              <a:ext cx="1110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1160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" name="Arc 16"/>
            <p:cNvSpPr/>
            <p:nvPr/>
          </p:nvSpPr>
          <p:spPr bwMode="auto">
            <a:xfrm rot="5400000">
              <a:off x="2503140" y="512121"/>
              <a:ext cx="585029" cy="758071"/>
            </a:xfrm>
            <a:prstGeom prst="arc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Caslon Regular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815838"/>
            <a:ext cx="1313245" cy="601984"/>
            <a:chOff x="36443" y="496719"/>
            <a:chExt cx="1313245" cy="601984"/>
          </a:xfrm>
        </p:grpSpPr>
        <p:sp>
          <p:nvSpPr>
            <p:cNvPr id="26" name="TextBox 25"/>
            <p:cNvSpPr txBox="1"/>
            <p:nvPr/>
          </p:nvSpPr>
          <p:spPr>
            <a:xfrm>
              <a:off x="36443" y="496719"/>
              <a:ext cx="1110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1510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 rot="16200000" flipH="1">
              <a:off x="678138" y="427153"/>
              <a:ext cx="585029" cy="758071"/>
            </a:xfrm>
            <a:prstGeom prst="arc">
              <a:avLst/>
            </a:pr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Caslon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6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E8DF-C641-4B15-A844-2BABAC1C0647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04800" y="6721065"/>
            <a:ext cx="485775" cy="228600"/>
          </a:xfrm>
        </p:spPr>
        <p:txBody>
          <a:bodyPr/>
          <a:lstStyle/>
          <a:p>
            <a:fld id="{CFEFDACB-3889-4B18-A097-6606898F3960}" type="slidenum">
              <a:rPr lang="en-US" smtClean="0"/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2191593" y="6538913"/>
            <a:ext cx="2889250" cy="319087"/>
          </a:xfrm>
        </p:spPr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grpSp>
        <p:nvGrpSpPr>
          <p:cNvPr id="1076" name="Group 1075"/>
          <p:cNvGrpSpPr/>
          <p:nvPr/>
        </p:nvGrpSpPr>
        <p:grpSpPr>
          <a:xfrm>
            <a:off x="1469615" y="980240"/>
            <a:ext cx="1827215" cy="1490964"/>
            <a:chOff x="1553259" y="385446"/>
            <a:chExt cx="1827215" cy="1490964"/>
          </a:xfrm>
        </p:grpSpPr>
        <p:sp>
          <p:nvSpPr>
            <p:cNvPr id="11" name="TextBox 10"/>
            <p:cNvSpPr txBox="1"/>
            <p:nvPr/>
          </p:nvSpPr>
          <p:spPr>
            <a:xfrm>
              <a:off x="1821497" y="1599411"/>
              <a:ext cx="12907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Strong Centers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259" y="385446"/>
              <a:ext cx="1827215" cy="1218143"/>
            </a:xfrm>
            <a:prstGeom prst="rect">
              <a:avLst/>
            </a:prstGeom>
          </p:spPr>
        </p:pic>
      </p:grpSp>
      <p:grpSp>
        <p:nvGrpSpPr>
          <p:cNvPr id="1058" name="Group 1057"/>
          <p:cNvGrpSpPr/>
          <p:nvPr/>
        </p:nvGrpSpPr>
        <p:grpSpPr>
          <a:xfrm>
            <a:off x="7096949" y="4863200"/>
            <a:ext cx="1888123" cy="1519802"/>
            <a:chOff x="3721750" y="4531644"/>
            <a:chExt cx="1888123" cy="1519802"/>
          </a:xfrm>
        </p:grpSpPr>
        <p:sp>
          <p:nvSpPr>
            <p:cNvPr id="50" name="TextBox 49"/>
            <p:cNvSpPr txBox="1"/>
            <p:nvPr/>
          </p:nvSpPr>
          <p:spPr>
            <a:xfrm>
              <a:off x="4255282" y="5774447"/>
              <a:ext cx="82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The Void</a:t>
              </a:r>
            </a:p>
          </p:txBody>
        </p:sp>
        <p:pic>
          <p:nvPicPr>
            <p:cNvPr id="1030" name="Picture 10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750" y="4531644"/>
              <a:ext cx="1888123" cy="1259080"/>
            </a:xfrm>
            <a:prstGeom prst="rect">
              <a:avLst/>
            </a:prstGeom>
          </p:spPr>
        </p:pic>
      </p:grpSp>
      <p:grpSp>
        <p:nvGrpSpPr>
          <p:cNvPr id="1053" name="Group 1052"/>
          <p:cNvGrpSpPr/>
          <p:nvPr/>
        </p:nvGrpSpPr>
        <p:grpSpPr>
          <a:xfrm>
            <a:off x="3488291" y="4840185"/>
            <a:ext cx="1661709" cy="1542817"/>
            <a:chOff x="5611184" y="2334030"/>
            <a:chExt cx="1661709" cy="1542817"/>
          </a:xfrm>
        </p:grpSpPr>
        <p:sp>
          <p:nvSpPr>
            <p:cNvPr id="32" name="TextBox 31"/>
            <p:cNvSpPr txBox="1"/>
            <p:nvPr/>
          </p:nvSpPr>
          <p:spPr>
            <a:xfrm>
              <a:off x="6037120" y="3599848"/>
              <a:ext cx="8098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Contrast</a:t>
              </a:r>
            </a:p>
          </p:txBody>
        </p:sp>
        <p:pic>
          <p:nvPicPr>
            <p:cNvPr id="1040" name="Picture 10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" t="6875" r="15668"/>
            <a:stretch/>
          </p:blipFill>
          <p:spPr>
            <a:xfrm>
              <a:off x="5611184" y="2334030"/>
              <a:ext cx="1661709" cy="12658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57550" y="1001782"/>
            <a:ext cx="1888660" cy="1469422"/>
            <a:chOff x="5113560" y="690943"/>
            <a:chExt cx="1888660" cy="1469422"/>
          </a:xfrm>
        </p:grpSpPr>
        <p:sp>
          <p:nvSpPr>
            <p:cNvPr id="26" name="TextBox 25"/>
            <p:cNvSpPr txBox="1"/>
            <p:nvPr/>
          </p:nvSpPr>
          <p:spPr>
            <a:xfrm>
              <a:off x="5329165" y="1883366"/>
              <a:ext cx="1457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Local Symmetries</a:t>
              </a:r>
            </a:p>
          </p:txBody>
        </p:sp>
        <p:pic>
          <p:nvPicPr>
            <p:cNvPr id="1042" name="Picture 10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560" y="690943"/>
              <a:ext cx="1888660" cy="121625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51709" y="2735341"/>
            <a:ext cx="1750889" cy="1606717"/>
            <a:chOff x="4217183" y="2413647"/>
            <a:chExt cx="1750889" cy="1606717"/>
          </a:xfrm>
        </p:grpSpPr>
        <p:sp>
          <p:nvSpPr>
            <p:cNvPr id="41" name="TextBox 40"/>
            <p:cNvSpPr txBox="1"/>
            <p:nvPr/>
          </p:nvSpPr>
          <p:spPr>
            <a:xfrm>
              <a:off x="4660194" y="3558699"/>
              <a:ext cx="9140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Echoes </a:t>
              </a:r>
              <a:br>
                <a:rPr lang="en-US" sz="1200" dirty="0" smtClean="0">
                  <a:latin typeface="Comic Sans MS" pitchFamily="66" charset="0"/>
                </a:rPr>
              </a:br>
              <a:r>
                <a:rPr lang="en-US" sz="1200" dirty="0" smtClean="0">
                  <a:latin typeface="Comic Sans MS" pitchFamily="66" charset="0"/>
                </a:rPr>
                <a:t>(Patterns)</a:t>
              </a:r>
            </a:p>
          </p:txBody>
        </p:sp>
        <p:pic>
          <p:nvPicPr>
            <p:cNvPr id="1070" name="Picture 10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183" y="2413647"/>
              <a:ext cx="1750889" cy="116725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895513" y="2735341"/>
            <a:ext cx="1730157" cy="1427187"/>
            <a:chOff x="113220" y="2427467"/>
            <a:chExt cx="1730157" cy="1427187"/>
          </a:xfrm>
        </p:grpSpPr>
        <p:sp>
          <p:nvSpPr>
            <p:cNvPr id="23" name="TextBox 22"/>
            <p:cNvSpPr txBox="1"/>
            <p:nvPr/>
          </p:nvSpPr>
          <p:spPr>
            <a:xfrm>
              <a:off x="506360" y="3577655"/>
              <a:ext cx="1026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Good Shape</a:t>
              </a:r>
            </a:p>
          </p:txBody>
        </p:sp>
        <p:pic>
          <p:nvPicPr>
            <p:cNvPr id="1074" name="Picture 10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20" y="2427467"/>
              <a:ext cx="1730157" cy="115343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809151" y="2735341"/>
            <a:ext cx="1237417" cy="1911824"/>
            <a:chOff x="6074074" y="2408853"/>
            <a:chExt cx="1237417" cy="1911824"/>
          </a:xfrm>
        </p:grpSpPr>
        <p:sp>
          <p:nvSpPr>
            <p:cNvPr id="51" name="TextBox 50"/>
            <p:cNvSpPr txBox="1"/>
            <p:nvPr/>
          </p:nvSpPr>
          <p:spPr>
            <a:xfrm>
              <a:off x="6155923" y="4043678"/>
              <a:ext cx="1073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Simplicity</a:t>
              </a:r>
              <a:endParaRPr lang="en-US" sz="1200" dirty="0">
                <a:latin typeface="Comic Sans MS" pitchFamily="66" charset="0"/>
              </a:endParaRPr>
            </a:p>
          </p:txBody>
        </p:sp>
        <p:pic>
          <p:nvPicPr>
            <p:cNvPr id="1078" name="Picture 10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4074" y="2408853"/>
              <a:ext cx="1237417" cy="1649889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336322" y="1005751"/>
            <a:ext cx="1481736" cy="1465453"/>
            <a:chOff x="3380924" y="968823"/>
            <a:chExt cx="1481736" cy="1465453"/>
          </a:xfrm>
        </p:grpSpPr>
        <p:sp>
          <p:nvSpPr>
            <p:cNvPr id="13" name="TextBox 12"/>
            <p:cNvSpPr txBox="1"/>
            <p:nvPr/>
          </p:nvSpPr>
          <p:spPr>
            <a:xfrm>
              <a:off x="3637525" y="2157277"/>
              <a:ext cx="9685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Boundaries</a:t>
              </a:r>
            </a:p>
          </p:txBody>
        </p:sp>
        <p:pic>
          <p:nvPicPr>
            <p:cNvPr id="1080" name="Picture 107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6"/>
            <a:stretch/>
          </p:blipFill>
          <p:spPr>
            <a:xfrm>
              <a:off x="3380924" y="968823"/>
              <a:ext cx="1481736" cy="121228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086079" y="2735341"/>
            <a:ext cx="1625952" cy="1469423"/>
            <a:chOff x="7024673" y="687735"/>
            <a:chExt cx="1625952" cy="1469423"/>
          </a:xfrm>
        </p:grpSpPr>
        <p:sp>
          <p:nvSpPr>
            <p:cNvPr id="16" name="TextBox 15"/>
            <p:cNvSpPr txBox="1"/>
            <p:nvPr/>
          </p:nvSpPr>
          <p:spPr>
            <a:xfrm>
              <a:off x="7229149" y="1880159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Positive Space</a:t>
              </a:r>
            </a:p>
          </p:txBody>
        </p:sp>
        <p:pic>
          <p:nvPicPr>
            <p:cNvPr id="1089" name="Picture 108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4673" y="687735"/>
              <a:ext cx="1625952" cy="121946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785701" y="995755"/>
            <a:ext cx="2236253" cy="1660115"/>
            <a:chOff x="6785701" y="964854"/>
            <a:chExt cx="2236253" cy="1660115"/>
          </a:xfrm>
        </p:grpSpPr>
        <p:sp>
          <p:nvSpPr>
            <p:cNvPr id="15" name="TextBox 14"/>
            <p:cNvSpPr txBox="1"/>
            <p:nvPr/>
          </p:nvSpPr>
          <p:spPr>
            <a:xfrm>
              <a:off x="6985150" y="2163304"/>
              <a:ext cx="18373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Alternating Repetition </a:t>
              </a:r>
              <a:br>
                <a:rPr lang="en-US" sz="1200" dirty="0" smtClean="0">
                  <a:latin typeface="Comic Sans MS" pitchFamily="66" charset="0"/>
                </a:rPr>
              </a:br>
              <a:r>
                <a:rPr lang="en-US" sz="1200" dirty="0" smtClean="0">
                  <a:latin typeface="Comic Sans MS" pitchFamily="66" charset="0"/>
                </a:rPr>
                <a:t>(Recursion)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5" t="9135" b="12060"/>
            <a:stretch/>
          </p:blipFill>
          <p:spPr>
            <a:xfrm>
              <a:off x="6785701" y="964854"/>
              <a:ext cx="2236253" cy="120918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230050" y="2735341"/>
            <a:ext cx="1755022" cy="1628924"/>
            <a:chOff x="7361136" y="2414117"/>
            <a:chExt cx="1755022" cy="1628924"/>
          </a:xfrm>
        </p:grpSpPr>
        <p:sp>
          <p:nvSpPr>
            <p:cNvPr id="52" name="TextBox 51"/>
            <p:cNvSpPr txBox="1"/>
            <p:nvPr/>
          </p:nvSpPr>
          <p:spPr>
            <a:xfrm>
              <a:off x="7487481" y="3581376"/>
              <a:ext cx="1502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Not-Separateness</a:t>
              </a:r>
            </a:p>
            <a:p>
              <a:pPr algn="ctr"/>
              <a:r>
                <a:rPr lang="en-US" sz="1200" dirty="0" smtClean="0">
                  <a:latin typeface="Comic Sans MS" pitchFamily="66" charset="0"/>
                </a:rPr>
                <a:t>(</a:t>
              </a:r>
              <a:r>
                <a:rPr lang="en-US" sz="1200" dirty="0">
                  <a:latin typeface="Comic Sans MS" pitchFamily="66" charset="0"/>
                </a:rPr>
                <a:t>Connectedness</a:t>
              </a:r>
              <a:r>
                <a:rPr lang="en-US" sz="1200" dirty="0" smtClean="0">
                  <a:latin typeface="Comic Sans MS" pitchFamily="66" charset="0"/>
                </a:rPr>
                <a:t>)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136" y="2414117"/>
              <a:ext cx="1755022" cy="116935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51709" y="305224"/>
            <a:ext cx="1278414" cy="2165980"/>
            <a:chOff x="151709" y="285057"/>
            <a:chExt cx="1278414" cy="2165980"/>
          </a:xfrm>
        </p:grpSpPr>
        <p:sp>
          <p:nvSpPr>
            <p:cNvPr id="10" name="TextBox 9"/>
            <p:cNvSpPr txBox="1"/>
            <p:nvPr/>
          </p:nvSpPr>
          <p:spPr>
            <a:xfrm>
              <a:off x="222651" y="2174038"/>
              <a:ext cx="1136530" cy="276999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 Levels of Scale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09" y="285057"/>
              <a:ext cx="1278414" cy="191702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580199" y="224277"/>
            <a:ext cx="711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Theory of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Centers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 – Fifteen Properties of “Wholeness”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74341" y="4336528"/>
            <a:ext cx="1181082" cy="2046474"/>
            <a:chOff x="95808" y="4569348"/>
            <a:chExt cx="1181082" cy="2046474"/>
          </a:xfrm>
        </p:grpSpPr>
        <p:sp>
          <p:nvSpPr>
            <p:cNvPr id="36" name="TextBox 35"/>
            <p:cNvSpPr txBox="1"/>
            <p:nvPr/>
          </p:nvSpPr>
          <p:spPr>
            <a:xfrm>
              <a:off x="223507" y="6338823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Roughness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08" y="4569348"/>
              <a:ext cx="1181082" cy="1799604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5583961" y="6365568"/>
            <a:ext cx="3160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*Christopher Alexander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310" y="4863427"/>
            <a:ext cx="2092163" cy="1704241"/>
            <a:chOff x="-38059" y="4819676"/>
            <a:chExt cx="2092163" cy="1704241"/>
          </a:xfrm>
        </p:grpSpPr>
        <p:sp>
          <p:nvSpPr>
            <p:cNvPr id="30" name="TextBox 29"/>
            <p:cNvSpPr txBox="1"/>
            <p:nvPr/>
          </p:nvSpPr>
          <p:spPr>
            <a:xfrm>
              <a:off x="372271" y="6062252"/>
              <a:ext cx="1271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Comic Sans MS" pitchFamily="66" charset="0"/>
                </a:rPr>
                <a:t>Deep Interlock</a:t>
              </a:r>
            </a:p>
            <a:p>
              <a:pPr algn="ctr"/>
              <a:r>
                <a:rPr lang="en-US" sz="1200" dirty="0" smtClean="0">
                  <a:latin typeface="Comic Sans MS" pitchFamily="66" charset="0"/>
                </a:rPr>
                <a:t>(Ambiguity)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59" y="4819676"/>
              <a:ext cx="2092163" cy="125764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182868" y="4866934"/>
            <a:ext cx="1881213" cy="1516068"/>
            <a:chOff x="5127177" y="4866934"/>
            <a:chExt cx="1881213" cy="1516068"/>
          </a:xfrm>
        </p:grpSpPr>
        <p:sp>
          <p:nvSpPr>
            <p:cNvPr id="35" name="TextBox 34"/>
            <p:cNvSpPr txBox="1"/>
            <p:nvPr/>
          </p:nvSpPr>
          <p:spPr>
            <a:xfrm>
              <a:off x="5624393" y="6106003"/>
              <a:ext cx="886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itchFamily="66" charset="0"/>
                </a:rPr>
                <a:t>Gradients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177" y="4866934"/>
              <a:ext cx="1881213" cy="1254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5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897470" cy="1066800"/>
          </a:xfrm>
        </p:spPr>
        <p:txBody>
          <a:bodyPr/>
          <a:lstStyle/>
          <a:p>
            <a:r>
              <a:rPr lang="en-US" dirty="0" smtClean="0"/>
              <a:t>Properties of Wholeness for Software*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68" y="1594711"/>
            <a:ext cx="8601075" cy="4883150"/>
          </a:xfrm>
        </p:spPr>
        <p:txBody>
          <a:bodyPr>
            <a:normAutofit/>
          </a:bodyPr>
          <a:lstStyle/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Levels of Scale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Strong Centers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Boundaries 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Symmetry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Recursion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Patterns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Space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Shape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Simplicity</a:t>
            </a:r>
          </a:p>
          <a:p>
            <a:pPr marL="514350" lvl="1">
              <a:tabLst>
                <a:tab pos="460375" algn="l"/>
              </a:tabLst>
            </a:pPr>
            <a:r>
              <a:rPr lang="en-US" sz="2600" dirty="0" smtClean="0"/>
              <a:t>Connectedness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2106613" y="3415376"/>
            <a:ext cx="2308225" cy="2262188"/>
          </a:xfrm>
        </p:spPr>
        <p:txBody>
          <a:bodyPr/>
          <a:lstStyle/>
          <a:p>
            <a:pPr marL="57150" indent="0">
              <a:tabLst>
                <a:tab pos="460375" algn="l"/>
              </a:tabLst>
            </a:pPr>
            <a:r>
              <a:rPr lang="en-US" sz="2200" i="1" dirty="0" smtClean="0"/>
              <a:t>	(Left Out):</a:t>
            </a:r>
          </a:p>
          <a:p>
            <a:pPr lvl="1"/>
            <a:r>
              <a:rPr lang="en-US" sz="2200" i="1" dirty="0" smtClean="0"/>
              <a:t>Ambiguity</a:t>
            </a:r>
          </a:p>
          <a:p>
            <a:pPr lvl="1"/>
            <a:r>
              <a:rPr lang="en-US" sz="2200" i="1" dirty="0" smtClean="0"/>
              <a:t>Roughness</a:t>
            </a:r>
          </a:p>
          <a:p>
            <a:pPr lvl="1"/>
            <a:r>
              <a:rPr lang="en-US" sz="2200" i="1" dirty="0" smtClean="0"/>
              <a:t>Contrast</a:t>
            </a:r>
          </a:p>
          <a:p>
            <a:pPr lvl="1"/>
            <a:r>
              <a:rPr lang="en-US" sz="2200" i="1" dirty="0" smtClean="0"/>
              <a:t>Gradient</a:t>
            </a:r>
          </a:p>
          <a:p>
            <a:pPr lvl="1"/>
            <a:r>
              <a:rPr lang="en-US" sz="2200" i="1" dirty="0" smtClean="0"/>
              <a:t>Void</a:t>
            </a:r>
          </a:p>
          <a:p>
            <a:endParaRPr lang="en-US" sz="2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744441" y="1765795"/>
            <a:ext cx="3854953" cy="43704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Hypothesis: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Learning through ongoing experimentation is not an excuse for sloppy system design. On the contrary: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Strong systems grow from </a:t>
            </a:r>
            <a:b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design vision that helps maintain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“Properties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Wholeness”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while learning through careful analysis </a:t>
            </a:r>
            <a:b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rigorous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experiments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sz="22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4441" y="6286900"/>
            <a:ext cx="372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*With credit to Christopher Alexander</a:t>
            </a:r>
          </a:p>
        </p:txBody>
      </p:sp>
    </p:spTree>
    <p:extLst>
      <p:ext uri="{BB962C8B-B14F-4D97-AF65-F5344CB8AC3E}">
        <p14:creationId xmlns:p14="http://schemas.microsoft.com/office/powerpoint/2010/main" val="14962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650" y="181968"/>
            <a:ext cx="7006389" cy="1066800"/>
          </a:xfrm>
        </p:spPr>
        <p:txBody>
          <a:bodyPr/>
          <a:lstStyle/>
          <a:p>
            <a:r>
              <a:rPr lang="en-US" dirty="0" smtClean="0"/>
              <a:t>A Design Vision to Make</a:t>
            </a:r>
            <a:br>
              <a:rPr lang="en-US" dirty="0" smtClean="0"/>
            </a:br>
            <a:r>
              <a:rPr lang="en-US" dirty="0" smtClean="0"/>
              <a:t>Data 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Center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593850"/>
            <a:ext cx="2893364" cy="3762694"/>
          </a:xfrm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 Data and how to use it.</a:t>
            </a:r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Data is central</a:t>
            </a:r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A picture is worth a</a:t>
            </a:r>
            <a:br>
              <a:rPr lang="en-US" sz="2000" dirty="0" smtClean="0"/>
            </a:br>
            <a:r>
              <a:rPr lang="en-US" sz="2000" dirty="0" smtClean="0"/>
              <a:t>thousand data points</a:t>
            </a:r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Appreciate statistics</a:t>
            </a:r>
            <a:endParaRPr lang="en-US" sz="2000" dirty="0"/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Analyze / Experiment</a:t>
            </a:r>
            <a:br>
              <a:rPr lang="en-US" sz="2000" dirty="0" smtClean="0"/>
            </a:br>
            <a:r>
              <a:rPr lang="en-US" sz="2000" dirty="0" smtClean="0"/>
              <a:t>– know the difference</a:t>
            </a:r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Everyone is on </a:t>
            </a:r>
            <a:br>
              <a:rPr lang="en-US" sz="2000" dirty="0" smtClean="0"/>
            </a:br>
            <a:r>
              <a:rPr lang="en-US" sz="2000" dirty="0" smtClean="0"/>
              <a:t>the same team</a:t>
            </a:r>
            <a:endParaRPr lang="en-US" sz="2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206332" y="1593850"/>
            <a:ext cx="2777848" cy="3762694"/>
          </a:xfrm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Simplify the Job </a:t>
            </a:r>
            <a:br>
              <a:rPr lang="en-US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Data Scientists.</a:t>
            </a:r>
          </a:p>
          <a:p>
            <a:pPr marL="230188" indent="-230188">
              <a:buFont typeface="Wingdings" panose="05000000000000000000" pitchFamily="2" charset="2"/>
              <a:buChar char="ü"/>
            </a:pPr>
            <a:r>
              <a:rPr lang="en-US" sz="2000" dirty="0" smtClean="0"/>
              <a:t>Data pipelines must </a:t>
            </a:r>
            <a:br>
              <a:rPr lang="en-US" sz="2000" dirty="0" smtClean="0"/>
            </a:br>
            <a:r>
              <a:rPr lang="en-US" sz="2000" dirty="0" smtClean="0"/>
              <a:t>be wide and fast</a:t>
            </a:r>
          </a:p>
          <a:p>
            <a:pPr marL="230188" indent="-230188">
              <a:buFont typeface="Wingdings" panose="05000000000000000000" pitchFamily="2" charset="2"/>
              <a:buChar char="ü"/>
            </a:pPr>
            <a:r>
              <a:rPr lang="en-US" sz="2000" dirty="0" smtClean="0"/>
              <a:t>Develop API’s for learning and control </a:t>
            </a:r>
            <a:endParaRPr lang="en-US" sz="2000" dirty="0"/>
          </a:p>
          <a:p>
            <a:pPr marL="230188" indent="-230188">
              <a:buFont typeface="Wingdings" panose="05000000000000000000" pitchFamily="2" charset="2"/>
              <a:buChar char="ü"/>
            </a:pPr>
            <a:r>
              <a:rPr lang="en-US" sz="2000" dirty="0" smtClean="0"/>
              <a:t>Experiments need design and structure</a:t>
            </a:r>
            <a:endParaRPr lang="en-US" sz="2000" dirty="0"/>
          </a:p>
          <a:p>
            <a:pPr marL="230188" indent="-230188">
              <a:buFont typeface="Wingdings" panose="05000000000000000000" pitchFamily="2" charset="2"/>
              <a:buChar char="ü"/>
            </a:pPr>
            <a:r>
              <a:rPr lang="en-US" sz="2000" dirty="0" smtClean="0"/>
              <a:t>Use an architecture that supports learning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0B43D-D9BF-4AA2-BA6B-45B145931144}" type="datetime6">
              <a:rPr lang="en-US" smtClean="0"/>
              <a:t>June 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Copyright©2015 Poppendieck.LLC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 bwMode="auto">
          <a:xfrm>
            <a:off x="6107863" y="1593850"/>
            <a:ext cx="2798012" cy="376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û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v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q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US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See, Think, Gain  </a:t>
            </a:r>
            <a:br>
              <a:rPr lang="en-US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Amazing Insights </a:t>
            </a:r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Know how to use </a:t>
            </a:r>
            <a:r>
              <a:rPr lang="en-US" sz="2000" dirty="0"/>
              <a:t>the </a:t>
            </a:r>
            <a:r>
              <a:rPr lang="en-US" sz="2000" dirty="0" smtClean="0"/>
              <a:t>best tools and models</a:t>
            </a:r>
            <a:endParaRPr lang="en-US" sz="2000" dirty="0"/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/>
              <a:t>Be explicit about </a:t>
            </a:r>
            <a:r>
              <a:rPr lang="en-US" sz="2000" dirty="0" smtClean="0"/>
              <a:t>assumptions</a:t>
            </a:r>
            <a:endParaRPr lang="en-US" sz="2000" dirty="0"/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/>
              <a:t>Share the search for </a:t>
            </a:r>
            <a:r>
              <a:rPr lang="en-US" sz="2000" dirty="0" smtClean="0"/>
              <a:t>patterns and outliers</a:t>
            </a:r>
            <a:endParaRPr lang="en-US" sz="2000" dirty="0"/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Get inside the data</a:t>
            </a:r>
          </a:p>
          <a:p>
            <a:pPr marL="230188" indent="-230188">
              <a:buFont typeface="Wingdings" pitchFamily="2" charset="2"/>
              <a:buChar char="ü"/>
            </a:pPr>
            <a:r>
              <a:rPr lang="en-US" sz="2000" dirty="0" smtClean="0"/>
              <a:t>Test insights rigorously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3472781" y="5300228"/>
            <a:ext cx="2244950" cy="11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û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v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q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400" i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</a:p>
          <a:p>
            <a:pPr marL="0" indent="0">
              <a:lnSpc>
                <a:spcPct val="90000"/>
              </a:lnSpc>
            </a:pPr>
            <a:r>
              <a:rPr lang="en-US" sz="2400" i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Simplicity </a:t>
            </a:r>
            <a:endParaRPr lang="en-US" sz="2400" i="1" dirty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</a:pPr>
            <a:r>
              <a:rPr lang="en-US" sz="2400" i="1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 of Scale</a:t>
            </a:r>
          </a:p>
          <a:p>
            <a:pPr marL="0" indent="0">
              <a:lnSpc>
                <a:spcPct val="90000"/>
              </a:lnSpc>
            </a:pPr>
            <a:endParaRPr lang="en-US" sz="2400" i="1" kern="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ontent Placeholder 6"/>
          <p:cNvSpPr txBox="1">
            <a:spLocks/>
          </p:cNvSpPr>
          <p:nvPr/>
        </p:nvSpPr>
        <p:spPr bwMode="auto">
          <a:xfrm>
            <a:off x="522544" y="5300228"/>
            <a:ext cx="2214799" cy="11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û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v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q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</a:t>
            </a:r>
          </a:p>
          <a:p>
            <a:pPr marL="0" indent="0">
              <a:lnSpc>
                <a:spcPct val="90000"/>
              </a:lnSpc>
            </a:pPr>
            <a:r>
              <a:rPr lang="en-US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</a:t>
            </a:r>
          </a:p>
          <a:p>
            <a:pPr marL="0" indent="0">
              <a:lnSpc>
                <a:spcPct val="90000"/>
              </a:lnSpc>
            </a:pPr>
            <a:r>
              <a:rPr lang="en-US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Connectedness</a:t>
            </a:r>
            <a:endParaRPr lang="en-US" sz="2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 bwMode="auto">
          <a:xfrm>
            <a:off x="6355867" y="5356544"/>
            <a:ext cx="2302003" cy="11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95000"/>
              <a:buFont typeface="Wingdings" pitchFamily="2" charset="2"/>
              <a:buChar char="û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v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q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400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</a:t>
            </a:r>
          </a:p>
          <a:p>
            <a:pPr marL="0" indent="0">
              <a:lnSpc>
                <a:spcPct val="90000"/>
              </a:lnSpc>
            </a:pPr>
            <a:r>
              <a:rPr lang="en-US" sz="2400" i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</a:t>
            </a:r>
            <a:endParaRPr lang="en-US" sz="2400" i="1" kern="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</a:pPr>
            <a:r>
              <a:rPr lang="en-US" sz="2400" i="1" kern="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Recursion</a:t>
            </a:r>
          </a:p>
          <a:p>
            <a:pPr marL="0" indent="0">
              <a:lnSpc>
                <a:spcPct val="90000"/>
              </a:lnSpc>
            </a:pPr>
            <a:endParaRPr lang="en-US" sz="2400" i="1" kern="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6" y="74478"/>
            <a:ext cx="1545388" cy="12817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How we Use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en-US" dirty="0" smtClean="0"/>
              <a:t>Monitor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en-US" dirty="0" smtClean="0"/>
              <a:t>Simulate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en-US" dirty="0" smtClean="0"/>
              <a:t>Predict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BFC9-359B-4254-980C-2D9E218197B8}" type="datetime6">
              <a:rPr lang="en-US" smtClean="0"/>
              <a:pPr/>
              <a:t>June 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00367-6F4F-40E9-8B2E-6B50BE8AA18F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2" descr="http://www.sciencelogic.com/sites/default/files/dashboards/LYNC_dashboard_per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9" y="2029748"/>
            <a:ext cx="3181464" cy="196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0" descr="adhesive-tape_pla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8967" y="2029748"/>
            <a:ext cx="3809478" cy="1960433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Copyright©2015 Poppendieck.LLC</a:t>
            </a:r>
            <a:endParaRPr lang="en-US" dirty="0"/>
          </a:p>
        </p:txBody>
      </p:sp>
      <p:pic>
        <p:nvPicPr>
          <p:cNvPr id="1034" name="Picture 10" descr="http://wkrg.images.worldnow.com/images/22650420_B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69" y="4532393"/>
            <a:ext cx="3299073" cy="197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12" y="4525249"/>
            <a:ext cx="2911357" cy="19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LLC2009">
  <a:themeElements>
    <a:clrScheme name="1_Business vision design template 1">
      <a:dk1>
        <a:srgbClr val="080808"/>
      </a:dk1>
      <a:lt1>
        <a:srgbClr val="74C8E6"/>
      </a:lt1>
      <a:dk2>
        <a:srgbClr val="000000"/>
      </a:dk2>
      <a:lt2>
        <a:srgbClr val="080808"/>
      </a:lt2>
      <a:accent1>
        <a:srgbClr val="68A2B6"/>
      </a:accent1>
      <a:accent2>
        <a:srgbClr val="4192BF"/>
      </a:accent2>
      <a:accent3>
        <a:srgbClr val="BCE0F0"/>
      </a:accent3>
      <a:accent4>
        <a:srgbClr val="060606"/>
      </a:accent4>
      <a:accent5>
        <a:srgbClr val="B9CED7"/>
      </a:accent5>
      <a:accent6>
        <a:srgbClr val="3A84AD"/>
      </a:accent6>
      <a:hlink>
        <a:srgbClr val="3963AF"/>
      </a:hlink>
      <a:folHlink>
        <a:srgbClr val="000066"/>
      </a:folHlink>
    </a:clrScheme>
    <a:fontScheme name="1_Business vision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>
          <a:solidFill>
            <a:schemeClr val="tx1"/>
          </a:solidFill>
        </a:ln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Caslon Regular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dirty="0" smtClean="0">
            <a:latin typeface="Comic Sans MS" pitchFamily="66" charset="0"/>
          </a:defRPr>
        </a:defPPr>
      </a:lstStyle>
    </a:txDef>
  </a:objectDefaults>
  <a:extraClrSchemeLst>
    <a:extraClrScheme>
      <a:clrScheme name="1_Business vision design template 1">
        <a:dk1>
          <a:srgbClr val="080808"/>
        </a:dk1>
        <a:lt1>
          <a:srgbClr val="74C8E6"/>
        </a:lt1>
        <a:dk2>
          <a:srgbClr val="000000"/>
        </a:dk2>
        <a:lt2>
          <a:srgbClr val="080808"/>
        </a:lt2>
        <a:accent1>
          <a:srgbClr val="68A2B6"/>
        </a:accent1>
        <a:accent2>
          <a:srgbClr val="4192BF"/>
        </a:accent2>
        <a:accent3>
          <a:srgbClr val="BCE0F0"/>
        </a:accent3>
        <a:accent4>
          <a:srgbClr val="060606"/>
        </a:accent4>
        <a:accent5>
          <a:srgbClr val="B9CED7"/>
        </a:accent5>
        <a:accent6>
          <a:srgbClr val="3A84AD"/>
        </a:accent6>
        <a:hlink>
          <a:srgbClr val="3963A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29457</TotalTime>
  <Words>573</Words>
  <Application>Microsoft Office PowerPoint</Application>
  <PresentationFormat>On-screen Show (4:3)</PresentationFormat>
  <Paragraphs>209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ACaslon Regular</vt:lpstr>
      <vt:lpstr>Arial</vt:lpstr>
      <vt:lpstr>Calibri</vt:lpstr>
      <vt:lpstr>Calisto MT</vt:lpstr>
      <vt:lpstr>Comic Sans MS</vt:lpstr>
      <vt:lpstr>Times New Roman</vt:lpstr>
      <vt:lpstr>Wingdings</vt:lpstr>
      <vt:lpstr>LLC2009</vt:lpstr>
      <vt:lpstr>Design vs.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 of Wholeness for Software*</vt:lpstr>
      <vt:lpstr>A Design Vision to Make Data a Strong Center</vt:lpstr>
      <vt:lpstr>How we Use Data</vt:lpstr>
      <vt:lpstr>Monitor</vt:lpstr>
      <vt:lpstr>Control</vt:lpstr>
      <vt:lpstr>Simulate</vt:lpstr>
      <vt:lpstr>Predict</vt:lpstr>
      <vt:lpstr>Exploratory Data Analysis (EDA)</vt:lpstr>
      <vt:lpstr>Design of Experiments (DOE)</vt:lpstr>
      <vt:lpstr>Design for Data</vt:lpstr>
      <vt:lpstr>Design the System (not just the code)</vt:lpstr>
      <vt:lpstr>Thank You!</vt:lpstr>
    </vt:vector>
  </TitlesOfParts>
  <Company>Poppendieck.LLC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</dc:creator>
  <cp:lastModifiedBy>Mary</cp:lastModifiedBy>
  <cp:revision>2301</cp:revision>
  <cp:lastPrinted>2014-05-31T05:40:33Z</cp:lastPrinted>
  <dcterms:created xsi:type="dcterms:W3CDTF">2010-07-09T15:23:42Z</dcterms:created>
  <dcterms:modified xsi:type="dcterms:W3CDTF">2015-06-10T10:20:23Z</dcterms:modified>
</cp:coreProperties>
</file>