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352" r:id="rId2"/>
    <p:sldId id="318" r:id="rId3"/>
    <p:sldId id="316" r:id="rId4"/>
    <p:sldId id="317" r:id="rId5"/>
    <p:sldId id="315" r:id="rId6"/>
    <p:sldId id="280" r:id="rId7"/>
    <p:sldId id="295" r:id="rId8"/>
    <p:sldId id="294" r:id="rId9"/>
    <p:sldId id="296" r:id="rId10"/>
    <p:sldId id="357" r:id="rId11"/>
    <p:sldId id="300" r:id="rId12"/>
    <p:sldId id="298" r:id="rId13"/>
    <p:sldId id="291" r:id="rId14"/>
    <p:sldId id="303" r:id="rId15"/>
    <p:sldId id="284" r:id="rId16"/>
    <p:sldId id="320" r:id="rId17"/>
    <p:sldId id="319" r:id="rId18"/>
    <p:sldId id="289" r:id="rId19"/>
    <p:sldId id="302" r:id="rId20"/>
    <p:sldId id="353" r:id="rId21"/>
    <p:sldId id="359" r:id="rId22"/>
    <p:sldId id="360" r:id="rId23"/>
    <p:sldId id="283" r:id="rId24"/>
    <p:sldId id="292" r:id="rId25"/>
    <p:sldId id="358" r:id="rId26"/>
    <p:sldId id="382" r:id="rId27"/>
    <p:sldId id="324" r:id="rId28"/>
    <p:sldId id="325" r:id="rId29"/>
    <p:sldId id="326" r:id="rId30"/>
    <p:sldId id="354" r:id="rId31"/>
    <p:sldId id="381" r:id="rId32"/>
    <p:sldId id="306" r:id="rId33"/>
    <p:sldId id="331" r:id="rId34"/>
    <p:sldId id="332" r:id="rId35"/>
    <p:sldId id="333" r:id="rId36"/>
    <p:sldId id="380" r:id="rId37"/>
    <p:sldId id="305" r:id="rId38"/>
    <p:sldId id="344" r:id="rId39"/>
    <p:sldId id="383" r:id="rId40"/>
    <p:sldId id="345" r:id="rId41"/>
    <p:sldId id="361" r:id="rId42"/>
    <p:sldId id="369" r:id="rId43"/>
    <p:sldId id="370" r:id="rId44"/>
    <p:sldId id="363" r:id="rId45"/>
    <p:sldId id="379" r:id="rId46"/>
    <p:sldId id="365" r:id="rId47"/>
    <p:sldId id="372" r:id="rId48"/>
    <p:sldId id="351" r:id="rId49"/>
    <p:sldId id="258" r:id="rId50"/>
    <p:sldId id="378" r:id="rId51"/>
    <p:sldId id="373" r:id="rId52"/>
    <p:sldId id="374" r:id="rId53"/>
    <p:sldId id="375" r:id="rId54"/>
    <p:sldId id="376" r:id="rId55"/>
    <p:sldId id="377" r:id="rId5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C436B"/>
    <a:srgbClr val="004169"/>
    <a:srgbClr val="0A3258"/>
    <a:srgbClr val="061633"/>
    <a:srgbClr val="5AFFB2"/>
    <a:srgbClr val="2377C3"/>
    <a:srgbClr val="429DED"/>
    <a:srgbClr val="3AAEED"/>
    <a:srgbClr val="15CFF1"/>
    <a:srgbClr val="81D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1" autoAdjust="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28" y="-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30818-8E6B-1147-98CB-A0E8F1369505}" type="datetimeFigureOut">
              <a:rPr lang="en-US" smtClean="0"/>
              <a:t>6/11/15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8F29D-6742-B347-8160-DA9C65EDA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SSDs.</a:t>
            </a:r>
            <a:r>
              <a:rPr lang="en-US" baseline="0" dirty="0" smtClean="0"/>
              <a:t> 2x12 core processors (48 cores with </a:t>
            </a:r>
            <a:r>
              <a:rPr lang="en-US" baseline="0" dirty="0" err="1" smtClean="0"/>
              <a:t>hyperthreading</a:t>
            </a:r>
            <a:r>
              <a:rPr lang="en-US" baseline="0" dirty="0" smtClean="0"/>
              <a:t>), </a:t>
            </a:r>
            <a:r>
              <a:rPr lang="en-US" dirty="0" smtClean="0"/>
              <a:t>2x 10Gb</a:t>
            </a:r>
            <a:r>
              <a:rPr lang="en-US" baseline="0" dirty="0" smtClean="0"/>
              <a:t> network on SQL.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F29D-6742-B347-8160-DA9C65EDAF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C6-24BA-7D45-981C-EF59408233E8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A350-6DFE-AF4A-BD46-C4F4B582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7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C6-24BA-7D45-981C-EF59408233E8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A350-6DFE-AF4A-BD46-C4F4B582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C6-24BA-7D45-981C-EF59408233E8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A350-6DFE-AF4A-BD46-C4F4B582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8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C6-24BA-7D45-981C-EF59408233E8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A350-6DFE-AF4A-BD46-C4F4B582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5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C6-24BA-7D45-981C-EF59408233E8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A350-6DFE-AF4A-BD46-C4F4B582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6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C6-24BA-7D45-981C-EF59408233E8}" type="datetimeFigureOut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A350-6DFE-AF4A-BD46-C4F4B582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C6-24BA-7D45-981C-EF59408233E8}" type="datetimeFigureOut">
              <a:rPr lang="en-US" smtClean="0"/>
              <a:t>6/11/15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A350-6DFE-AF4A-BD46-C4F4B582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C6-24BA-7D45-981C-EF59408233E8}" type="datetimeFigureOut">
              <a:rPr lang="en-US" smtClean="0"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A350-6DFE-AF4A-BD46-C4F4B582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9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C6-24BA-7D45-981C-EF59408233E8}" type="datetimeFigureOut">
              <a:rPr lang="en-US" smtClean="0"/>
              <a:t>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A350-6DFE-AF4A-BD46-C4F4B582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C6-24BA-7D45-981C-EF59408233E8}" type="datetimeFigureOut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A350-6DFE-AF4A-BD46-C4F4B582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7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46C6-24BA-7D45-981C-EF59408233E8}" type="datetimeFigureOut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A350-6DFE-AF4A-BD46-C4F4B582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1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1633"/>
            </a:gs>
            <a:gs pos="100000">
              <a:srgbClr val="0C436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-clou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505"/>
            <a:ext cx="9144000" cy="23618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946C6-24BA-7D45-981C-EF59408233E8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A350-6DFE-AF4A-BD46-C4F4B58281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8645565" y="4614733"/>
            <a:ext cx="201168" cy="20170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AA2E8BAF-91D1-1944-A7AE-D70BD8529356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63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685800" y="1441347"/>
            <a:ext cx="7772400" cy="11025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Scaling Stack Overflow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ubtitle 3"/>
          <p:cNvSpPr>
            <a:spLocks noGrp="1"/>
          </p:cNvSpPr>
          <p:nvPr>
            <p:ph type="subTitle" idx="1"/>
          </p:nvPr>
        </p:nvSpPr>
        <p:spPr>
          <a:xfrm>
            <a:off x="1371600" y="2758175"/>
            <a:ext cx="6400800" cy="131445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David Fullerton, VP Engineering • @df07</a:t>
            </a:r>
          </a:p>
          <a:p>
            <a:r>
              <a:rPr lang="en-US" dirty="0" err="1">
                <a:solidFill>
                  <a:schemeClr val="bg1"/>
                </a:solidFill>
              </a:rPr>
              <a:t>QCon</a:t>
            </a:r>
            <a:r>
              <a:rPr lang="en-US" dirty="0">
                <a:solidFill>
                  <a:schemeClr val="bg1"/>
                </a:solidFill>
              </a:rPr>
              <a:t> NYC • 2015-06-12</a:t>
            </a:r>
          </a:p>
        </p:txBody>
      </p:sp>
    </p:spTree>
    <p:extLst>
      <p:ext uri="{BB962C8B-B14F-4D97-AF65-F5344CB8AC3E}">
        <p14:creationId xmlns:p14="http://schemas.microsoft.com/office/powerpoint/2010/main" val="142566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77" y="2346815"/>
            <a:ext cx="5116195" cy="2560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 Distributed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34 developers, 6 </a:t>
            </a:r>
            <a:r>
              <a:rPr lang="en-US" dirty="0" err="1" smtClean="0">
                <a:solidFill>
                  <a:schemeClr val="bg1"/>
                </a:solidFill>
              </a:rPr>
              <a:t>sysadmins</a:t>
            </a:r>
            <a:r>
              <a:rPr lang="en-US" dirty="0" smtClean="0">
                <a:solidFill>
                  <a:schemeClr val="bg1"/>
                </a:solidFill>
              </a:rPr>
              <a:t>, 6 designers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75% remote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293" y="2595750"/>
            <a:ext cx="2452624" cy="18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How do we work?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Remote work culture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Hire smart people and get out of their way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Full-stack developers / </a:t>
            </a:r>
            <a:r>
              <a:rPr lang="en-US" dirty="0" err="1" smtClean="0">
                <a:solidFill>
                  <a:schemeClr val="bg1"/>
                </a:solidFill>
              </a:rPr>
              <a:t>sysadmins</a:t>
            </a:r>
            <a:r>
              <a:rPr lang="en-US" dirty="0" smtClean="0">
                <a:solidFill>
                  <a:schemeClr val="bg1"/>
                </a:solidFill>
              </a:rPr>
              <a:t> with a specialty</a:t>
            </a:r>
          </a:p>
        </p:txBody>
      </p:sp>
    </p:spTree>
    <p:extLst>
      <p:ext uri="{BB962C8B-B14F-4D97-AF65-F5344CB8AC3E}">
        <p14:creationId xmlns:p14="http://schemas.microsoft.com/office/powerpoint/2010/main" val="45058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Architecture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685800" y="2149081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(I warned you, it’s boring)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105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05 at 3.55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65" y="1771810"/>
            <a:ext cx="2154237" cy="13540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1" name="Picture 20" descr="Screen Shot 2015-05-15 at 5.25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5" y="1813365"/>
            <a:ext cx="1780148" cy="1264163"/>
          </a:xfrm>
          <a:prstGeom prst="rect">
            <a:avLst/>
          </a:prstGeom>
        </p:spPr>
      </p:pic>
      <p:pic>
        <p:nvPicPr>
          <p:cNvPr id="25" name="Picture 24" descr="Screen Shot 2015-05-15 at 5.27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82" y="3125902"/>
            <a:ext cx="1883344" cy="541784"/>
          </a:xfrm>
          <a:prstGeom prst="rect">
            <a:avLst/>
          </a:prstGeom>
        </p:spPr>
      </p:pic>
      <p:pic>
        <p:nvPicPr>
          <p:cNvPr id="27" name="Picture 26" descr="Screen Shot 2015-05-15 at 5.27.4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82" y="2430010"/>
            <a:ext cx="1302863" cy="522435"/>
          </a:xfrm>
          <a:prstGeom prst="rect">
            <a:avLst/>
          </a:prstGeom>
        </p:spPr>
      </p:pic>
      <p:pic>
        <p:nvPicPr>
          <p:cNvPr id="28" name="Picture 27" descr="Screen Shot 2015-05-15 at 5.27.1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82" y="3802310"/>
            <a:ext cx="1618902" cy="509535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21" idx="3"/>
          </p:cNvCxnSpPr>
          <p:nvPr/>
        </p:nvCxnSpPr>
        <p:spPr>
          <a:xfrm>
            <a:off x="2080653" y="2445447"/>
            <a:ext cx="411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7" idx="1"/>
          </p:cNvCxnSpPr>
          <p:nvPr/>
        </p:nvCxnSpPr>
        <p:spPr>
          <a:xfrm>
            <a:off x="4646002" y="2445447"/>
            <a:ext cx="457380" cy="245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5" idx="1"/>
          </p:cNvCxnSpPr>
          <p:nvPr/>
        </p:nvCxnSpPr>
        <p:spPr>
          <a:xfrm>
            <a:off x="4646002" y="2445447"/>
            <a:ext cx="457380" cy="951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1"/>
          </p:cNvCxnSpPr>
          <p:nvPr/>
        </p:nvCxnSpPr>
        <p:spPr>
          <a:xfrm>
            <a:off x="4646002" y="2445447"/>
            <a:ext cx="457380" cy="1611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/>
          <p:cNvSpPr txBox="1">
            <a:spLocks/>
          </p:cNvSpPr>
          <p:nvPr/>
        </p:nvSpPr>
        <p:spPr>
          <a:xfrm>
            <a:off x="609600" y="4536322"/>
            <a:ext cx="8229600" cy="60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stackexchange.com</a:t>
            </a:r>
            <a:r>
              <a:rPr lang="en-US" sz="1800" dirty="0" smtClean="0">
                <a:solidFill>
                  <a:schemeClr val="bg1"/>
                </a:solidFill>
              </a:rPr>
              <a:t>/performance)</a:t>
            </a:r>
          </a:p>
        </p:txBody>
      </p:sp>
      <p:pic>
        <p:nvPicPr>
          <p:cNvPr id="2" name="Picture 1" descr="Screen Shot 2015-06-05 at 3.54.2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82" y="415566"/>
            <a:ext cx="3676391" cy="180548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4646002" y="1318310"/>
            <a:ext cx="457380" cy="1127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75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“Monolith Plus” architecture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5723467" cy="3394472"/>
          </a:xfrm>
        </p:spPr>
        <p:txBody>
          <a:bodyPr/>
          <a:lstStyle/>
          <a:p>
            <a:r>
              <a:rPr lang="en-US" dirty="0" smtClean="0"/>
              <a:t>Almost everything happens in the web tier + DB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few services pulled out and optimized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5-06-05 at 3.5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20" y="963168"/>
            <a:ext cx="22225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Scales pretty well (for us)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 billion requests per month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1"/>
                </a:solidFill>
              </a:rPr>
              <a:t>3000 </a:t>
            </a:r>
            <a:r>
              <a:rPr lang="en-US" dirty="0" err="1" smtClean="0">
                <a:solidFill>
                  <a:schemeClr val="bg1"/>
                </a:solidFill>
              </a:rPr>
              <a:t>req</a:t>
            </a:r>
            <a:r>
              <a:rPr lang="en-US" dirty="0" smtClean="0">
                <a:solidFill>
                  <a:schemeClr val="bg1"/>
                </a:solidFill>
              </a:rPr>
              <a:t>/s peak</a:t>
            </a:r>
          </a:p>
          <a:p>
            <a:r>
              <a:rPr lang="en-US" smtClean="0"/>
              <a:t>800M </a:t>
            </a:r>
            <a:r>
              <a:rPr lang="en-US" dirty="0" smtClean="0"/>
              <a:t>SQL queries per </a:t>
            </a:r>
            <a:r>
              <a:rPr lang="en-US" dirty="0" smtClean="0"/>
              <a:t>day, 8500/s peak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5-06-05 at 5.0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55" y="2334208"/>
            <a:ext cx="5782916" cy="24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5-05-18 at 8.1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0569"/>
            <a:ext cx="8318500" cy="3340100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325881"/>
            <a:ext cx="8229600" cy="60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opserver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– https://</a:t>
            </a:r>
            <a:r>
              <a:rPr lang="en-US" sz="1800" dirty="0" err="1">
                <a:solidFill>
                  <a:schemeClr val="bg1"/>
                </a:solidFill>
              </a:rPr>
              <a:t>github.com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>
                <a:solidFill>
                  <a:schemeClr val="bg1"/>
                </a:solidFill>
              </a:rPr>
              <a:t>opserver</a:t>
            </a:r>
            <a:r>
              <a:rPr lang="en-US" sz="1800" dirty="0" smtClean="0">
                <a:solidFill>
                  <a:schemeClr val="bg1"/>
                </a:solidFill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</a:rPr>
              <a:t>opserver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0002" y="821377"/>
            <a:ext cx="504239" cy="3349292"/>
          </a:xfrm>
          <a:prstGeom prst="rect">
            <a:avLst/>
          </a:prstGeom>
          <a:noFill/>
          <a:ln w="38100" cmpd="sng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5-05-18 at 8.1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4487"/>
            <a:ext cx="8343900" cy="1549400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101745"/>
            <a:ext cx="8229600" cy="60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opserver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– https://</a:t>
            </a:r>
            <a:r>
              <a:rPr lang="en-US" sz="1800" dirty="0" err="1">
                <a:solidFill>
                  <a:schemeClr val="bg1"/>
                </a:solidFill>
              </a:rPr>
              <a:t>github.com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>
                <a:solidFill>
                  <a:schemeClr val="bg1"/>
                </a:solidFill>
              </a:rPr>
              <a:t>opserver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</a:rPr>
              <a:t>opserver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0002" y="1624487"/>
            <a:ext cx="504239" cy="1549400"/>
          </a:xfrm>
          <a:prstGeom prst="rect">
            <a:avLst/>
          </a:prstGeom>
          <a:noFill/>
          <a:ln w="38100" cmpd="sng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1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3753" y="1566220"/>
            <a:ext cx="8229600" cy="3394472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7" name="Title 7"/>
          <p:cNvSpPr txBox="1">
            <a:spLocks/>
          </p:cNvSpPr>
          <p:nvPr/>
        </p:nvSpPr>
        <p:spPr>
          <a:xfrm>
            <a:off x="320626" y="1363689"/>
            <a:ext cx="3833587" cy="600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New York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(primary)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23252" y="2186275"/>
            <a:ext cx="4124952" cy="2059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itle 7"/>
          <p:cNvSpPr txBox="1">
            <a:spLocks/>
          </p:cNvSpPr>
          <p:nvPr/>
        </p:nvSpPr>
        <p:spPr>
          <a:xfrm>
            <a:off x="4816284" y="1378268"/>
            <a:ext cx="3833587" cy="59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Oregon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(secondary)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1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Availability (also boring)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" name="Picture 37" descr="Screen Shot 2015-05-15 at 5.2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50" y="2852454"/>
            <a:ext cx="1008298" cy="636979"/>
          </a:xfrm>
          <a:prstGeom prst="rect">
            <a:avLst/>
          </a:prstGeom>
        </p:spPr>
      </p:pic>
      <p:pic>
        <p:nvPicPr>
          <p:cNvPr id="39" name="Picture 38" descr="Screen Shot 2015-05-15 at 5.2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6" y="2875833"/>
            <a:ext cx="833204" cy="591696"/>
          </a:xfrm>
          <a:prstGeom prst="rect">
            <a:avLst/>
          </a:prstGeom>
        </p:spPr>
      </p:pic>
      <p:pic>
        <p:nvPicPr>
          <p:cNvPr id="40" name="Picture 39" descr="Screen Shot 2015-05-15 at 5.26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29" y="2301773"/>
            <a:ext cx="1720748" cy="854336"/>
          </a:xfrm>
          <a:prstGeom prst="rect">
            <a:avLst/>
          </a:prstGeom>
        </p:spPr>
      </p:pic>
      <p:pic>
        <p:nvPicPr>
          <p:cNvPr id="41" name="Picture 40" descr="Screen Shot 2015-05-15 at 5.27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29" y="3575582"/>
            <a:ext cx="881506" cy="253584"/>
          </a:xfrm>
          <a:prstGeom prst="rect">
            <a:avLst/>
          </a:prstGeom>
        </p:spPr>
      </p:pic>
      <p:pic>
        <p:nvPicPr>
          <p:cNvPr id="42" name="Picture 41" descr="Screen Shot 2015-05-15 at 5.27.4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29" y="3243898"/>
            <a:ext cx="609809" cy="244528"/>
          </a:xfrm>
          <a:prstGeom prst="rect">
            <a:avLst/>
          </a:prstGeom>
        </p:spPr>
      </p:pic>
      <p:pic>
        <p:nvPicPr>
          <p:cNvPr id="43" name="Picture 42" descr="Screen Shot 2015-05-15 at 5.27.1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29" y="3905195"/>
            <a:ext cx="757733" cy="238490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39" idx="3"/>
            <a:endCxn id="38" idx="1"/>
          </p:cNvCxnSpPr>
          <p:nvPr/>
        </p:nvCxnSpPr>
        <p:spPr>
          <a:xfrm flipV="1">
            <a:off x="1153830" y="3170944"/>
            <a:ext cx="169920" cy="737"/>
          </a:xfrm>
          <a:prstGeom prst="straightConnector1">
            <a:avLst/>
          </a:prstGeom>
          <a:ln w="6350" cmpd="sng">
            <a:solidFill>
              <a:srgbClr val="31B6F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" idx="3"/>
            <a:endCxn id="40" idx="1"/>
          </p:cNvCxnSpPr>
          <p:nvPr/>
        </p:nvCxnSpPr>
        <p:spPr>
          <a:xfrm flipV="1">
            <a:off x="2332048" y="2728941"/>
            <a:ext cx="172281" cy="442003"/>
          </a:xfrm>
          <a:prstGeom prst="straightConnector1">
            <a:avLst/>
          </a:prstGeom>
          <a:ln w="6350" cmpd="sng">
            <a:solidFill>
              <a:srgbClr val="31B6F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3"/>
            <a:endCxn id="42" idx="1"/>
          </p:cNvCxnSpPr>
          <p:nvPr/>
        </p:nvCxnSpPr>
        <p:spPr>
          <a:xfrm>
            <a:off x="2332048" y="3170944"/>
            <a:ext cx="172281" cy="195218"/>
          </a:xfrm>
          <a:prstGeom prst="straightConnector1">
            <a:avLst/>
          </a:prstGeom>
          <a:ln w="6350" cmpd="sng">
            <a:solidFill>
              <a:srgbClr val="31B6F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3"/>
            <a:endCxn id="41" idx="1"/>
          </p:cNvCxnSpPr>
          <p:nvPr/>
        </p:nvCxnSpPr>
        <p:spPr>
          <a:xfrm>
            <a:off x="2332048" y="3170944"/>
            <a:ext cx="172281" cy="531430"/>
          </a:xfrm>
          <a:prstGeom prst="straightConnector1">
            <a:avLst/>
          </a:prstGeom>
          <a:ln w="6350" cmpd="sng">
            <a:solidFill>
              <a:srgbClr val="31B6F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8" idx="3"/>
            <a:endCxn id="43" idx="1"/>
          </p:cNvCxnSpPr>
          <p:nvPr/>
        </p:nvCxnSpPr>
        <p:spPr>
          <a:xfrm>
            <a:off x="2332048" y="3170944"/>
            <a:ext cx="172281" cy="853496"/>
          </a:xfrm>
          <a:prstGeom prst="straightConnector1">
            <a:avLst/>
          </a:prstGeom>
          <a:ln w="6350" cmpd="sng">
            <a:solidFill>
              <a:srgbClr val="31B6F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699389" y="2186275"/>
            <a:ext cx="4124952" cy="20594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 descr="Screen Shot 2015-05-15 at 5.2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87" y="2852454"/>
            <a:ext cx="1008298" cy="636979"/>
          </a:xfrm>
          <a:prstGeom prst="rect">
            <a:avLst/>
          </a:prstGeom>
        </p:spPr>
      </p:pic>
      <p:pic>
        <p:nvPicPr>
          <p:cNvPr id="91" name="Picture 90" descr="Screen Shot 2015-05-15 at 5.2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63" y="2875833"/>
            <a:ext cx="833204" cy="591696"/>
          </a:xfrm>
          <a:prstGeom prst="rect">
            <a:avLst/>
          </a:prstGeom>
        </p:spPr>
      </p:pic>
      <p:pic>
        <p:nvPicPr>
          <p:cNvPr id="92" name="Picture 91" descr="Screen Shot 2015-05-15 at 5.26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66" y="2301773"/>
            <a:ext cx="1720748" cy="854336"/>
          </a:xfrm>
          <a:prstGeom prst="rect">
            <a:avLst/>
          </a:prstGeom>
        </p:spPr>
      </p:pic>
      <p:pic>
        <p:nvPicPr>
          <p:cNvPr id="93" name="Picture 92" descr="Screen Shot 2015-05-15 at 5.27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66" y="3575582"/>
            <a:ext cx="881506" cy="253584"/>
          </a:xfrm>
          <a:prstGeom prst="rect">
            <a:avLst/>
          </a:prstGeom>
        </p:spPr>
      </p:pic>
      <p:pic>
        <p:nvPicPr>
          <p:cNvPr id="94" name="Picture 93" descr="Screen Shot 2015-05-15 at 5.27.4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66" y="3243898"/>
            <a:ext cx="609809" cy="244528"/>
          </a:xfrm>
          <a:prstGeom prst="rect">
            <a:avLst/>
          </a:prstGeom>
        </p:spPr>
      </p:pic>
      <p:pic>
        <p:nvPicPr>
          <p:cNvPr id="95" name="Picture 94" descr="Screen Shot 2015-05-15 at 5.27.1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66" y="3905195"/>
            <a:ext cx="757733" cy="238490"/>
          </a:xfrm>
          <a:prstGeom prst="rect">
            <a:avLst/>
          </a:prstGeom>
        </p:spPr>
      </p:pic>
      <p:cxnSp>
        <p:nvCxnSpPr>
          <p:cNvPr id="96" name="Straight Arrow Connector 95"/>
          <p:cNvCxnSpPr>
            <a:stCxn id="91" idx="3"/>
            <a:endCxn id="90" idx="1"/>
          </p:cNvCxnSpPr>
          <p:nvPr/>
        </p:nvCxnSpPr>
        <p:spPr>
          <a:xfrm flipV="1">
            <a:off x="5629967" y="3170944"/>
            <a:ext cx="169920" cy="737"/>
          </a:xfrm>
          <a:prstGeom prst="straightConnector1">
            <a:avLst/>
          </a:prstGeom>
          <a:ln w="6350" cmpd="sng">
            <a:solidFill>
              <a:srgbClr val="31B6F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0" idx="3"/>
            <a:endCxn id="92" idx="1"/>
          </p:cNvCxnSpPr>
          <p:nvPr/>
        </p:nvCxnSpPr>
        <p:spPr>
          <a:xfrm flipV="1">
            <a:off x="6808185" y="2728941"/>
            <a:ext cx="172281" cy="442003"/>
          </a:xfrm>
          <a:prstGeom prst="straightConnector1">
            <a:avLst/>
          </a:prstGeom>
          <a:ln w="6350" cmpd="sng">
            <a:solidFill>
              <a:srgbClr val="31B6F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0" idx="3"/>
            <a:endCxn id="94" idx="1"/>
          </p:cNvCxnSpPr>
          <p:nvPr/>
        </p:nvCxnSpPr>
        <p:spPr>
          <a:xfrm>
            <a:off x="6808185" y="3170944"/>
            <a:ext cx="172281" cy="195218"/>
          </a:xfrm>
          <a:prstGeom prst="straightConnector1">
            <a:avLst/>
          </a:prstGeom>
          <a:ln w="6350" cmpd="sng">
            <a:solidFill>
              <a:srgbClr val="31B6F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0" idx="3"/>
            <a:endCxn id="93" idx="1"/>
          </p:cNvCxnSpPr>
          <p:nvPr/>
        </p:nvCxnSpPr>
        <p:spPr>
          <a:xfrm>
            <a:off x="6808185" y="3170944"/>
            <a:ext cx="172281" cy="531430"/>
          </a:xfrm>
          <a:prstGeom prst="straightConnector1">
            <a:avLst/>
          </a:prstGeom>
          <a:ln w="6350" cmpd="sng">
            <a:solidFill>
              <a:srgbClr val="31B6F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0" idx="3"/>
            <a:endCxn id="95" idx="1"/>
          </p:cNvCxnSpPr>
          <p:nvPr/>
        </p:nvCxnSpPr>
        <p:spPr>
          <a:xfrm>
            <a:off x="6808185" y="3170944"/>
            <a:ext cx="172281" cy="853496"/>
          </a:xfrm>
          <a:prstGeom prst="straightConnector1">
            <a:avLst/>
          </a:prstGeom>
          <a:ln w="6350" cmpd="sng">
            <a:solidFill>
              <a:srgbClr val="31B6F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1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Deploys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 day every day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Rolling deploys through the web tier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734" y="2456326"/>
            <a:ext cx="4762445" cy="2097308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4553634"/>
            <a:ext cx="8229600" cy="4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TeamCity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7140779" y="3480023"/>
            <a:ext cx="702433" cy="3526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80727" y="2456326"/>
            <a:ext cx="675452" cy="2097308"/>
          </a:xfrm>
          <a:prstGeom prst="rect">
            <a:avLst/>
          </a:prstGeom>
          <a:noFill/>
          <a:ln w="38100" cmpd="sng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7479445" y="3667850"/>
            <a:ext cx="1546021" cy="60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Fast!</a:t>
            </a:r>
          </a:p>
        </p:txBody>
      </p:sp>
    </p:spTree>
    <p:extLst>
      <p:ext uri="{BB962C8B-B14F-4D97-AF65-F5344CB8AC3E}">
        <p14:creationId xmlns:p14="http://schemas.microsoft.com/office/powerpoint/2010/main" val="311998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**SPOILERS**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1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Testing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Test on our users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Feature flag</a:t>
            </a:r>
          </a:p>
          <a:p>
            <a:pPr lvl="1"/>
            <a:r>
              <a:rPr lang="en-US" dirty="0" smtClean="0"/>
              <a:t>Turn it on for a subset of sites to see how it performs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6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* Works for us!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Read-heavy load centered on one page</a:t>
            </a:r>
          </a:p>
          <a:p>
            <a:r>
              <a:rPr lang="en-US" dirty="0" smtClean="0"/>
              <a:t>Not as much customized content as some sites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/>
              <a:t>A forgiving community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0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6-05 at 4.14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0" y="1200150"/>
            <a:ext cx="8256781" cy="241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8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did we get here?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6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Our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Start with what we know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 it live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Fix the slow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2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Step 1: Start with what we know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Original developers knew C#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MSSQL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Started with a bunch of off-the-shelf tools: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ASP.NET MVC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LINQ to SQL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MSSQL + SQL </a:t>
            </a:r>
            <a:r>
              <a:rPr lang="en-US" dirty="0" err="1" smtClean="0">
                <a:solidFill>
                  <a:schemeClr val="bg1"/>
                </a:solidFill>
              </a:rPr>
              <a:t>fulltext</a:t>
            </a:r>
            <a:r>
              <a:rPr lang="en-US" dirty="0" smtClean="0">
                <a:solidFill>
                  <a:schemeClr val="bg1"/>
                </a:solidFill>
              </a:rPr>
              <a:t> search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Built-in caching (no </a:t>
            </a:r>
            <a:r>
              <a:rPr lang="en-US" dirty="0" err="1" smtClean="0">
                <a:solidFill>
                  <a:schemeClr val="bg1"/>
                </a:solidFill>
              </a:rPr>
              <a:t>Redis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8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Step 2: Measure it live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Performanc</a:t>
            </a:r>
            <a:r>
              <a:rPr lang="en-US" dirty="0" smtClean="0"/>
              <a:t>e is a feature!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Test under real load</a:t>
            </a:r>
          </a:p>
          <a:p>
            <a:r>
              <a:rPr lang="en-US" dirty="0" smtClean="0"/>
              <a:t>Measure, don’t guess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4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8 at 8.4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62" y="1616902"/>
            <a:ext cx="6019800" cy="16129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7427462" y="1140614"/>
            <a:ext cx="476264" cy="47629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101745"/>
            <a:ext cx="8229600" cy="60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miniprofiler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– https://</a:t>
            </a:r>
            <a:r>
              <a:rPr lang="en-US" sz="1800" dirty="0" err="1">
                <a:solidFill>
                  <a:schemeClr val="bg1"/>
                </a:solidFill>
              </a:rPr>
              <a:t>github.com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>
                <a:solidFill>
                  <a:schemeClr val="bg1"/>
                </a:solidFill>
              </a:rPr>
              <a:t>MiniProfiler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</a:rPr>
              <a:t>dotnet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185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18 at 8.4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11" y="644817"/>
            <a:ext cx="4929467" cy="3526615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4320883"/>
            <a:ext cx="8229600" cy="41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miniprofiler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– https://</a:t>
            </a:r>
            <a:r>
              <a:rPr lang="en-US" sz="1800" dirty="0" err="1">
                <a:solidFill>
                  <a:schemeClr val="bg1"/>
                </a:solidFill>
              </a:rPr>
              <a:t>github.com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>
                <a:solidFill>
                  <a:schemeClr val="bg1"/>
                </a:solidFill>
              </a:rPr>
              <a:t>MiniProfiler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</a:rPr>
              <a:t>dotnet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199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8 at 8.48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58" y="527750"/>
            <a:ext cx="6970892" cy="3475042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44657" y="4101745"/>
            <a:ext cx="8229600" cy="60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opserver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– https://</a:t>
            </a:r>
            <a:r>
              <a:rPr lang="en-US" sz="1800" dirty="0" err="1">
                <a:solidFill>
                  <a:schemeClr val="bg1"/>
                </a:solidFill>
              </a:rPr>
              <a:t>github.com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>
                <a:solidFill>
                  <a:schemeClr val="bg1"/>
                </a:solidFill>
              </a:rPr>
              <a:t>opserver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</a:rPr>
              <a:t>opserver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1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Our architecture is boring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4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4101745"/>
            <a:ext cx="8229600" cy="60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opserver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– https://</a:t>
            </a:r>
            <a:r>
              <a:rPr lang="en-US" sz="1800" dirty="0" err="1">
                <a:solidFill>
                  <a:schemeClr val="bg1"/>
                </a:solidFill>
              </a:rPr>
              <a:t>github.com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>
                <a:solidFill>
                  <a:schemeClr val="bg1"/>
                </a:solidFill>
              </a:rPr>
              <a:t>opserver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</a:rPr>
              <a:t>opserver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92" y="384265"/>
            <a:ext cx="7271398" cy="36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7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Step 3: Fix the slow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Slow performance is a bug, fix it now!</a:t>
            </a:r>
          </a:p>
          <a:p>
            <a:r>
              <a:rPr lang="en-US" dirty="0" smtClean="0"/>
              <a:t>Over time, replace major parts of our stack:</a:t>
            </a:r>
          </a:p>
          <a:p>
            <a:pPr lvl="1"/>
            <a:r>
              <a:rPr lang="en-US" dirty="0" smtClean="0"/>
              <a:t>Caching and </a:t>
            </a:r>
            <a:r>
              <a:rPr lang="en-US" dirty="0" err="1" smtClean="0"/>
              <a:t>Redis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SQL access</a:t>
            </a:r>
          </a:p>
          <a:p>
            <a:pPr lvl="1"/>
            <a:r>
              <a:rPr lang="en-US" dirty="0" smtClean="0"/>
              <a:t>Tag Engine</a:t>
            </a:r>
          </a:p>
          <a:p>
            <a:pPr lvl="1"/>
            <a:r>
              <a:rPr lang="en-US" dirty="0" err="1" smtClean="0"/>
              <a:t>Elasticsearch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794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Already hand-rolling queries for performance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LINQ to SQL provides basic ORM: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Dapper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5-05-19 at 4.1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842101"/>
            <a:ext cx="8204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2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Problem: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Dapper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5-05-19 at 4.1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2" y="2086297"/>
            <a:ext cx="8240248" cy="24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99702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Solution: replace the object mapper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Idea: emit raw IL, then cache mapper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Dapper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Screen Shot 2015-05-18 at 9.1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20" y="3256040"/>
            <a:ext cx="3476625" cy="714375"/>
          </a:xfrm>
          <a:prstGeom prst="rect">
            <a:avLst/>
          </a:prstGeom>
        </p:spPr>
      </p:pic>
      <p:pic>
        <p:nvPicPr>
          <p:cNvPr id="4" name="Picture 3" descr="Screen Shot 2015-05-19 at 4.2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4" y="2298395"/>
            <a:ext cx="3655588" cy="262966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10" idx="1"/>
          </p:cNvCxnSpPr>
          <p:nvPr/>
        </p:nvCxnSpPr>
        <p:spPr>
          <a:xfrm>
            <a:off x="4398042" y="3613228"/>
            <a:ext cx="501478" cy="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24004" y="4213460"/>
            <a:ext cx="2971365" cy="683127"/>
          </a:xfrm>
          <a:prstGeom prst="rect">
            <a:avLst/>
          </a:prstGeom>
          <a:noFill/>
          <a:ln w="38100" cmpd="sng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8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Results (500 iterations):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Dapper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Screen Shot 2015-05-19 at 4.3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81" y="2028985"/>
            <a:ext cx="3790950" cy="2009775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4319382"/>
            <a:ext cx="8229600" cy="60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(dapper</a:t>
            </a:r>
            <a:r>
              <a:rPr lang="en-US" sz="1800" dirty="0">
                <a:solidFill>
                  <a:schemeClr val="bg1"/>
                </a:solidFill>
              </a:rPr>
              <a:t>– https://</a:t>
            </a:r>
            <a:r>
              <a:rPr lang="en-US" sz="1800" dirty="0" err="1">
                <a:solidFill>
                  <a:schemeClr val="bg1"/>
                </a:solidFill>
              </a:rPr>
              <a:t>code.google.com</a:t>
            </a:r>
            <a:r>
              <a:rPr lang="en-US" sz="1800" dirty="0">
                <a:solidFill>
                  <a:schemeClr val="bg1"/>
                </a:solidFill>
              </a:rPr>
              <a:t>/p/dapper-dot-net/)</a:t>
            </a:r>
          </a:p>
        </p:txBody>
      </p:sp>
    </p:spTree>
    <p:extLst>
      <p:ext uri="{BB962C8B-B14F-4D97-AF65-F5344CB8AC3E}">
        <p14:creationId xmlns:p14="http://schemas.microsoft.com/office/powerpoint/2010/main" val="54700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Tag Engine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5-06-06 at 6.5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9" y="1598094"/>
            <a:ext cx="7655759" cy="260621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17491" y="3993526"/>
            <a:ext cx="989684" cy="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2309" y="3744214"/>
            <a:ext cx="2456490" cy="430330"/>
          </a:xfrm>
          <a:prstGeom prst="rect">
            <a:avLst/>
          </a:prstGeom>
          <a:noFill/>
          <a:ln w="38100" cmpd="sng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Tag Engine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Early hack: use SQL </a:t>
            </a:r>
            <a:r>
              <a:rPr lang="en-US" dirty="0" err="1" smtClean="0">
                <a:solidFill>
                  <a:schemeClr val="bg1"/>
                </a:solidFill>
              </a:rPr>
              <a:t>fulltext</a:t>
            </a:r>
            <a:r>
              <a:rPr lang="en-US" dirty="0" smtClean="0">
                <a:solidFill>
                  <a:schemeClr val="bg1"/>
                </a:solidFill>
              </a:rPr>
              <a:t> search to index tags</a:t>
            </a:r>
          </a:p>
        </p:txBody>
      </p:sp>
      <p:pic>
        <p:nvPicPr>
          <p:cNvPr id="8" name="Picture 7" descr="Screen Shot 2015-05-21 at 7.0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93" y="2188957"/>
            <a:ext cx="3426939" cy="2405666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0" idx="3"/>
            <a:endCxn id="8" idx="1"/>
          </p:cNvCxnSpPr>
          <p:nvPr/>
        </p:nvCxnSpPr>
        <p:spPr>
          <a:xfrm>
            <a:off x="3726308" y="3391790"/>
            <a:ext cx="605285" cy="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5-05-21 at 7.09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89" y="1893922"/>
            <a:ext cx="1940419" cy="29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6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Tag Engine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5-05-21 at 7.1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8" y="1855371"/>
            <a:ext cx="3524150" cy="1250019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Problem:</a:t>
            </a:r>
          </a:p>
        </p:txBody>
      </p:sp>
      <p:pic>
        <p:nvPicPr>
          <p:cNvPr id="6" name="Picture 5" descr="Screen Shot 2015-05-21 at 7.12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24" y="2311262"/>
            <a:ext cx="2946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5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Tag Engine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5-05-21 at 7.1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8" y="1855371"/>
            <a:ext cx="3524150" cy="1250019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Problem:</a:t>
            </a:r>
          </a:p>
          <a:p>
            <a:endParaRPr lang="en-US" dirty="0"/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Performance!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Screen Shot 2015-05-21 at 7.12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24" y="2311262"/>
            <a:ext cx="2946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3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Conclusions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Our architecture is boring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How we keep it boring is interesting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8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Tag Engine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Highly custom in-memory tag index cache</a:t>
            </a:r>
          </a:p>
          <a:p>
            <a:r>
              <a:rPr lang="en-US" dirty="0" smtClean="0"/>
              <a:t>Carefully memory-managed to avoid GC stalls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Learned the hard way: see “Assault by GC” by Marc </a:t>
            </a:r>
            <a:r>
              <a:rPr lang="en-US" dirty="0" err="1" smtClean="0">
                <a:solidFill>
                  <a:schemeClr val="bg1"/>
                </a:solidFill>
              </a:rPr>
              <a:t>Gravell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Serialize / </a:t>
            </a:r>
            <a:r>
              <a:rPr lang="en-US" dirty="0" err="1" smtClean="0"/>
              <a:t>deserialize</a:t>
            </a:r>
            <a:r>
              <a:rPr lang="en-US" dirty="0" smtClean="0"/>
              <a:t> from disk on build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7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7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236521"/>
            <a:ext cx="4849091" cy="176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Start with what we know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Measure it live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Fix the slow</a:t>
            </a:r>
          </a:p>
          <a:p>
            <a:pPr marL="0" indent="0">
              <a:buFont typeface="Arial"/>
              <a:buNone/>
            </a:pPr>
            <a:endParaRPr lang="en-US" i="1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32727" y="3082255"/>
            <a:ext cx="5454073" cy="1064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Optimize for performance, get scale thrown in</a:t>
            </a:r>
            <a:endParaRPr lang="en-US" sz="3200" b="1" dirty="0"/>
          </a:p>
        </p:txBody>
      </p:sp>
      <p:sp>
        <p:nvSpPr>
          <p:cNvPr id="7" name="Down Arrow 6"/>
          <p:cNvSpPr/>
          <p:nvPr/>
        </p:nvSpPr>
        <p:spPr>
          <a:xfrm rot="18995935">
            <a:off x="3381134" y="2113792"/>
            <a:ext cx="746606" cy="7290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236521"/>
            <a:ext cx="8229600" cy="3104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“Monolith Plus” architecture </a:t>
            </a:r>
          </a:p>
          <a:p>
            <a:r>
              <a:rPr lang="en-US" dirty="0" smtClean="0"/>
              <a:t>Extract services that solve real problems, not imagined ones </a:t>
            </a:r>
          </a:p>
          <a:p>
            <a:r>
              <a:rPr lang="en-US" dirty="0" smtClean="0"/>
              <a:t>Avoid SOA “tax”</a:t>
            </a:r>
          </a:p>
        </p:txBody>
      </p:sp>
    </p:spTree>
    <p:extLst>
      <p:ext uri="{BB962C8B-B14F-4D97-AF65-F5344CB8AC3E}">
        <p14:creationId xmlns:p14="http://schemas.microsoft.com/office/powerpoint/2010/main" val="218353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chemeClr val="bg1"/>
                </a:solidFill>
              </a:rPr>
              <a:t>So my primary guideline would be </a:t>
            </a:r>
            <a:r>
              <a:rPr lang="en-US" b="1" i="1" dirty="0" smtClean="0">
                <a:solidFill>
                  <a:schemeClr val="bg1"/>
                </a:solidFill>
              </a:rPr>
              <a:t>don’t even consider </a:t>
            </a:r>
            <a:r>
              <a:rPr lang="en-US" b="1" i="1" dirty="0" err="1" smtClean="0">
                <a:solidFill>
                  <a:schemeClr val="bg1"/>
                </a:solidFill>
              </a:rPr>
              <a:t>microservices</a:t>
            </a:r>
            <a:r>
              <a:rPr lang="en-US" b="1" i="1" dirty="0" smtClean="0">
                <a:solidFill>
                  <a:schemeClr val="bg1"/>
                </a:solidFill>
              </a:rPr>
              <a:t> unless you have a system that’s too complex to manage as a monolith</a:t>
            </a:r>
          </a:p>
          <a:p>
            <a:pPr marL="0" indent="0" algn="ctr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dirty="0" smtClean="0"/>
              <a:t>- Martin Fowler, “</a:t>
            </a:r>
            <a:r>
              <a:rPr lang="en-US" dirty="0" err="1" smtClean="0"/>
              <a:t>MicroservicePremium</a:t>
            </a:r>
            <a:r>
              <a:rPr lang="en-US" dirty="0" smtClean="0"/>
              <a:t>”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3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6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Our architecture is boring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>
                <a:solidFill>
                  <a:schemeClr val="bg1"/>
                </a:solidFill>
              </a:rPr>
              <a:t>ow we keep it boring is interesting: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Start with what we know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Measure it live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Fix the slow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5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Application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optimize for performance and get scale thrown in (almost for free)</a:t>
            </a:r>
          </a:p>
          <a:p>
            <a:r>
              <a:rPr lang="en-US" dirty="0"/>
              <a:t>Your monolith can scale further than you </a:t>
            </a:r>
            <a:r>
              <a:rPr lang="en-US" dirty="0" smtClean="0"/>
              <a:t>think</a:t>
            </a:r>
          </a:p>
          <a:p>
            <a:r>
              <a:rPr lang="en-US" dirty="0" smtClean="0"/>
              <a:t>SOA is not the only way</a:t>
            </a:r>
          </a:p>
          <a:p>
            <a:pPr lvl="1"/>
            <a:r>
              <a:rPr lang="en-US" dirty="0" smtClean="0"/>
              <a:t>Know your own problem space</a:t>
            </a:r>
          </a:p>
          <a:p>
            <a:pPr lvl="1"/>
            <a:r>
              <a:rPr lang="en-US" dirty="0" smtClean="0"/>
              <a:t>Fix actual problems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1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21743"/>
            <a:ext cx="8229600" cy="36728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(We’re all about questions)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Obligatory: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We’re </a:t>
            </a:r>
            <a:r>
              <a:rPr lang="en-US" sz="2800" dirty="0">
                <a:solidFill>
                  <a:schemeClr val="bg1"/>
                </a:solidFill>
              </a:rPr>
              <a:t>hiring! </a:t>
            </a:r>
            <a:r>
              <a:rPr lang="en-US" sz="2800" dirty="0" smtClean="0">
                <a:solidFill>
                  <a:schemeClr val="bg1"/>
                </a:solidFill>
              </a:rPr>
              <a:t>		</a:t>
            </a:r>
            <a:r>
              <a:rPr lang="en-US" sz="2800" dirty="0" err="1" smtClean="0">
                <a:solidFill>
                  <a:schemeClr val="bg1"/>
                </a:solidFill>
              </a:rPr>
              <a:t>stackexchange.com</a:t>
            </a:r>
            <a:r>
              <a:rPr lang="en-US" sz="2800" dirty="0">
                <a:solidFill>
                  <a:schemeClr val="bg1"/>
                </a:solidFill>
              </a:rPr>
              <a:t>/work-</a:t>
            </a:r>
            <a:r>
              <a:rPr lang="en-US" sz="2800" dirty="0" smtClean="0">
                <a:solidFill>
                  <a:schemeClr val="bg1"/>
                </a:solidFill>
              </a:rPr>
              <a:t>here</a:t>
            </a:r>
          </a:p>
          <a:p>
            <a:r>
              <a:rPr lang="en-US" sz="2800" dirty="0">
                <a:solidFill>
                  <a:schemeClr val="bg1"/>
                </a:solidFill>
              </a:rPr>
              <a:t>Open source! </a:t>
            </a:r>
            <a:r>
              <a:rPr lang="en-US" sz="2800" dirty="0" smtClean="0">
                <a:solidFill>
                  <a:schemeClr val="bg1"/>
                </a:solidFill>
              </a:rPr>
              <a:t>		</a:t>
            </a:r>
            <a:r>
              <a:rPr lang="en-US" sz="2800" dirty="0" err="1" smtClean="0">
                <a:solidFill>
                  <a:schemeClr val="bg1"/>
                </a:solidFill>
              </a:rPr>
              <a:t>stackexchange.github.io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Follow me! 			</a:t>
            </a:r>
            <a:r>
              <a:rPr lang="en-US" sz="2800" dirty="0" err="1" smtClean="0">
                <a:solidFill>
                  <a:schemeClr val="bg1"/>
                </a:solidFill>
              </a:rPr>
              <a:t>twitter.com</a:t>
            </a:r>
            <a:r>
              <a:rPr lang="en-US" sz="2800" dirty="0" smtClean="0">
                <a:solidFill>
                  <a:schemeClr val="bg1"/>
                </a:solidFill>
              </a:rPr>
              <a:t>/df07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3144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3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-site-logo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35" y="960137"/>
            <a:ext cx="3199885" cy="319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3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What’s </a:t>
            </a:r>
            <a:r>
              <a:rPr lang="en-US" dirty="0" smtClean="0">
                <a:solidFill>
                  <a:schemeClr val="bg1"/>
                </a:solidFill>
              </a:rPr>
              <a:t>Stack </a:t>
            </a:r>
            <a:r>
              <a:rPr lang="en-US" dirty="0">
                <a:solidFill>
                  <a:schemeClr val="bg1"/>
                </a:solidFill>
              </a:rPr>
              <a:t>Overflow?</a:t>
            </a:r>
          </a:p>
        </p:txBody>
      </p:sp>
    </p:spTree>
    <p:extLst>
      <p:ext uri="{BB962C8B-B14F-4D97-AF65-F5344CB8AC3E}">
        <p14:creationId xmlns:p14="http://schemas.microsoft.com/office/powerpoint/2010/main" val="15882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Here Be Dragons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685800" y="2149081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(rejected slides)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61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Started with basic </a:t>
            </a:r>
            <a:r>
              <a:rPr lang="en-US" dirty="0" err="1" smtClean="0">
                <a:solidFill>
                  <a:schemeClr val="bg1"/>
                </a:solidFill>
              </a:rPr>
              <a:t>OutputCache</a:t>
            </a:r>
            <a:r>
              <a:rPr lang="en-US" dirty="0" smtClean="0">
                <a:solidFill>
                  <a:schemeClr val="bg1"/>
                </a:solidFill>
              </a:rPr>
              <a:t> (cache rendered HTML for a page)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~4% cache hit rate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Caching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5-05-21 at 4.0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3" y="2604105"/>
            <a:ext cx="7835900" cy="8636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09108" y="3110436"/>
            <a:ext cx="503526" cy="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36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 in-memory &amp; </a:t>
            </a:r>
            <a:r>
              <a:rPr lang="en-US" dirty="0" err="1" smtClean="0">
                <a:solidFill>
                  <a:schemeClr val="bg1"/>
                </a:solidFill>
              </a:rPr>
              <a:t>Redis</a:t>
            </a:r>
            <a:r>
              <a:rPr lang="en-US" dirty="0" smtClean="0">
                <a:solidFill>
                  <a:schemeClr val="bg1"/>
                </a:solidFill>
              </a:rPr>
              <a:t> caching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Caching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5-05-21 at 6.3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77" y="1898656"/>
            <a:ext cx="4810125" cy="2933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6978" y="1898656"/>
            <a:ext cx="3556528" cy="144536"/>
          </a:xfrm>
          <a:prstGeom prst="rect">
            <a:avLst/>
          </a:prstGeom>
          <a:noFill/>
          <a:ln w="38100" cmpd="sng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42183" y="4140640"/>
            <a:ext cx="1756637" cy="345163"/>
          </a:xfrm>
          <a:prstGeom prst="rect">
            <a:avLst/>
          </a:prstGeom>
          <a:noFill/>
          <a:ln w="38100" cmpd="sng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StackExchange.Redis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Wrote our own library for talking to </a:t>
            </a:r>
            <a:r>
              <a:rPr lang="en-US" dirty="0" err="1" smtClean="0">
                <a:solidFill>
                  <a:schemeClr val="bg1"/>
                </a:solidFill>
              </a:rPr>
              <a:t>Redis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Multiplexing operations over a single connection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Aware of primary / secondary instances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target reads at secondary slave</a:t>
            </a:r>
          </a:p>
        </p:txBody>
      </p:sp>
      <p:pic>
        <p:nvPicPr>
          <p:cNvPr id="2" name="Picture 1" descr="Screen Shot 2015-05-21 at 6.4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8" y="3534253"/>
            <a:ext cx="8834628" cy="377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7317" y="3518891"/>
            <a:ext cx="3505416" cy="393313"/>
          </a:xfrm>
          <a:prstGeom prst="rect">
            <a:avLst/>
          </a:prstGeom>
          <a:noFill/>
          <a:ln w="38100" cmpd="sng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0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StackExchange.Redis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22" y="1343025"/>
            <a:ext cx="5572125" cy="819150"/>
          </a:xfrm>
          <a:prstGeom prst="rect">
            <a:avLst/>
          </a:prstGeom>
        </p:spPr>
      </p:pic>
      <p:pic>
        <p:nvPicPr>
          <p:cNvPr id="14" name="Picture 13" descr="Screen Shot 2015-05-21 at 6.54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92" y="2475608"/>
            <a:ext cx="4953000" cy="1762125"/>
          </a:xfrm>
          <a:prstGeom prst="rect">
            <a:avLst/>
          </a:prstGeom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609600" y="4319382"/>
            <a:ext cx="8229600" cy="60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opserver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– https://</a:t>
            </a:r>
            <a:r>
              <a:rPr lang="en-US" sz="1800" dirty="0" err="1">
                <a:solidFill>
                  <a:schemeClr val="bg1"/>
                </a:solidFill>
              </a:rPr>
              <a:t>github.com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>
                <a:solidFill>
                  <a:schemeClr val="bg1"/>
                </a:solidFill>
              </a:rPr>
              <a:t>opserver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</a:rPr>
              <a:t>opserver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2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Moonspeak</a:t>
            </a:r>
            <a:r>
              <a:rPr lang="en-US" dirty="0" smtClean="0">
                <a:solidFill>
                  <a:schemeClr val="bg1"/>
                </a:solidFill>
              </a:rPr>
              <a:t> (Localization)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5-05-22 at 2.0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85" y="1063229"/>
            <a:ext cx="6405326" cy="38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0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Q&amp;A for Programmers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9.4M questions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16M answers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45M </a:t>
            </a:r>
            <a:r>
              <a:rPr lang="en-US" sz="2800" dirty="0" err="1" smtClean="0">
                <a:solidFill>
                  <a:schemeClr val="bg1"/>
                </a:solidFill>
              </a:rPr>
              <a:t>uniques</a:t>
            </a:r>
            <a:r>
              <a:rPr lang="en-US" sz="2800" dirty="0" smtClean="0">
                <a:solidFill>
                  <a:schemeClr val="bg1"/>
                </a:solidFill>
              </a:rPr>
              <a:t> / month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8,000 new questions every day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5-05-22 at 2.0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12" y="3310535"/>
            <a:ext cx="6605270" cy="7912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609600" y="4101745"/>
            <a:ext cx="8229600" cy="60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quantcast.com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dirty="0" err="1">
                <a:solidFill>
                  <a:schemeClr val="bg1"/>
                </a:solidFill>
              </a:rPr>
              <a:t>stackoverflow.com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7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Developer Jobs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Best place on the internet to get a programming job or hire a developer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5-05-16 at 2.3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27" y="2873372"/>
            <a:ext cx="3797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7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Part of Stack Exchange Network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Stack Overflow-style Q&amp;A in 143 other topics &amp; languages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 descr="Screen Shot 2015-05-16 at 2.3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8" y="2375339"/>
            <a:ext cx="4235958" cy="2137410"/>
          </a:xfrm>
          <a:prstGeom prst="rect">
            <a:avLst/>
          </a:prstGeom>
        </p:spPr>
      </p:pic>
      <p:pic>
        <p:nvPicPr>
          <p:cNvPr id="2" name="Picture 1" descr="Screen Shot 2015-05-22 at 2.0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42" y="3044822"/>
            <a:ext cx="1819275" cy="7429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130256" y="3419479"/>
            <a:ext cx="841086" cy="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 Distributed Team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34 developers, 6 </a:t>
            </a:r>
            <a:r>
              <a:rPr lang="en-US" sz="2800" dirty="0" err="1" smtClean="0">
                <a:solidFill>
                  <a:schemeClr val="bg1"/>
                </a:solidFill>
              </a:rPr>
              <a:t>sysadmins</a:t>
            </a:r>
            <a:r>
              <a:rPr lang="en-US" sz="2800" dirty="0" smtClean="0">
                <a:solidFill>
                  <a:schemeClr val="bg1"/>
                </a:solidFill>
              </a:rPr>
              <a:t>, 6 designers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75% remote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77" y="2346815"/>
            <a:ext cx="511619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4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4479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15317</TotalTime>
  <Words>846</Words>
  <Application>Microsoft Macintosh PowerPoint</Application>
  <PresentationFormat>On-screen Show (16:9)</PresentationFormat>
  <Paragraphs>191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Scaling Stack Overflow</vt:lpstr>
      <vt:lpstr>**SPOILERS**</vt:lpstr>
      <vt:lpstr>Conclusions</vt:lpstr>
      <vt:lpstr>Conclusions</vt:lpstr>
      <vt:lpstr>What’s Stack Overflow?</vt:lpstr>
      <vt:lpstr>Q&amp;A for Programmers</vt:lpstr>
      <vt:lpstr>Developer Jobs</vt:lpstr>
      <vt:lpstr>Part of Stack Exchange Network</vt:lpstr>
      <vt:lpstr>A Distributed Team</vt:lpstr>
      <vt:lpstr>A Distributed Team</vt:lpstr>
      <vt:lpstr>How do we work?</vt:lpstr>
      <vt:lpstr>Our Architecture</vt:lpstr>
      <vt:lpstr>PowerPoint Presentation</vt:lpstr>
      <vt:lpstr>“Monolith Plus” architecture</vt:lpstr>
      <vt:lpstr>Scales pretty well (for us)</vt:lpstr>
      <vt:lpstr>PowerPoint Presentation</vt:lpstr>
      <vt:lpstr>PowerPoint Presentation</vt:lpstr>
      <vt:lpstr>Availability (also boring)</vt:lpstr>
      <vt:lpstr>Deploys</vt:lpstr>
      <vt:lpstr>Testing</vt:lpstr>
      <vt:lpstr>* Works for us!</vt:lpstr>
      <vt:lpstr>PowerPoint Presentation</vt:lpstr>
      <vt:lpstr>How did we get here?</vt:lpstr>
      <vt:lpstr>Our Process</vt:lpstr>
      <vt:lpstr>Step 1: Start with what we know</vt:lpstr>
      <vt:lpstr>Step 2: Measure it live</vt:lpstr>
      <vt:lpstr>PowerPoint Presentation</vt:lpstr>
      <vt:lpstr>PowerPoint Presentation</vt:lpstr>
      <vt:lpstr>PowerPoint Presentation</vt:lpstr>
      <vt:lpstr>PowerPoint Presentation</vt:lpstr>
      <vt:lpstr>Step 3: Fix the slow</vt:lpstr>
      <vt:lpstr>Dapper</vt:lpstr>
      <vt:lpstr>Dapper</vt:lpstr>
      <vt:lpstr>Dapper</vt:lpstr>
      <vt:lpstr>Dapper</vt:lpstr>
      <vt:lpstr>Tag Engine</vt:lpstr>
      <vt:lpstr>Tag Engine</vt:lpstr>
      <vt:lpstr>Tag Engine</vt:lpstr>
      <vt:lpstr>Tag Engine</vt:lpstr>
      <vt:lpstr>Tag Engine</vt:lpstr>
      <vt:lpstr>Results</vt:lpstr>
      <vt:lpstr>Results</vt:lpstr>
      <vt:lpstr>Results</vt:lpstr>
      <vt:lpstr>PowerPoint Presentation</vt:lpstr>
      <vt:lpstr>Conclusions</vt:lpstr>
      <vt:lpstr>Conclusions</vt:lpstr>
      <vt:lpstr>Application</vt:lpstr>
      <vt:lpstr>Questions?</vt:lpstr>
      <vt:lpstr>PowerPoint Presentation</vt:lpstr>
      <vt:lpstr>Here Be Dragons</vt:lpstr>
      <vt:lpstr>Caching</vt:lpstr>
      <vt:lpstr>Caching</vt:lpstr>
      <vt:lpstr>StackExchange.Redis</vt:lpstr>
      <vt:lpstr>StackExchange.Redis</vt:lpstr>
      <vt:lpstr>Moonspeak (Localization)</vt:lpstr>
    </vt:vector>
  </TitlesOfParts>
  <Company>Stack Exchange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 September 2014</dc:title>
  <dc:creator>Jin Yang</dc:creator>
  <cp:lastModifiedBy>David Fullerton</cp:lastModifiedBy>
  <cp:revision>166</cp:revision>
  <dcterms:created xsi:type="dcterms:W3CDTF">2014-09-23T04:41:07Z</dcterms:created>
  <dcterms:modified xsi:type="dcterms:W3CDTF">2015-06-11T21:58:50Z</dcterms:modified>
</cp:coreProperties>
</file>