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9" d="100"/>
          <a:sy n="109" d="100"/>
        </p:scale>
        <p:origin x="-67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163417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endParaRPr sz="11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9" name="Shape 5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9" name="Shape 6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0" name="Shape 6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7684450" y="4567625"/>
            <a:ext cx="1447499" cy="5760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15" name="Shape 15"/>
          <p:cNvPicPr preferRelativeResize="0"/>
          <p:nvPr/>
        </p:nvPicPr>
        <p:blipFill rotWithShape="1">
          <a:blip r:embed="rId2">
            <a:alphaModFix/>
          </a:blip>
          <a:srcRect/>
          <a:stretch/>
        </p:blipFill>
        <p:spPr>
          <a:xfrm>
            <a:off x="7006450" y="4050725"/>
            <a:ext cx="2061299" cy="966300"/>
          </a:xfrm>
          <a:prstGeom prst="rect">
            <a:avLst/>
          </a:prstGeom>
          <a:noFill/>
          <a:ln>
            <a:noFill/>
          </a:ln>
        </p:spPr>
      </p:pic>
      <p:sp>
        <p:nvSpPr>
          <p:cNvPr id="16" name="Shape 16"/>
          <p:cNvSpPr txBox="1">
            <a:spLocks noGrp="1"/>
          </p:cNvSpPr>
          <p:nvPr>
            <p:ph type="subTitle" idx="1"/>
          </p:nvPr>
        </p:nvSpPr>
        <p:spPr>
          <a:xfrm>
            <a:off x="685800" y="4072094"/>
            <a:ext cx="7772400" cy="784799"/>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Lato"/>
              <a:buNone/>
              <a:defRPr/>
            </a:lvl1pPr>
            <a:lvl2pPr marL="0" marR="0" indent="190500" algn="ctr" rtl="0">
              <a:lnSpc>
                <a:spcPct val="100000"/>
              </a:lnSpc>
              <a:spcBef>
                <a:spcPts val="0"/>
              </a:spcBef>
              <a:spcAft>
                <a:spcPts val="0"/>
              </a:spcAft>
              <a:buClr>
                <a:schemeClr val="dk2"/>
              </a:buClr>
              <a:buFont typeface="Arial"/>
              <a:buNone/>
              <a:defRPr/>
            </a:lvl2pPr>
            <a:lvl3pPr marL="0" marR="0" indent="190500" algn="ctr" rtl="0">
              <a:lnSpc>
                <a:spcPct val="100000"/>
              </a:lnSpc>
              <a:spcBef>
                <a:spcPts val="0"/>
              </a:spcBef>
              <a:spcAft>
                <a:spcPts val="0"/>
              </a:spcAft>
              <a:buClr>
                <a:schemeClr val="dk2"/>
              </a:buClr>
              <a:buFont typeface="Arial"/>
              <a:buNone/>
              <a:defRPr/>
            </a:lvl3pPr>
            <a:lvl4pPr marL="0" marR="0" indent="190500" algn="ctr" rtl="0">
              <a:lnSpc>
                <a:spcPct val="100000"/>
              </a:lnSpc>
              <a:spcBef>
                <a:spcPts val="0"/>
              </a:spcBef>
              <a:spcAft>
                <a:spcPts val="0"/>
              </a:spcAft>
              <a:buClr>
                <a:schemeClr val="dk2"/>
              </a:buClr>
              <a:buFont typeface="Arial"/>
              <a:buNone/>
              <a:defRPr/>
            </a:lvl4pPr>
            <a:lvl5pPr marL="0" marR="0" indent="190500" algn="ctr" rtl="0">
              <a:lnSpc>
                <a:spcPct val="100000"/>
              </a:lnSpc>
              <a:spcBef>
                <a:spcPts val="0"/>
              </a:spcBef>
              <a:spcAft>
                <a:spcPts val="0"/>
              </a:spcAft>
              <a:buClr>
                <a:schemeClr val="dk2"/>
              </a:buClr>
              <a:buFont typeface="Arial"/>
              <a:buNone/>
              <a:defRPr/>
            </a:lvl5pPr>
            <a:lvl6pPr marL="0" marR="0" indent="190500" algn="ctr" rtl="0">
              <a:lnSpc>
                <a:spcPct val="100000"/>
              </a:lnSpc>
              <a:spcBef>
                <a:spcPts val="0"/>
              </a:spcBef>
              <a:spcAft>
                <a:spcPts val="0"/>
              </a:spcAft>
              <a:buClr>
                <a:schemeClr val="dk2"/>
              </a:buClr>
              <a:buFont typeface="Arial"/>
              <a:buNone/>
              <a:defRPr/>
            </a:lvl6pPr>
            <a:lvl7pPr marL="0" marR="0" indent="190500" algn="ctr" rtl="0">
              <a:lnSpc>
                <a:spcPct val="100000"/>
              </a:lnSpc>
              <a:spcBef>
                <a:spcPts val="0"/>
              </a:spcBef>
              <a:spcAft>
                <a:spcPts val="0"/>
              </a:spcAft>
              <a:buClr>
                <a:schemeClr val="dk2"/>
              </a:buClr>
              <a:buFont typeface="Arial"/>
              <a:buNone/>
              <a:defRPr/>
            </a:lvl7pPr>
            <a:lvl8pPr marL="0" marR="0" indent="190500" algn="ctr" rtl="0">
              <a:lnSpc>
                <a:spcPct val="100000"/>
              </a:lnSpc>
              <a:spcBef>
                <a:spcPts val="0"/>
              </a:spcBef>
              <a:spcAft>
                <a:spcPts val="0"/>
              </a:spcAft>
              <a:buClr>
                <a:schemeClr val="dk2"/>
              </a:buClr>
              <a:buFont typeface="Arial"/>
              <a:buNone/>
              <a:defRPr/>
            </a:lvl8pPr>
            <a:lvl9pPr marL="0" marR="0" indent="190500" algn="ctr" rtl="0">
              <a:lnSpc>
                <a:spcPct val="100000"/>
              </a:lnSpc>
              <a:spcBef>
                <a:spcPts val="0"/>
              </a:spcBef>
              <a:spcAft>
                <a:spcPts val="0"/>
              </a:spcAft>
              <a:buClr>
                <a:schemeClr val="dk2"/>
              </a:buClr>
              <a:buFont typeface="Arial"/>
              <a:buNone/>
              <a:defRPr/>
            </a:lvl9pPr>
          </a:lstStyle>
          <a:p>
            <a:endParaRPr/>
          </a:p>
        </p:txBody>
      </p:sp>
      <p:pic>
        <p:nvPicPr>
          <p:cNvPr id="17" name="Shape 17"/>
          <p:cNvPicPr preferRelativeResize="0"/>
          <p:nvPr/>
        </p:nvPicPr>
        <p:blipFill rotWithShape="1">
          <a:blip r:embed="rId3">
            <a:alphaModFix/>
          </a:blip>
          <a:srcRect/>
          <a:stretch/>
        </p:blipFill>
        <p:spPr>
          <a:xfrm>
            <a:off x="1398024" y="1050749"/>
            <a:ext cx="6362699" cy="2177399"/>
          </a:xfrm>
          <a:prstGeom prst="rect">
            <a:avLst/>
          </a:prstGeom>
          <a:noFill/>
          <a:ln>
            <a:noFill/>
          </a:ln>
        </p:spPr>
      </p:pic>
      <p:sp>
        <p:nvSpPr>
          <p:cNvPr id="18" name="Shape 18"/>
          <p:cNvSpPr/>
          <p:nvPr/>
        </p:nvSpPr>
        <p:spPr>
          <a:xfrm>
            <a:off x="346750" y="333900"/>
            <a:ext cx="1233000" cy="4494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9" name="Shape 19"/>
          <p:cNvSpPr/>
          <p:nvPr/>
        </p:nvSpPr>
        <p:spPr>
          <a:xfrm>
            <a:off x="346750" y="333900"/>
            <a:ext cx="1233000" cy="4494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0" name="Shape 20"/>
          <p:cNvSpPr txBox="1">
            <a:spLocks noGrp="1"/>
          </p:cNvSpPr>
          <p:nvPr>
            <p:ph type="ctrTitle"/>
          </p:nvPr>
        </p:nvSpPr>
        <p:spPr>
          <a:xfrm>
            <a:off x="838200" y="3387317"/>
            <a:ext cx="7772400" cy="1159799"/>
          </a:xfrm>
          <a:prstGeom prst="rect">
            <a:avLst/>
          </a:prstGeom>
          <a:noFill/>
          <a:ln>
            <a:noFill/>
          </a:ln>
        </p:spPr>
        <p:txBody>
          <a:bodyPr lIns="91425" tIns="91425" rIns="91425" bIns="91425" anchor="t" anchorCtr="0"/>
          <a:lstStyle>
            <a:lvl1pPr marL="0" marR="0" indent="304800" algn="ctr" rtl="0">
              <a:lnSpc>
                <a:spcPct val="100000"/>
              </a:lnSpc>
              <a:spcBef>
                <a:spcPts val="0"/>
              </a:spcBef>
              <a:spcAft>
                <a:spcPts val="0"/>
              </a:spcAft>
              <a:buClr>
                <a:srgbClr val="434343"/>
              </a:buClr>
              <a:buFont typeface="Lato"/>
              <a:buNone/>
              <a:defRPr/>
            </a:lvl1pPr>
            <a:lvl2pPr marL="0" marR="0" indent="304800" algn="ctr" rtl="0">
              <a:lnSpc>
                <a:spcPct val="100000"/>
              </a:lnSpc>
              <a:spcBef>
                <a:spcPts val="0"/>
              </a:spcBef>
              <a:spcAft>
                <a:spcPts val="0"/>
              </a:spcAft>
              <a:buClr>
                <a:srgbClr val="434343"/>
              </a:buClr>
              <a:buFont typeface="Lato"/>
              <a:buNone/>
              <a:defRPr/>
            </a:lvl2pPr>
            <a:lvl3pPr marL="0" marR="0" indent="304800" algn="ctr" rtl="0">
              <a:spcBef>
                <a:spcPts val="0"/>
              </a:spcBef>
              <a:buClr>
                <a:srgbClr val="434343"/>
              </a:buClr>
              <a:buFont typeface="Lato"/>
              <a:buNone/>
              <a:defRPr/>
            </a:lvl3pPr>
            <a:lvl4pPr marL="0" marR="0" indent="304800" algn="ctr" rtl="0">
              <a:spcBef>
                <a:spcPts val="0"/>
              </a:spcBef>
              <a:buClr>
                <a:srgbClr val="434343"/>
              </a:buClr>
              <a:buFont typeface="Lato"/>
              <a:buNone/>
              <a:defRPr/>
            </a:lvl4pPr>
            <a:lvl5pPr marL="0" marR="0" indent="304800" algn="ctr" rtl="0">
              <a:spcBef>
                <a:spcPts val="0"/>
              </a:spcBef>
              <a:buClr>
                <a:srgbClr val="434343"/>
              </a:buClr>
              <a:buFont typeface="Lato"/>
              <a:buNone/>
              <a:defRPr/>
            </a:lvl5pPr>
            <a:lvl6pPr marL="0" marR="0" indent="304800" algn="ctr" rtl="0">
              <a:spcBef>
                <a:spcPts val="0"/>
              </a:spcBef>
              <a:buClr>
                <a:srgbClr val="434343"/>
              </a:buClr>
              <a:buFont typeface="Lato"/>
              <a:buNone/>
              <a:defRPr/>
            </a:lvl6pPr>
            <a:lvl7pPr marL="0" marR="0" indent="304800" algn="ctr" rtl="0">
              <a:spcBef>
                <a:spcPts val="0"/>
              </a:spcBef>
              <a:buClr>
                <a:srgbClr val="434343"/>
              </a:buClr>
              <a:buFont typeface="Lato"/>
              <a:buNone/>
              <a:defRPr/>
            </a:lvl7pPr>
            <a:lvl8pPr marL="0" marR="0" indent="304800" algn="ctr" rtl="0">
              <a:spcBef>
                <a:spcPts val="0"/>
              </a:spcBef>
              <a:buClr>
                <a:srgbClr val="434343"/>
              </a:buClr>
              <a:buFont typeface="Lato"/>
              <a:buNone/>
              <a:defRPr/>
            </a:lvl8pPr>
            <a:lvl9pPr marL="0" marR="0" indent="304800" algn="ctr" rtl="0">
              <a:spcBef>
                <a:spcPts val="0"/>
              </a:spcBef>
              <a:buClr>
                <a:srgbClr val="434343"/>
              </a:buClr>
              <a:buFont typeface="Lato"/>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514100" y="205973"/>
            <a:ext cx="7172699" cy="734099"/>
          </a:xfrm>
          <a:prstGeom prst="rect">
            <a:avLst/>
          </a:prstGeom>
          <a:noFill/>
          <a:ln>
            <a:noFill/>
          </a:ln>
        </p:spPr>
        <p:txBody>
          <a:bodyPr lIns="91425" tIns="91425" rIns="91425" bIns="91425" anchor="b" anchorCtr="0"/>
          <a:lstStyle>
            <a:lvl1pPr algn="r" rtl="0">
              <a:spcBef>
                <a:spcPts val="0"/>
              </a:spcBef>
              <a:buClr>
                <a:srgbClr val="3D4D54"/>
              </a:buClr>
              <a:buFont typeface="Lato"/>
              <a:buNone/>
              <a:defRPr/>
            </a:lvl1pPr>
            <a:lvl2pPr algn="r" rtl="0">
              <a:spcBef>
                <a:spcPts val="0"/>
              </a:spcBef>
              <a:buClr>
                <a:srgbClr val="3D4D54"/>
              </a:buClr>
              <a:buFont typeface="Lato"/>
              <a:buNone/>
              <a:defRPr/>
            </a:lvl2pPr>
            <a:lvl3pPr algn="r" rtl="0">
              <a:spcBef>
                <a:spcPts val="0"/>
              </a:spcBef>
              <a:buClr>
                <a:srgbClr val="3D4D54"/>
              </a:buClr>
              <a:buFont typeface="Lato"/>
              <a:buNone/>
              <a:defRPr/>
            </a:lvl3pPr>
            <a:lvl4pPr algn="r" rtl="0">
              <a:spcBef>
                <a:spcPts val="0"/>
              </a:spcBef>
              <a:buClr>
                <a:srgbClr val="3D4D54"/>
              </a:buClr>
              <a:buFont typeface="Lato"/>
              <a:buNone/>
              <a:defRPr/>
            </a:lvl4pPr>
            <a:lvl5pPr algn="r" rtl="0">
              <a:spcBef>
                <a:spcPts val="0"/>
              </a:spcBef>
              <a:buClr>
                <a:srgbClr val="3D4D54"/>
              </a:buClr>
              <a:buFont typeface="Lato"/>
              <a:buNone/>
              <a:defRPr/>
            </a:lvl5pPr>
            <a:lvl6pPr algn="r" rtl="0">
              <a:spcBef>
                <a:spcPts val="0"/>
              </a:spcBef>
              <a:buClr>
                <a:srgbClr val="3D4D54"/>
              </a:buClr>
              <a:buFont typeface="Lato"/>
              <a:buNone/>
              <a:defRPr/>
            </a:lvl6pPr>
            <a:lvl7pPr algn="r" rtl="0">
              <a:spcBef>
                <a:spcPts val="0"/>
              </a:spcBef>
              <a:buClr>
                <a:srgbClr val="3D4D54"/>
              </a:buClr>
              <a:buFont typeface="Lato"/>
              <a:buNone/>
              <a:defRPr/>
            </a:lvl7pPr>
            <a:lvl8pPr algn="r" rtl="0">
              <a:spcBef>
                <a:spcPts val="0"/>
              </a:spcBef>
              <a:buClr>
                <a:srgbClr val="3D4D54"/>
              </a:buClr>
              <a:buFont typeface="Lato"/>
              <a:buNone/>
              <a:defRPr/>
            </a:lvl8pPr>
            <a:lvl9pPr algn="r" rtl="0">
              <a:spcBef>
                <a:spcPts val="0"/>
              </a:spcBef>
              <a:buClr>
                <a:srgbClr val="3D4D54"/>
              </a:buClr>
              <a:buFont typeface="Lato"/>
              <a:buNone/>
              <a:defRPr/>
            </a:lvl9pPr>
          </a:lstStyle>
          <a:p>
            <a:endParaRPr/>
          </a:p>
        </p:txBody>
      </p:sp>
      <p:sp>
        <p:nvSpPr>
          <p:cNvPr id="23" name="Shape 23"/>
          <p:cNvSpPr txBox="1">
            <a:spLocks noGrp="1"/>
          </p:cNvSpPr>
          <p:nvPr>
            <p:ph type="body" idx="1"/>
          </p:nvPr>
        </p:nvSpPr>
        <p:spPr>
          <a:xfrm>
            <a:off x="508725" y="940075"/>
            <a:ext cx="8144999" cy="3725699"/>
          </a:xfrm>
          <a:prstGeom prst="rect">
            <a:avLst/>
          </a:prstGeom>
          <a:noFill/>
          <a:ln>
            <a:noFill/>
          </a:ln>
        </p:spPr>
        <p:txBody>
          <a:bodyPr lIns="91425" tIns="91425" rIns="91425" bIns="91425" anchor="t" anchorCtr="0"/>
          <a:lstStyle>
            <a:lvl1pPr rtl="0">
              <a:lnSpc>
                <a:spcPct val="115000"/>
              </a:lnSpc>
              <a:spcBef>
                <a:spcPts val="0"/>
              </a:spcBef>
              <a:spcAft>
                <a:spcPts val="1000"/>
              </a:spcAft>
              <a:defRPr/>
            </a:lvl1pPr>
            <a:lvl2pPr marL="742950" indent="-285750" rtl="0">
              <a:lnSpc>
                <a:spcPct val="115000"/>
              </a:lnSpc>
              <a:spcBef>
                <a:spcPts val="0"/>
              </a:spcBef>
              <a:defRPr/>
            </a:lvl2pPr>
            <a:lvl3pPr marL="1143000" indent="-228600" rtl="0">
              <a:lnSpc>
                <a:spcPct val="115000"/>
              </a:lnSpc>
              <a:spcBef>
                <a:spcPts val="0"/>
              </a:spcBef>
              <a:defRPr/>
            </a:lvl3pPr>
            <a:lvl4pPr marL="1600200" indent="-22860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24" name="Shape 24"/>
          <p:cNvPicPr preferRelativeResize="0"/>
          <p:nvPr/>
        </p:nvPicPr>
        <p:blipFill rotWithShape="1">
          <a:blip r:embed="rId2">
            <a:alphaModFix/>
          </a:blip>
          <a:srcRect/>
          <a:stretch/>
        </p:blipFill>
        <p:spPr>
          <a:xfrm>
            <a:off x="8071228" y="4580073"/>
            <a:ext cx="1034399" cy="498299"/>
          </a:xfrm>
          <a:prstGeom prst="rect">
            <a:avLst/>
          </a:prstGeom>
          <a:noFill/>
          <a:ln>
            <a:noFill/>
          </a:ln>
        </p:spPr>
      </p:pic>
      <p:sp>
        <p:nvSpPr>
          <p:cNvPr id="25" name="Shape 25"/>
          <p:cNvSpPr/>
          <p:nvPr/>
        </p:nvSpPr>
        <p:spPr>
          <a:xfrm>
            <a:off x="8046725" y="4555775"/>
            <a:ext cx="1097399" cy="5879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26" name="Shape 26"/>
          <p:cNvGrpSpPr/>
          <p:nvPr/>
        </p:nvGrpSpPr>
        <p:grpSpPr>
          <a:xfrm>
            <a:off x="403150" y="431450"/>
            <a:ext cx="1174800" cy="382199"/>
            <a:chOff x="403150" y="431450"/>
            <a:chExt cx="1174800" cy="382199"/>
          </a:xfrm>
        </p:grpSpPr>
        <p:pic>
          <p:nvPicPr>
            <p:cNvPr id="27" name="Shape 27"/>
            <p:cNvPicPr preferRelativeResize="0"/>
            <p:nvPr/>
          </p:nvPicPr>
          <p:blipFill rotWithShape="1">
            <a:blip r:embed="rId3">
              <a:alphaModFix/>
            </a:blip>
            <a:srcRect/>
            <a:stretch/>
          </p:blipFill>
          <p:spPr>
            <a:xfrm>
              <a:off x="479600" y="452000"/>
              <a:ext cx="962400" cy="328499"/>
            </a:xfrm>
            <a:prstGeom prst="rect">
              <a:avLst/>
            </a:prstGeom>
            <a:noFill/>
            <a:ln>
              <a:noFill/>
            </a:ln>
          </p:spPr>
        </p:pic>
        <p:sp>
          <p:nvSpPr>
            <p:cNvPr id="28" name="Shape 28"/>
            <p:cNvSpPr/>
            <p:nvPr/>
          </p:nvSpPr>
          <p:spPr>
            <a:xfrm>
              <a:off x="403150" y="431450"/>
              <a:ext cx="1174800" cy="3821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cxnSp>
        <p:nvCxnSpPr>
          <p:cNvPr id="29" name="Shape 29"/>
          <p:cNvCxnSpPr/>
          <p:nvPr/>
        </p:nvCxnSpPr>
        <p:spPr>
          <a:xfrm>
            <a:off x="479600" y="856225"/>
            <a:ext cx="8174099" cy="0"/>
          </a:xfrm>
          <a:prstGeom prst="straightConnector1">
            <a:avLst/>
          </a:prstGeom>
          <a:noFill/>
          <a:ln w="38100" cap="flat" cmpd="sng">
            <a:solidFill>
              <a:srgbClr val="00B49D"/>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971550"/>
            <a:ext cx="3994500" cy="3725699"/>
          </a:xfrm>
          <a:prstGeom prst="rect">
            <a:avLst/>
          </a:prstGeom>
          <a:noFill/>
          <a:ln>
            <a:noFill/>
          </a:ln>
        </p:spPr>
        <p:txBody>
          <a:bodyPr lIns="91425" tIns="91425" rIns="91425" bIns="91425" anchor="t" anchorCtr="0"/>
          <a:lstStyle>
            <a:lvl1pPr rtl="0">
              <a:lnSpc>
                <a:spcPct val="115000"/>
              </a:lnSpc>
              <a:spcBef>
                <a:spcPts val="0"/>
              </a:spcBef>
              <a:spcAft>
                <a:spcPts val="1000"/>
              </a:spcAf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2"/>
          </p:nvPr>
        </p:nvSpPr>
        <p:spPr>
          <a:xfrm>
            <a:off x="5282000" y="971550"/>
            <a:ext cx="3404699" cy="3725699"/>
          </a:xfrm>
          <a:prstGeom prst="rect">
            <a:avLst/>
          </a:prstGeom>
          <a:noFill/>
          <a:ln>
            <a:noFill/>
          </a:ln>
        </p:spPr>
        <p:txBody>
          <a:bodyPr lIns="91425" tIns="91425" rIns="91425" bIns="91425" anchor="t" anchorCtr="0"/>
          <a:lstStyle>
            <a:lvl1pPr rtl="0">
              <a:lnSpc>
                <a:spcPct val="115000"/>
              </a:lnSpc>
              <a:spcBef>
                <a:spcPts val="0"/>
              </a:spcBef>
              <a:spcAft>
                <a:spcPts val="1000"/>
              </a:spcAf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33" name="Shape 33"/>
          <p:cNvPicPr preferRelativeResize="0"/>
          <p:nvPr/>
        </p:nvPicPr>
        <p:blipFill rotWithShape="1">
          <a:blip r:embed="rId2">
            <a:alphaModFix/>
          </a:blip>
          <a:srcRect/>
          <a:stretch/>
        </p:blipFill>
        <p:spPr>
          <a:xfrm>
            <a:off x="8071228" y="4580073"/>
            <a:ext cx="1034399" cy="498299"/>
          </a:xfrm>
          <a:prstGeom prst="rect">
            <a:avLst/>
          </a:prstGeom>
          <a:noFill/>
          <a:ln>
            <a:noFill/>
          </a:ln>
        </p:spPr>
      </p:pic>
      <p:sp>
        <p:nvSpPr>
          <p:cNvPr id="34" name="Shape 34"/>
          <p:cNvSpPr/>
          <p:nvPr/>
        </p:nvSpPr>
        <p:spPr>
          <a:xfrm>
            <a:off x="8046725" y="4555775"/>
            <a:ext cx="1097399" cy="5879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5" name="Shape 35"/>
          <p:cNvSpPr txBox="1">
            <a:spLocks noGrp="1"/>
          </p:cNvSpPr>
          <p:nvPr>
            <p:ph type="title"/>
          </p:nvPr>
        </p:nvSpPr>
        <p:spPr>
          <a:xfrm>
            <a:off x="1514100" y="205973"/>
            <a:ext cx="7172699" cy="734099"/>
          </a:xfrm>
          <a:prstGeom prst="rect">
            <a:avLst/>
          </a:prstGeom>
          <a:noFill/>
          <a:ln>
            <a:noFill/>
          </a:ln>
        </p:spPr>
        <p:txBody>
          <a:bodyPr lIns="91425" tIns="91425" rIns="91425" bIns="91425" anchor="b" anchorCtr="0"/>
          <a:lstStyle>
            <a:lvl1pPr algn="r" rtl="0">
              <a:spcBef>
                <a:spcPts val="0"/>
              </a:spcBef>
              <a:buClr>
                <a:srgbClr val="3D4D54"/>
              </a:buClr>
              <a:buFont typeface="Lato"/>
              <a:buNone/>
              <a:defRPr/>
            </a:lvl1pPr>
            <a:lvl2pPr algn="r" rtl="0">
              <a:spcBef>
                <a:spcPts val="0"/>
              </a:spcBef>
              <a:buClr>
                <a:srgbClr val="3D4D54"/>
              </a:buClr>
              <a:buFont typeface="Lato"/>
              <a:buNone/>
              <a:defRPr/>
            </a:lvl2pPr>
            <a:lvl3pPr algn="r" rtl="0">
              <a:spcBef>
                <a:spcPts val="0"/>
              </a:spcBef>
              <a:buClr>
                <a:srgbClr val="3D4D54"/>
              </a:buClr>
              <a:buFont typeface="Lato"/>
              <a:buNone/>
              <a:defRPr/>
            </a:lvl3pPr>
            <a:lvl4pPr algn="r" rtl="0">
              <a:spcBef>
                <a:spcPts val="0"/>
              </a:spcBef>
              <a:buClr>
                <a:srgbClr val="3D4D54"/>
              </a:buClr>
              <a:buFont typeface="Lato"/>
              <a:buNone/>
              <a:defRPr/>
            </a:lvl4pPr>
            <a:lvl5pPr algn="r" rtl="0">
              <a:spcBef>
                <a:spcPts val="0"/>
              </a:spcBef>
              <a:buClr>
                <a:srgbClr val="3D4D54"/>
              </a:buClr>
              <a:buFont typeface="Lato"/>
              <a:buNone/>
              <a:defRPr/>
            </a:lvl5pPr>
            <a:lvl6pPr algn="r" rtl="0">
              <a:spcBef>
                <a:spcPts val="0"/>
              </a:spcBef>
              <a:buClr>
                <a:srgbClr val="3D4D54"/>
              </a:buClr>
              <a:buFont typeface="Lato"/>
              <a:buNone/>
              <a:defRPr/>
            </a:lvl6pPr>
            <a:lvl7pPr algn="r" rtl="0">
              <a:spcBef>
                <a:spcPts val="0"/>
              </a:spcBef>
              <a:buClr>
                <a:srgbClr val="3D4D54"/>
              </a:buClr>
              <a:buFont typeface="Lato"/>
              <a:buNone/>
              <a:defRPr/>
            </a:lvl7pPr>
            <a:lvl8pPr algn="r" rtl="0">
              <a:spcBef>
                <a:spcPts val="0"/>
              </a:spcBef>
              <a:buClr>
                <a:srgbClr val="3D4D54"/>
              </a:buClr>
              <a:buFont typeface="Lato"/>
              <a:buNone/>
              <a:defRPr/>
            </a:lvl8pPr>
            <a:lvl9pPr algn="r" rtl="0">
              <a:spcBef>
                <a:spcPts val="0"/>
              </a:spcBef>
              <a:buClr>
                <a:srgbClr val="3D4D54"/>
              </a:buClr>
              <a:buFont typeface="Lato"/>
              <a:buNone/>
              <a:defRPr/>
            </a:lvl9pPr>
          </a:lstStyle>
          <a:p>
            <a:endParaRPr/>
          </a:p>
        </p:txBody>
      </p:sp>
      <p:grpSp>
        <p:nvGrpSpPr>
          <p:cNvPr id="36" name="Shape 36"/>
          <p:cNvGrpSpPr/>
          <p:nvPr/>
        </p:nvGrpSpPr>
        <p:grpSpPr>
          <a:xfrm>
            <a:off x="403150" y="431450"/>
            <a:ext cx="1174800" cy="382199"/>
            <a:chOff x="403150" y="431450"/>
            <a:chExt cx="1174800" cy="382199"/>
          </a:xfrm>
        </p:grpSpPr>
        <p:pic>
          <p:nvPicPr>
            <p:cNvPr id="37" name="Shape 37"/>
            <p:cNvPicPr preferRelativeResize="0"/>
            <p:nvPr/>
          </p:nvPicPr>
          <p:blipFill rotWithShape="1">
            <a:blip r:embed="rId3">
              <a:alphaModFix/>
            </a:blip>
            <a:srcRect/>
            <a:stretch/>
          </p:blipFill>
          <p:spPr>
            <a:xfrm>
              <a:off x="479600" y="452000"/>
              <a:ext cx="962400" cy="328499"/>
            </a:xfrm>
            <a:prstGeom prst="rect">
              <a:avLst/>
            </a:prstGeom>
            <a:noFill/>
            <a:ln>
              <a:noFill/>
            </a:ln>
          </p:spPr>
        </p:pic>
        <p:sp>
          <p:nvSpPr>
            <p:cNvPr id="38" name="Shape 38"/>
            <p:cNvSpPr/>
            <p:nvPr/>
          </p:nvSpPr>
          <p:spPr>
            <a:xfrm>
              <a:off x="403150" y="431450"/>
              <a:ext cx="1174800" cy="3821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cxnSp>
        <p:nvCxnSpPr>
          <p:cNvPr id="39" name="Shape 39"/>
          <p:cNvCxnSpPr/>
          <p:nvPr/>
        </p:nvCxnSpPr>
        <p:spPr>
          <a:xfrm>
            <a:off x="479600" y="856225"/>
            <a:ext cx="8174099" cy="0"/>
          </a:xfrm>
          <a:prstGeom prst="straightConnector1">
            <a:avLst/>
          </a:prstGeom>
          <a:noFill/>
          <a:ln w="38100" cap="flat" cmpd="sng">
            <a:solidFill>
              <a:srgbClr val="00B49D"/>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8071228" y="4580073"/>
            <a:ext cx="1034399" cy="498299"/>
          </a:xfrm>
          <a:prstGeom prst="rect">
            <a:avLst/>
          </a:prstGeom>
          <a:noFill/>
          <a:ln>
            <a:noFill/>
          </a:ln>
        </p:spPr>
      </p:pic>
      <p:sp>
        <p:nvSpPr>
          <p:cNvPr id="42" name="Shape 42"/>
          <p:cNvSpPr/>
          <p:nvPr/>
        </p:nvSpPr>
        <p:spPr>
          <a:xfrm>
            <a:off x="8046725" y="4555775"/>
            <a:ext cx="1097399" cy="5879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43" name="Shape 43"/>
          <p:cNvSpPr txBox="1">
            <a:spLocks noGrp="1"/>
          </p:cNvSpPr>
          <p:nvPr>
            <p:ph type="title"/>
          </p:nvPr>
        </p:nvSpPr>
        <p:spPr>
          <a:xfrm>
            <a:off x="1514100" y="205973"/>
            <a:ext cx="7172699" cy="734099"/>
          </a:xfrm>
          <a:prstGeom prst="rect">
            <a:avLst/>
          </a:prstGeom>
          <a:noFill/>
          <a:ln>
            <a:noFill/>
          </a:ln>
        </p:spPr>
        <p:txBody>
          <a:bodyPr lIns="91425" tIns="91425" rIns="91425" bIns="91425" anchor="b" anchorCtr="0"/>
          <a:lstStyle>
            <a:lvl1pPr algn="r" rtl="0">
              <a:spcBef>
                <a:spcPts val="0"/>
              </a:spcBef>
              <a:buClr>
                <a:srgbClr val="3D4D54"/>
              </a:buClr>
              <a:buFont typeface="Lato"/>
              <a:buNone/>
              <a:defRPr/>
            </a:lvl1pPr>
            <a:lvl2pPr algn="r" rtl="0">
              <a:spcBef>
                <a:spcPts val="0"/>
              </a:spcBef>
              <a:buClr>
                <a:srgbClr val="3D4D54"/>
              </a:buClr>
              <a:buFont typeface="Lato"/>
              <a:buNone/>
              <a:defRPr/>
            </a:lvl2pPr>
            <a:lvl3pPr algn="r" rtl="0">
              <a:spcBef>
                <a:spcPts val="0"/>
              </a:spcBef>
              <a:buClr>
                <a:srgbClr val="3D4D54"/>
              </a:buClr>
              <a:buFont typeface="Lato"/>
              <a:buNone/>
              <a:defRPr/>
            </a:lvl3pPr>
            <a:lvl4pPr algn="r" rtl="0">
              <a:spcBef>
                <a:spcPts val="0"/>
              </a:spcBef>
              <a:buClr>
                <a:srgbClr val="3D4D54"/>
              </a:buClr>
              <a:buFont typeface="Lato"/>
              <a:buNone/>
              <a:defRPr/>
            </a:lvl4pPr>
            <a:lvl5pPr algn="r" rtl="0">
              <a:spcBef>
                <a:spcPts val="0"/>
              </a:spcBef>
              <a:buClr>
                <a:srgbClr val="3D4D54"/>
              </a:buClr>
              <a:buFont typeface="Lato"/>
              <a:buNone/>
              <a:defRPr/>
            </a:lvl5pPr>
            <a:lvl6pPr algn="r" rtl="0">
              <a:spcBef>
                <a:spcPts val="0"/>
              </a:spcBef>
              <a:buClr>
                <a:srgbClr val="3D4D54"/>
              </a:buClr>
              <a:buFont typeface="Lato"/>
              <a:buNone/>
              <a:defRPr/>
            </a:lvl6pPr>
            <a:lvl7pPr algn="r" rtl="0">
              <a:spcBef>
                <a:spcPts val="0"/>
              </a:spcBef>
              <a:buClr>
                <a:srgbClr val="3D4D54"/>
              </a:buClr>
              <a:buFont typeface="Lato"/>
              <a:buNone/>
              <a:defRPr/>
            </a:lvl7pPr>
            <a:lvl8pPr algn="r" rtl="0">
              <a:spcBef>
                <a:spcPts val="0"/>
              </a:spcBef>
              <a:buClr>
                <a:srgbClr val="3D4D54"/>
              </a:buClr>
              <a:buFont typeface="Lato"/>
              <a:buNone/>
              <a:defRPr/>
            </a:lvl8pPr>
            <a:lvl9pPr algn="r" rtl="0">
              <a:spcBef>
                <a:spcPts val="0"/>
              </a:spcBef>
              <a:buClr>
                <a:srgbClr val="3D4D54"/>
              </a:buClr>
              <a:buFont typeface="Lato"/>
              <a:buNone/>
              <a:defRPr/>
            </a:lvl9pPr>
          </a:lstStyle>
          <a:p>
            <a:endParaRPr/>
          </a:p>
        </p:txBody>
      </p:sp>
      <p:grpSp>
        <p:nvGrpSpPr>
          <p:cNvPr id="44" name="Shape 44"/>
          <p:cNvGrpSpPr/>
          <p:nvPr/>
        </p:nvGrpSpPr>
        <p:grpSpPr>
          <a:xfrm>
            <a:off x="403150" y="431450"/>
            <a:ext cx="1174800" cy="382199"/>
            <a:chOff x="403150" y="431450"/>
            <a:chExt cx="1174800" cy="382199"/>
          </a:xfrm>
        </p:grpSpPr>
        <p:pic>
          <p:nvPicPr>
            <p:cNvPr id="45" name="Shape 45"/>
            <p:cNvPicPr preferRelativeResize="0"/>
            <p:nvPr/>
          </p:nvPicPr>
          <p:blipFill rotWithShape="1">
            <a:blip r:embed="rId3">
              <a:alphaModFix/>
            </a:blip>
            <a:srcRect/>
            <a:stretch/>
          </p:blipFill>
          <p:spPr>
            <a:xfrm>
              <a:off x="479600" y="452000"/>
              <a:ext cx="962400" cy="328499"/>
            </a:xfrm>
            <a:prstGeom prst="rect">
              <a:avLst/>
            </a:prstGeom>
            <a:noFill/>
            <a:ln>
              <a:noFill/>
            </a:ln>
          </p:spPr>
        </p:pic>
        <p:sp>
          <p:nvSpPr>
            <p:cNvPr id="46" name="Shape 46"/>
            <p:cNvSpPr/>
            <p:nvPr/>
          </p:nvSpPr>
          <p:spPr>
            <a:xfrm>
              <a:off x="403150" y="431450"/>
              <a:ext cx="1174800" cy="3821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cxnSp>
        <p:nvCxnSpPr>
          <p:cNvPr id="47" name="Shape 47"/>
          <p:cNvCxnSpPr/>
          <p:nvPr/>
        </p:nvCxnSpPr>
        <p:spPr>
          <a:xfrm>
            <a:off x="479600" y="856225"/>
            <a:ext cx="8174099" cy="0"/>
          </a:xfrm>
          <a:prstGeom prst="straightConnector1">
            <a:avLst/>
          </a:prstGeom>
          <a:noFill/>
          <a:ln w="38100" cap="flat" cmpd="sng">
            <a:solidFill>
              <a:srgbClr val="00B49D"/>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4406307"/>
            <a:ext cx="8229600" cy="519599"/>
          </a:xfrm>
          <a:prstGeom prst="rect">
            <a:avLst/>
          </a:prstGeom>
          <a:noFill/>
          <a:ln>
            <a:noFill/>
          </a:ln>
        </p:spPr>
        <p:txBody>
          <a:bodyPr lIns="91425" tIns="91425" rIns="91425" bIns="91425" anchor="t" anchorCtr="0"/>
          <a:lstStyle>
            <a:lvl1pPr marL="285750" indent="-82550" algn="ctr" rtl="0">
              <a:lnSpc>
                <a:spcPct val="100000"/>
              </a:lnSpc>
              <a:spcBef>
                <a:spcPts val="360"/>
              </a:spcBef>
              <a:spcAft>
                <a:spcPts val="0"/>
              </a:spcAft>
              <a:buFont typeface="Arial"/>
              <a:buChar char="●"/>
              <a:defRPr/>
            </a:lvl1pPr>
            <a:lvl2pPr marL="285750" indent="-82550" algn="ctr" rtl="0">
              <a:lnSpc>
                <a:spcPct val="100000"/>
              </a:lnSpc>
              <a:spcBef>
                <a:spcPts val="360"/>
              </a:spcBef>
              <a:spcAft>
                <a:spcPts val="0"/>
              </a:spcAft>
              <a:buFont typeface="Courier New"/>
              <a:buChar char="o"/>
              <a:defRPr/>
            </a:lvl2pPr>
            <a:lvl3pPr marL="285750" indent="-82550" algn="ctr" rtl="0">
              <a:lnSpc>
                <a:spcPct val="100000"/>
              </a:lnSpc>
              <a:spcBef>
                <a:spcPts val="360"/>
              </a:spcBef>
              <a:spcAft>
                <a:spcPts val="0"/>
              </a:spcAft>
              <a:buFont typeface="Noto Symbol"/>
              <a:buChar char="▪"/>
              <a:defRPr/>
            </a:lvl3pPr>
            <a:lvl4pPr marL="285750" indent="-82550" algn="ctr" rtl="0">
              <a:lnSpc>
                <a:spcPct val="100000"/>
              </a:lnSpc>
              <a:spcBef>
                <a:spcPts val="360"/>
              </a:spcBef>
              <a:spcAft>
                <a:spcPts val="0"/>
              </a:spcAft>
              <a:buFont typeface="Arial"/>
              <a:buChar char="●"/>
              <a:defRPr/>
            </a:lvl4pPr>
            <a:lvl5pPr marL="285750" indent="-82550" algn="ctr" rtl="0">
              <a:lnSpc>
                <a:spcPct val="100000"/>
              </a:lnSpc>
              <a:spcBef>
                <a:spcPts val="360"/>
              </a:spcBef>
              <a:spcAft>
                <a:spcPts val="0"/>
              </a:spcAft>
              <a:buFont typeface="Courier New"/>
              <a:buChar char="o"/>
              <a:defRPr/>
            </a:lvl5pPr>
            <a:lvl6pPr marL="285750" indent="-82550" algn="ctr" rtl="0">
              <a:lnSpc>
                <a:spcPct val="100000"/>
              </a:lnSpc>
              <a:spcBef>
                <a:spcPts val="360"/>
              </a:spcBef>
              <a:spcAft>
                <a:spcPts val="0"/>
              </a:spcAft>
              <a:buFont typeface="Noto Symbol"/>
              <a:buChar char="▪"/>
              <a:defRPr/>
            </a:lvl6pPr>
            <a:lvl7pPr marL="285750" indent="-82550" algn="ctr" rtl="0">
              <a:lnSpc>
                <a:spcPct val="100000"/>
              </a:lnSpc>
              <a:spcBef>
                <a:spcPts val="360"/>
              </a:spcBef>
              <a:spcAft>
                <a:spcPts val="0"/>
              </a:spcAft>
              <a:buFont typeface="Arial"/>
              <a:buChar char="●"/>
              <a:defRPr/>
            </a:lvl7pPr>
            <a:lvl8pPr marL="285750" indent="-82550" algn="ctr" rtl="0">
              <a:lnSpc>
                <a:spcPct val="100000"/>
              </a:lnSpc>
              <a:spcBef>
                <a:spcPts val="360"/>
              </a:spcBef>
              <a:spcAft>
                <a:spcPts val="0"/>
              </a:spcAft>
              <a:buFont typeface="Courier New"/>
              <a:buChar char="o"/>
              <a:defRPr/>
            </a:lvl8pPr>
            <a:lvl9pPr marL="285750" indent="-82550" algn="ctr" rtl="0">
              <a:lnSpc>
                <a:spcPct val="100000"/>
              </a:lnSpc>
              <a:spcBef>
                <a:spcPts val="360"/>
              </a:spcBef>
              <a:spcAft>
                <a:spcPts val="0"/>
              </a:spcAft>
              <a:buFont typeface="Noto Symbol"/>
              <a:buChar char="▪"/>
              <a:defRPr/>
            </a:lvl9pPr>
          </a:lstStyle>
          <a:p>
            <a:endParaRPr/>
          </a:p>
        </p:txBody>
      </p:sp>
      <p:pic>
        <p:nvPicPr>
          <p:cNvPr id="50" name="Shape 50"/>
          <p:cNvPicPr preferRelativeResize="0"/>
          <p:nvPr/>
        </p:nvPicPr>
        <p:blipFill rotWithShape="1">
          <a:blip r:embed="rId2">
            <a:alphaModFix/>
          </a:blip>
          <a:srcRect/>
          <a:stretch/>
        </p:blipFill>
        <p:spPr>
          <a:xfrm>
            <a:off x="8071228" y="4580073"/>
            <a:ext cx="1034399" cy="498299"/>
          </a:xfrm>
          <a:prstGeom prst="rect">
            <a:avLst/>
          </a:prstGeom>
          <a:noFill/>
          <a:ln>
            <a:noFill/>
          </a:ln>
        </p:spPr>
      </p:pic>
      <p:sp>
        <p:nvSpPr>
          <p:cNvPr id="51" name="Shape 51"/>
          <p:cNvSpPr/>
          <p:nvPr/>
        </p:nvSpPr>
        <p:spPr>
          <a:xfrm>
            <a:off x="8046725" y="4555775"/>
            <a:ext cx="1097399" cy="5879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52" name="Shape 52"/>
          <p:cNvGrpSpPr/>
          <p:nvPr/>
        </p:nvGrpSpPr>
        <p:grpSpPr>
          <a:xfrm>
            <a:off x="403150" y="431450"/>
            <a:ext cx="1174800" cy="382199"/>
            <a:chOff x="403150" y="431450"/>
            <a:chExt cx="1174800" cy="382199"/>
          </a:xfrm>
        </p:grpSpPr>
        <p:pic>
          <p:nvPicPr>
            <p:cNvPr id="53" name="Shape 53"/>
            <p:cNvPicPr preferRelativeResize="0"/>
            <p:nvPr/>
          </p:nvPicPr>
          <p:blipFill rotWithShape="1">
            <a:blip r:embed="rId3">
              <a:alphaModFix/>
            </a:blip>
            <a:srcRect/>
            <a:stretch/>
          </p:blipFill>
          <p:spPr>
            <a:xfrm>
              <a:off x="479600" y="452000"/>
              <a:ext cx="962400" cy="328499"/>
            </a:xfrm>
            <a:prstGeom prst="rect">
              <a:avLst/>
            </a:prstGeom>
            <a:noFill/>
            <a:ln>
              <a:noFill/>
            </a:ln>
          </p:spPr>
        </p:pic>
        <p:sp>
          <p:nvSpPr>
            <p:cNvPr id="54" name="Shape 54"/>
            <p:cNvSpPr/>
            <p:nvPr/>
          </p:nvSpPr>
          <p:spPr>
            <a:xfrm>
              <a:off x="403150" y="431450"/>
              <a:ext cx="1174800" cy="3821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8071228" y="4580073"/>
            <a:ext cx="1034399" cy="498299"/>
          </a:xfrm>
          <a:prstGeom prst="rect">
            <a:avLst/>
          </a:prstGeom>
          <a:noFill/>
          <a:ln>
            <a:noFill/>
          </a:ln>
        </p:spPr>
      </p:pic>
      <p:sp>
        <p:nvSpPr>
          <p:cNvPr id="57" name="Shape 57"/>
          <p:cNvSpPr/>
          <p:nvPr/>
        </p:nvSpPr>
        <p:spPr>
          <a:xfrm>
            <a:off x="8046725" y="4555775"/>
            <a:ext cx="1097399" cy="5879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nvGrpSpPr>
          <p:cNvPr id="58" name="Shape 58"/>
          <p:cNvGrpSpPr/>
          <p:nvPr/>
        </p:nvGrpSpPr>
        <p:grpSpPr>
          <a:xfrm>
            <a:off x="403150" y="431450"/>
            <a:ext cx="1174800" cy="382199"/>
            <a:chOff x="403150" y="431450"/>
            <a:chExt cx="1174800" cy="382199"/>
          </a:xfrm>
        </p:grpSpPr>
        <p:pic>
          <p:nvPicPr>
            <p:cNvPr id="59" name="Shape 59"/>
            <p:cNvPicPr preferRelativeResize="0"/>
            <p:nvPr/>
          </p:nvPicPr>
          <p:blipFill rotWithShape="1">
            <a:blip r:embed="rId3">
              <a:alphaModFix/>
            </a:blip>
            <a:srcRect/>
            <a:stretch/>
          </p:blipFill>
          <p:spPr>
            <a:xfrm>
              <a:off x="479600" y="452000"/>
              <a:ext cx="962400" cy="328499"/>
            </a:xfrm>
            <a:prstGeom prst="rect">
              <a:avLst/>
            </a:prstGeom>
            <a:noFill/>
            <a:ln>
              <a:noFill/>
            </a:ln>
          </p:spPr>
        </p:pic>
        <p:sp>
          <p:nvSpPr>
            <p:cNvPr id="60" name="Shape 60"/>
            <p:cNvSpPr/>
            <p:nvPr/>
          </p:nvSpPr>
          <p:spPr>
            <a:xfrm>
              <a:off x="403150" y="431450"/>
              <a:ext cx="1174800" cy="3821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hank you">
    <p:spTree>
      <p:nvGrpSpPr>
        <p:cNvPr id="1" name="Shape 61"/>
        <p:cNvGrpSpPr/>
        <p:nvPr/>
      </p:nvGrpSpPr>
      <p:grpSpPr>
        <a:xfrm>
          <a:off x="0" y="0"/>
          <a:ext cx="0" cy="0"/>
          <a:chOff x="0" y="0"/>
          <a:chExt cx="0" cy="0"/>
        </a:xfrm>
      </p:grpSpPr>
      <p:sp>
        <p:nvSpPr>
          <p:cNvPr id="62" name="Shape 62"/>
          <p:cNvSpPr/>
          <p:nvPr/>
        </p:nvSpPr>
        <p:spPr>
          <a:xfrm>
            <a:off x="7684450" y="4567625"/>
            <a:ext cx="1447499" cy="5760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pic>
        <p:nvPicPr>
          <p:cNvPr id="63" name="Shape 63"/>
          <p:cNvPicPr preferRelativeResize="0"/>
          <p:nvPr/>
        </p:nvPicPr>
        <p:blipFill rotWithShape="1">
          <a:blip r:embed="rId2">
            <a:alphaModFix/>
          </a:blip>
          <a:srcRect/>
          <a:stretch/>
        </p:blipFill>
        <p:spPr>
          <a:xfrm>
            <a:off x="7006450" y="4050725"/>
            <a:ext cx="2061299" cy="966300"/>
          </a:xfrm>
          <a:prstGeom prst="rect">
            <a:avLst/>
          </a:prstGeom>
          <a:noFill/>
          <a:ln>
            <a:noFill/>
          </a:ln>
        </p:spPr>
      </p:pic>
      <p:pic>
        <p:nvPicPr>
          <p:cNvPr id="64" name="Shape 64"/>
          <p:cNvPicPr preferRelativeResize="0"/>
          <p:nvPr/>
        </p:nvPicPr>
        <p:blipFill rotWithShape="1">
          <a:blip r:embed="rId3">
            <a:alphaModFix/>
          </a:blip>
          <a:srcRect/>
          <a:stretch/>
        </p:blipFill>
        <p:spPr>
          <a:xfrm>
            <a:off x="1390687" y="1050749"/>
            <a:ext cx="6362699" cy="2177399"/>
          </a:xfrm>
          <a:prstGeom prst="rect">
            <a:avLst/>
          </a:prstGeom>
          <a:noFill/>
          <a:ln>
            <a:noFill/>
          </a:ln>
        </p:spPr>
      </p:pic>
      <p:pic>
        <p:nvPicPr>
          <p:cNvPr id="65" name="Shape 65"/>
          <p:cNvPicPr preferRelativeResize="0"/>
          <p:nvPr/>
        </p:nvPicPr>
        <p:blipFill rotWithShape="1">
          <a:blip r:embed="rId4">
            <a:alphaModFix/>
          </a:blip>
          <a:srcRect/>
          <a:stretch/>
        </p:blipFill>
        <p:spPr>
          <a:xfrm>
            <a:off x="3736850" y="4567612"/>
            <a:ext cx="335400" cy="335400"/>
          </a:xfrm>
          <a:prstGeom prst="rect">
            <a:avLst/>
          </a:prstGeom>
          <a:noFill/>
          <a:ln>
            <a:noFill/>
          </a:ln>
        </p:spPr>
      </p:pic>
      <p:sp>
        <p:nvSpPr>
          <p:cNvPr id="66" name="Shape 66"/>
          <p:cNvSpPr txBox="1"/>
          <p:nvPr/>
        </p:nvSpPr>
        <p:spPr>
          <a:xfrm>
            <a:off x="4026000" y="4567600"/>
            <a:ext cx="2948400" cy="335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D4D54"/>
              </a:buClr>
              <a:buSzPct val="25000"/>
              <a:buFont typeface="Lato"/>
              <a:buNone/>
            </a:pPr>
            <a:r>
              <a:rPr lang="en" sz="1800" b="0" i="0" u="none" strike="noStrike" cap="none" baseline="0">
                <a:solidFill>
                  <a:srgbClr val="3D4D54"/>
                </a:solidFill>
                <a:latin typeface="Lato"/>
                <a:ea typeface="Lato"/>
                <a:cs typeface="Lato"/>
                <a:sym typeface="Lato"/>
              </a:rPr>
              <a:t>@ConjurInc</a:t>
            </a:r>
          </a:p>
        </p:txBody>
      </p:sp>
      <p:sp>
        <p:nvSpPr>
          <p:cNvPr id="67" name="Shape 67"/>
          <p:cNvSpPr txBox="1"/>
          <p:nvPr/>
        </p:nvSpPr>
        <p:spPr>
          <a:xfrm>
            <a:off x="100" y="4200700"/>
            <a:ext cx="9144000" cy="335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3D4D54"/>
              </a:buClr>
              <a:buSzPct val="25000"/>
              <a:buFont typeface="Lato"/>
              <a:buNone/>
            </a:pPr>
            <a:r>
              <a:rPr lang="en" sz="1800" b="0" i="0" u="none" strike="noStrike" cap="none" baseline="0">
                <a:solidFill>
                  <a:srgbClr val="3D4D54"/>
                </a:solidFill>
                <a:latin typeface="Lato"/>
                <a:ea typeface="Lato"/>
                <a:cs typeface="Lato"/>
                <a:sym typeface="Lato"/>
              </a:rPr>
              <a:t>www.conjur.net</a:t>
            </a:r>
          </a:p>
        </p:txBody>
      </p:sp>
      <p:sp>
        <p:nvSpPr>
          <p:cNvPr id="68" name="Shape 68"/>
          <p:cNvSpPr txBox="1"/>
          <p:nvPr/>
        </p:nvSpPr>
        <p:spPr>
          <a:xfrm>
            <a:off x="0" y="3348425"/>
            <a:ext cx="9144000" cy="576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B49D"/>
              </a:buClr>
              <a:buSzPct val="25000"/>
              <a:buFont typeface="Lato"/>
              <a:buNone/>
            </a:pPr>
            <a:r>
              <a:rPr lang="en" sz="3600" b="0" i="0" u="none" strike="noStrike" cap="none" baseline="0">
                <a:solidFill>
                  <a:srgbClr val="00B49D"/>
                </a:solidFill>
                <a:latin typeface="Lato"/>
                <a:ea typeface="Lato"/>
                <a:cs typeface="Lato"/>
                <a:sym typeface="Lato"/>
              </a:rPr>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508725" y="940075"/>
            <a:ext cx="8144999" cy="3725699"/>
          </a:xfrm>
          <a:prstGeom prst="rect">
            <a:avLst/>
          </a:prstGeom>
          <a:noFill/>
          <a:ln>
            <a:noFill/>
          </a:ln>
        </p:spPr>
        <p:txBody>
          <a:bodyPr lIns="91425" tIns="91425" rIns="91425" bIns="91425" anchor="t" anchorCtr="0"/>
          <a:lstStyle>
            <a:lvl1pPr marL="342900" marR="0" indent="38100" algn="l" rtl="0">
              <a:lnSpc>
                <a:spcPct val="100000"/>
              </a:lnSpc>
              <a:spcBef>
                <a:spcPts val="600"/>
              </a:spcBef>
              <a:spcAft>
                <a:spcPts val="0"/>
              </a:spcAft>
              <a:buClr>
                <a:srgbClr val="434343"/>
              </a:buClr>
              <a:buFont typeface="Lato"/>
              <a:buChar char="◁"/>
              <a:defRPr/>
            </a:lvl1pPr>
            <a:lvl2pPr marL="742950" marR="0" indent="19050" algn="l" rtl="0">
              <a:lnSpc>
                <a:spcPct val="100000"/>
              </a:lnSpc>
              <a:spcBef>
                <a:spcPts val="480"/>
              </a:spcBef>
              <a:spcAft>
                <a:spcPts val="0"/>
              </a:spcAft>
              <a:buClr>
                <a:srgbClr val="434343"/>
              </a:buClr>
              <a:buFont typeface="Lato"/>
              <a:buChar char="⊃"/>
              <a:defRPr/>
            </a:lvl2pPr>
            <a:lvl3pPr marL="1143000" marR="0" indent="76200" algn="l" rtl="0">
              <a:lnSpc>
                <a:spcPct val="100000"/>
              </a:lnSpc>
              <a:spcBef>
                <a:spcPts val="480"/>
              </a:spcBef>
              <a:spcAft>
                <a:spcPts val="0"/>
              </a:spcAft>
              <a:buClr>
                <a:srgbClr val="434343"/>
              </a:buClr>
              <a:buFont typeface="Lato"/>
              <a:buChar char="➻"/>
              <a:defRPr/>
            </a:lvl3pPr>
            <a:lvl4pPr marL="1600200" marR="0" indent="0" algn="l" rtl="0">
              <a:lnSpc>
                <a:spcPct val="100000"/>
              </a:lnSpc>
              <a:spcBef>
                <a:spcPts val="360"/>
              </a:spcBef>
              <a:spcAft>
                <a:spcPts val="0"/>
              </a:spcAft>
              <a:buClr>
                <a:srgbClr val="434343"/>
              </a:buClr>
              <a:buFont typeface="Arial"/>
              <a:buChar char="●"/>
              <a:defRPr/>
            </a:lvl4pPr>
            <a:lvl5pPr marL="2057400" marR="0" indent="0" algn="l" rtl="0">
              <a:lnSpc>
                <a:spcPct val="100000"/>
              </a:lnSpc>
              <a:spcBef>
                <a:spcPts val="360"/>
              </a:spcBef>
              <a:spcAft>
                <a:spcPts val="0"/>
              </a:spcAft>
              <a:buClr>
                <a:srgbClr val="434343"/>
              </a:buClr>
              <a:buFont typeface="Courier New"/>
              <a:buChar char="o"/>
              <a:defRPr/>
            </a:lvl5pPr>
            <a:lvl6pPr marL="2514600" marR="0" indent="0" algn="l" rtl="0">
              <a:lnSpc>
                <a:spcPct val="100000"/>
              </a:lnSpc>
              <a:spcBef>
                <a:spcPts val="360"/>
              </a:spcBef>
              <a:spcAft>
                <a:spcPts val="0"/>
              </a:spcAft>
              <a:buClr>
                <a:srgbClr val="434343"/>
              </a:buClr>
              <a:buFont typeface="Noto Symbol"/>
              <a:buChar char="▪"/>
              <a:defRPr/>
            </a:lvl6pPr>
            <a:lvl7pPr marL="2971800" marR="0" indent="0" algn="l" rtl="0">
              <a:lnSpc>
                <a:spcPct val="100000"/>
              </a:lnSpc>
              <a:spcBef>
                <a:spcPts val="360"/>
              </a:spcBef>
              <a:spcAft>
                <a:spcPts val="0"/>
              </a:spcAft>
              <a:buClr>
                <a:srgbClr val="434343"/>
              </a:buClr>
              <a:buFont typeface="Arial"/>
              <a:buChar char="●"/>
              <a:defRPr/>
            </a:lvl7pPr>
            <a:lvl8pPr marL="3429000" marR="0" indent="0" algn="l" rtl="0">
              <a:lnSpc>
                <a:spcPct val="100000"/>
              </a:lnSpc>
              <a:spcBef>
                <a:spcPts val="360"/>
              </a:spcBef>
              <a:spcAft>
                <a:spcPts val="0"/>
              </a:spcAft>
              <a:buClr>
                <a:srgbClr val="434343"/>
              </a:buClr>
              <a:buFont typeface="Courier New"/>
              <a:buChar char="o"/>
              <a:defRPr/>
            </a:lvl8pPr>
            <a:lvl9pPr marL="3886200" marR="0" indent="0" algn="l" rtl="0">
              <a:lnSpc>
                <a:spcPct val="100000"/>
              </a:lnSpc>
              <a:spcBef>
                <a:spcPts val="360"/>
              </a:spcBef>
              <a:spcAft>
                <a:spcPts val="0"/>
              </a:spcAft>
              <a:buClr>
                <a:srgbClr val="434343"/>
              </a:buClr>
              <a:buFont typeface="Noto Symbol"/>
              <a:buChar char="▪"/>
              <a:defRPr/>
            </a:lvl9pPr>
          </a:lstStyle>
          <a:p>
            <a:endParaRPr/>
          </a:p>
        </p:txBody>
      </p:sp>
      <p:sp>
        <p:nvSpPr>
          <p:cNvPr id="6" name="Shape 6"/>
          <p:cNvSpPr txBox="1">
            <a:spLocks noGrp="1"/>
          </p:cNvSpPr>
          <p:nvPr>
            <p:ph type="title"/>
          </p:nvPr>
        </p:nvSpPr>
        <p:spPr>
          <a:xfrm>
            <a:off x="1514100" y="205973"/>
            <a:ext cx="7172699" cy="734099"/>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rgbClr val="434343"/>
              </a:buClr>
              <a:buFont typeface="Lato"/>
              <a:buNone/>
              <a:defRPr/>
            </a:lvl1pPr>
            <a:lvl2pPr marL="0" marR="0" indent="0" algn="r" rtl="0">
              <a:lnSpc>
                <a:spcPct val="100000"/>
              </a:lnSpc>
              <a:spcBef>
                <a:spcPts val="0"/>
              </a:spcBef>
              <a:spcAft>
                <a:spcPts val="0"/>
              </a:spcAft>
              <a:buClr>
                <a:srgbClr val="434343"/>
              </a:buClr>
              <a:buFont typeface="Lato"/>
              <a:buNone/>
              <a:defRPr/>
            </a:lvl2pPr>
            <a:lvl3pPr marL="0" marR="0" indent="0" algn="r" rtl="0">
              <a:spcBef>
                <a:spcPts val="0"/>
              </a:spcBef>
              <a:buClr>
                <a:srgbClr val="434343"/>
              </a:buClr>
              <a:buFont typeface="Lato"/>
              <a:buNone/>
              <a:defRPr/>
            </a:lvl3pPr>
            <a:lvl4pPr marL="0" marR="0" indent="0" algn="r" rtl="0">
              <a:spcBef>
                <a:spcPts val="0"/>
              </a:spcBef>
              <a:buClr>
                <a:srgbClr val="434343"/>
              </a:buClr>
              <a:buFont typeface="Lato"/>
              <a:buNone/>
              <a:defRPr/>
            </a:lvl4pPr>
            <a:lvl5pPr marL="0" marR="0" indent="0" algn="r" rtl="0">
              <a:spcBef>
                <a:spcPts val="0"/>
              </a:spcBef>
              <a:buClr>
                <a:srgbClr val="434343"/>
              </a:buClr>
              <a:buFont typeface="Lato"/>
              <a:buNone/>
              <a:defRPr/>
            </a:lvl5pPr>
            <a:lvl6pPr marL="0" marR="0" indent="0" algn="r" rtl="0">
              <a:spcBef>
                <a:spcPts val="0"/>
              </a:spcBef>
              <a:buClr>
                <a:srgbClr val="434343"/>
              </a:buClr>
              <a:buFont typeface="Lato"/>
              <a:buNone/>
              <a:defRPr/>
            </a:lvl6pPr>
            <a:lvl7pPr marL="0" marR="0" indent="0" algn="r" rtl="0">
              <a:spcBef>
                <a:spcPts val="0"/>
              </a:spcBef>
              <a:buClr>
                <a:srgbClr val="434343"/>
              </a:buClr>
              <a:buFont typeface="Lato"/>
              <a:buNone/>
              <a:defRPr/>
            </a:lvl7pPr>
            <a:lvl8pPr marL="0" marR="0" indent="0" algn="r" rtl="0">
              <a:spcBef>
                <a:spcPts val="0"/>
              </a:spcBef>
              <a:buClr>
                <a:srgbClr val="434343"/>
              </a:buClr>
              <a:buFont typeface="Lato"/>
              <a:buNone/>
              <a:defRPr/>
            </a:lvl8pPr>
            <a:lvl9pPr marL="0" marR="0" indent="0" algn="r" rtl="0">
              <a:spcBef>
                <a:spcPts val="0"/>
              </a:spcBef>
              <a:buClr>
                <a:srgbClr val="434343"/>
              </a:buClr>
              <a:buFont typeface="Lato"/>
              <a:buNone/>
              <a:defRPr/>
            </a:lvl9pPr>
          </a:lstStyle>
          <a:p>
            <a:endParaRPr/>
          </a:p>
        </p:txBody>
      </p:sp>
      <p:grpSp>
        <p:nvGrpSpPr>
          <p:cNvPr id="7" name="Shape 7"/>
          <p:cNvGrpSpPr/>
          <p:nvPr/>
        </p:nvGrpSpPr>
        <p:grpSpPr>
          <a:xfrm>
            <a:off x="403150" y="431450"/>
            <a:ext cx="1174800" cy="382199"/>
            <a:chOff x="403150" y="431450"/>
            <a:chExt cx="1174800" cy="382199"/>
          </a:xfrm>
        </p:grpSpPr>
        <p:pic>
          <p:nvPicPr>
            <p:cNvPr id="8" name="Shape 8"/>
            <p:cNvPicPr preferRelativeResize="0"/>
            <p:nvPr/>
          </p:nvPicPr>
          <p:blipFill rotWithShape="1">
            <a:blip r:embed="rId9">
              <a:alphaModFix/>
            </a:blip>
            <a:srcRect/>
            <a:stretch/>
          </p:blipFill>
          <p:spPr>
            <a:xfrm>
              <a:off x="479600" y="452000"/>
              <a:ext cx="962400" cy="328499"/>
            </a:xfrm>
            <a:prstGeom prst="rect">
              <a:avLst/>
            </a:prstGeom>
            <a:noFill/>
            <a:ln>
              <a:noFill/>
            </a:ln>
          </p:spPr>
        </p:pic>
        <p:sp>
          <p:nvSpPr>
            <p:cNvPr id="9" name="Shape 9"/>
            <p:cNvSpPr/>
            <p:nvPr/>
          </p:nvSpPr>
          <p:spPr>
            <a:xfrm>
              <a:off x="403150" y="431450"/>
              <a:ext cx="1174800" cy="3821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cxnSp>
        <p:nvCxnSpPr>
          <p:cNvPr id="10" name="Shape 10"/>
          <p:cNvCxnSpPr/>
          <p:nvPr/>
        </p:nvCxnSpPr>
        <p:spPr>
          <a:xfrm>
            <a:off x="479600" y="856225"/>
            <a:ext cx="8174099" cy="0"/>
          </a:xfrm>
          <a:prstGeom prst="straightConnector1">
            <a:avLst/>
          </a:prstGeom>
          <a:noFill/>
          <a:ln w="38100" cap="flat" cmpd="sng">
            <a:solidFill>
              <a:srgbClr val="00B49D"/>
            </a:solidFill>
            <a:prstDash val="solid"/>
            <a:round/>
            <a:headEnd type="none" w="med" len="med"/>
            <a:tailEnd type="none" w="med" len="med"/>
          </a:ln>
        </p:spPr>
      </p:cxnSp>
      <p:pic>
        <p:nvPicPr>
          <p:cNvPr id="11" name="Shape 11"/>
          <p:cNvPicPr preferRelativeResize="0"/>
          <p:nvPr/>
        </p:nvPicPr>
        <p:blipFill rotWithShape="1">
          <a:blip r:embed="rId10">
            <a:alphaModFix/>
          </a:blip>
          <a:srcRect/>
          <a:stretch/>
        </p:blipFill>
        <p:spPr>
          <a:xfrm>
            <a:off x="8071228" y="4580073"/>
            <a:ext cx="1034399" cy="498299"/>
          </a:xfrm>
          <a:prstGeom prst="rect">
            <a:avLst/>
          </a:prstGeom>
          <a:noFill/>
          <a:ln>
            <a:noFill/>
          </a:ln>
        </p:spPr>
      </p:pic>
      <p:sp>
        <p:nvSpPr>
          <p:cNvPr id="12" name="Shape 12"/>
          <p:cNvSpPr/>
          <p:nvPr/>
        </p:nvSpPr>
        <p:spPr>
          <a:xfrm>
            <a:off x="8046725" y="4555775"/>
            <a:ext cx="1097399" cy="587999"/>
          </a:xfrm>
          <a:prstGeom prst="rect">
            <a:avLst/>
          </a:prstGeom>
          <a:solidFill>
            <a:srgbClr val="FFFFFF">
              <a:alpha val="4352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witter.com/kingoau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rsaconference.com/events/us15/agenda/sessions/1846/is-devops-breaking-your-compan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github.com/conjurinc/sdf-g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github.com/conjurinc/summ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conjurinc/summon/tree/master/provider"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30.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JenAndre/docker-security-tal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838200" y="3387317"/>
            <a:ext cx="7772400" cy="1159799"/>
          </a:xfrm>
          <a:prstGeom prst="rect">
            <a:avLst/>
          </a:prstGeom>
        </p:spPr>
        <p:txBody>
          <a:bodyPr lIns="91425" tIns="91425" rIns="91425" bIns="91425" anchor="t" anchorCtr="0">
            <a:noAutofit/>
          </a:bodyPr>
          <a:lstStyle/>
          <a:p>
            <a:pPr>
              <a:spcBef>
                <a:spcPts val="0"/>
              </a:spcBef>
              <a:buNone/>
            </a:pPr>
            <a:r>
              <a:rPr lang="en"/>
              <a:t>Here Be Dragons:  Security Maps of the Container New World</a:t>
            </a:r>
          </a:p>
        </p:txBody>
      </p:sp>
      <p:sp>
        <p:nvSpPr>
          <p:cNvPr id="71" name="Shape 71"/>
          <p:cNvSpPr txBox="1">
            <a:spLocks noGrp="1"/>
          </p:cNvSpPr>
          <p:nvPr>
            <p:ph type="subTitle" idx="1"/>
          </p:nvPr>
        </p:nvSpPr>
        <p:spPr>
          <a:xfrm>
            <a:off x="685800" y="4072094"/>
            <a:ext cx="7772400" cy="784799"/>
          </a:xfrm>
          <a:prstGeom prst="rect">
            <a:avLst/>
          </a:prstGeom>
        </p:spPr>
        <p:txBody>
          <a:bodyPr lIns="91425" tIns="91425" rIns="91425" bIns="91425" anchor="t" anchorCtr="0">
            <a:noAutofit/>
          </a:bodyPr>
          <a:lstStyle/>
          <a:p>
            <a:pPr rtl="0">
              <a:spcBef>
                <a:spcPts val="0"/>
              </a:spcBef>
              <a:buNone/>
            </a:pPr>
            <a:r>
              <a:rPr lang="en"/>
              <a:t>Josh Bregman</a:t>
            </a:r>
          </a:p>
          <a:p>
            <a:pPr rtl="0">
              <a:spcBef>
                <a:spcPts val="0"/>
              </a:spcBef>
              <a:buNone/>
            </a:pPr>
            <a:r>
              <a:rPr lang="en"/>
              <a:t>Vice President/Evangelist</a:t>
            </a:r>
          </a:p>
          <a:p>
            <a:pPr>
              <a:spcBef>
                <a:spcPts val="0"/>
              </a:spcBef>
              <a:buNone/>
            </a:pPr>
            <a:r>
              <a:rPr lang="en" u="sng">
                <a:solidFill>
                  <a:schemeClr val="hlink"/>
                </a:solidFill>
                <a:hlinkClick r:id="rId3"/>
              </a:rPr>
              <a:t>@kingoauth</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The Challenge</a:t>
            </a:r>
          </a:p>
        </p:txBody>
      </p:sp>
      <p:sp>
        <p:nvSpPr>
          <p:cNvPr id="148" name="Shape 148"/>
          <p:cNvSpPr txBox="1">
            <a:spLocks noGrp="1"/>
          </p:cNvSpPr>
          <p:nvPr>
            <p:ph type="body" idx="1"/>
          </p:nvPr>
        </p:nvSpPr>
        <p:spPr>
          <a:xfrm>
            <a:off x="308900" y="1016275"/>
            <a:ext cx="36398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Let’s assume that the shipping containers represent containers (docker, LXC, rocket) or orchestrated groups of containers (kubernetes, mesos) </a:t>
            </a:r>
          </a:p>
          <a:p>
            <a:pPr marL="457200" lvl="0" indent="-317500" rtl="0">
              <a:spcBef>
                <a:spcPts val="0"/>
              </a:spcBef>
              <a:buClr>
                <a:srgbClr val="434343"/>
              </a:buClr>
              <a:buSzPct val="100000"/>
              <a:buFont typeface="Lato"/>
              <a:buChar char="◁"/>
            </a:pPr>
            <a:r>
              <a:rPr lang="en"/>
              <a:t>How could you ensure that:</a:t>
            </a:r>
          </a:p>
          <a:p>
            <a:pPr marL="914400" lvl="1" indent="-317500" rtl="0">
              <a:spcBef>
                <a:spcPts val="0"/>
              </a:spcBef>
              <a:buClr>
                <a:srgbClr val="434343"/>
              </a:buClr>
              <a:buSzPct val="100000"/>
              <a:buFont typeface="Lato"/>
              <a:buChar char="⊃"/>
            </a:pPr>
            <a:r>
              <a:rPr lang="en"/>
              <a:t>All of the containers of the same color can call communicate with each other</a:t>
            </a:r>
          </a:p>
          <a:p>
            <a:pPr marL="914400" lvl="1" indent="-317500" rtl="0">
              <a:spcBef>
                <a:spcPts val="0"/>
              </a:spcBef>
              <a:buClr>
                <a:srgbClr val="434343"/>
              </a:buClr>
              <a:buSzPct val="100000"/>
              <a:buFont typeface="Lato"/>
              <a:buChar char="⊃"/>
            </a:pPr>
            <a:r>
              <a:rPr lang="en"/>
              <a:t>The blue containers can communicate with the red containers</a:t>
            </a:r>
          </a:p>
          <a:p>
            <a:pPr marL="914400" lvl="1" indent="-317500">
              <a:spcBef>
                <a:spcPts val="0"/>
              </a:spcBef>
              <a:buClr>
                <a:srgbClr val="434343"/>
              </a:buClr>
              <a:buSzPct val="100000"/>
              <a:buFont typeface="Lato"/>
              <a:buChar char="⊃"/>
            </a:pPr>
            <a:r>
              <a:rPr lang="en"/>
              <a:t>And the rules and the containers are constantly changing</a:t>
            </a:r>
          </a:p>
        </p:txBody>
      </p:sp>
      <p:pic>
        <p:nvPicPr>
          <p:cNvPr id="149" name="Shape 149"/>
          <p:cNvPicPr preferRelativeResize="0"/>
          <p:nvPr/>
        </p:nvPicPr>
        <p:blipFill rotWithShape="1">
          <a:blip r:embed="rId3">
            <a:alphaModFix/>
          </a:blip>
          <a:srcRect b="7876"/>
          <a:stretch/>
        </p:blipFill>
        <p:spPr>
          <a:xfrm>
            <a:off x="4001099" y="940075"/>
            <a:ext cx="4685700" cy="3725699"/>
          </a:xfrm>
          <a:prstGeom prst="rect">
            <a:avLst/>
          </a:prstGeom>
          <a:noFill/>
          <a:ln>
            <a:noFill/>
          </a:ln>
        </p:spPr>
      </p:pic>
      <p:pic>
        <p:nvPicPr>
          <p:cNvPr id="150" name="Shape 150"/>
          <p:cNvPicPr preferRelativeResize="0"/>
          <p:nvPr/>
        </p:nvPicPr>
        <p:blipFill>
          <a:blip r:embed="rId4">
            <a:alphaModFix/>
          </a:blip>
          <a:stretch>
            <a:fillRect/>
          </a:stretch>
        </p:blipFill>
        <p:spPr>
          <a:xfrm>
            <a:off x="4001100" y="940075"/>
            <a:ext cx="4685701" cy="3725700"/>
          </a:xfrm>
          <a:prstGeom prst="rect">
            <a:avLst/>
          </a:prstGeom>
          <a:noFill/>
          <a:ln>
            <a:noFill/>
          </a:ln>
        </p:spPr>
      </p:pic>
      <p:pic>
        <p:nvPicPr>
          <p:cNvPr id="151" name="Shape 151"/>
          <p:cNvPicPr preferRelativeResize="0"/>
          <p:nvPr/>
        </p:nvPicPr>
        <p:blipFill>
          <a:blip r:embed="rId5">
            <a:alphaModFix/>
          </a:blip>
          <a:stretch>
            <a:fillRect/>
          </a:stretch>
        </p:blipFill>
        <p:spPr>
          <a:xfrm>
            <a:off x="4001100" y="940075"/>
            <a:ext cx="4685700" cy="3725699"/>
          </a:xfrm>
          <a:prstGeom prst="rect">
            <a:avLst/>
          </a:prstGeom>
          <a:noFill/>
          <a:ln>
            <a:noFill/>
          </a:ln>
        </p:spPr>
      </p:pic>
      <p:pic>
        <p:nvPicPr>
          <p:cNvPr id="152" name="Shape 152"/>
          <p:cNvPicPr preferRelativeResize="0"/>
          <p:nvPr/>
        </p:nvPicPr>
        <p:blipFill rotWithShape="1">
          <a:blip r:embed="rId6">
            <a:alphaModFix/>
          </a:blip>
          <a:srcRect b="9288"/>
          <a:stretch/>
        </p:blipFill>
        <p:spPr>
          <a:xfrm>
            <a:off x="4001100" y="940075"/>
            <a:ext cx="4685700" cy="37256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Introducing Software Defined Firewall (SDF)</a:t>
            </a:r>
          </a:p>
        </p:txBody>
      </p:sp>
      <p:sp>
        <p:nvSpPr>
          <p:cNvPr id="158" name="Shape 158"/>
          <p:cNvSpPr/>
          <p:nvPr/>
        </p:nvSpPr>
        <p:spPr>
          <a:xfrm>
            <a:off x="3785325" y="2121325"/>
            <a:ext cx="3458099" cy="19661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a:spcBef>
                <a:spcPts val="0"/>
              </a:spcBef>
              <a:buNone/>
            </a:pPr>
            <a:r>
              <a:rPr lang="en"/>
              <a:t>Container “Group” (e.g. pod)</a:t>
            </a:r>
          </a:p>
        </p:txBody>
      </p:sp>
      <p:sp>
        <p:nvSpPr>
          <p:cNvPr id="159" name="Shape 159"/>
          <p:cNvSpPr/>
          <p:nvPr/>
        </p:nvSpPr>
        <p:spPr>
          <a:xfrm>
            <a:off x="6267450" y="2317625"/>
            <a:ext cx="755400" cy="6294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a:t>SDF</a:t>
            </a:r>
          </a:p>
          <a:p>
            <a:pPr algn="ctr">
              <a:spcBef>
                <a:spcPts val="0"/>
              </a:spcBef>
              <a:buNone/>
            </a:pPr>
            <a:r>
              <a:rPr lang="en" sz="800" i="1"/>
              <a:t>gatekeeper</a:t>
            </a:r>
          </a:p>
        </p:txBody>
      </p:sp>
      <p:sp>
        <p:nvSpPr>
          <p:cNvPr id="160" name="Shape 160"/>
          <p:cNvSpPr/>
          <p:nvPr/>
        </p:nvSpPr>
        <p:spPr>
          <a:xfrm>
            <a:off x="3945250" y="2501675"/>
            <a:ext cx="755400" cy="6294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service</a:t>
            </a:r>
          </a:p>
        </p:txBody>
      </p:sp>
      <p:sp>
        <p:nvSpPr>
          <p:cNvPr id="161" name="Shape 161"/>
          <p:cNvSpPr/>
          <p:nvPr/>
        </p:nvSpPr>
        <p:spPr>
          <a:xfrm>
            <a:off x="6267350" y="3351600"/>
            <a:ext cx="755400" cy="6294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log-shipper</a:t>
            </a:r>
          </a:p>
        </p:txBody>
      </p:sp>
      <p:cxnSp>
        <p:nvCxnSpPr>
          <p:cNvPr id="162" name="Shape 162"/>
          <p:cNvCxnSpPr>
            <a:stCxn id="163" idx="3"/>
            <a:endCxn id="161" idx="1"/>
          </p:cNvCxnSpPr>
          <p:nvPr/>
        </p:nvCxnSpPr>
        <p:spPr>
          <a:xfrm flipV="1">
            <a:off x="4700650" y="3666300"/>
            <a:ext cx="1566700" cy="23042"/>
          </a:xfrm>
          <a:prstGeom prst="straightConnector1">
            <a:avLst/>
          </a:prstGeom>
          <a:noFill/>
          <a:ln w="19050" cap="flat" cmpd="sng">
            <a:solidFill>
              <a:schemeClr val="dk2"/>
            </a:solidFill>
            <a:prstDash val="solid"/>
            <a:round/>
            <a:headEnd type="none" w="lg" len="lg"/>
            <a:tailEnd type="triangle" w="lg" len="lg"/>
          </a:ln>
        </p:spPr>
      </p:cxnSp>
      <p:sp>
        <p:nvSpPr>
          <p:cNvPr id="163" name="Shape 163"/>
          <p:cNvSpPr/>
          <p:nvPr/>
        </p:nvSpPr>
        <p:spPr>
          <a:xfrm>
            <a:off x="3945250" y="3374642"/>
            <a:ext cx="755400" cy="6294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a:t>SDF</a:t>
            </a:r>
          </a:p>
          <a:p>
            <a:pPr lvl="0" algn="ctr" rtl="0">
              <a:spcBef>
                <a:spcPts val="0"/>
              </a:spcBef>
              <a:buNone/>
            </a:pPr>
            <a:r>
              <a:rPr lang="en" sz="800" i="1"/>
              <a:t>forwarder</a:t>
            </a:r>
          </a:p>
        </p:txBody>
      </p:sp>
      <p:cxnSp>
        <p:nvCxnSpPr>
          <p:cNvPr id="164" name="Shape 164"/>
          <p:cNvCxnSpPr>
            <a:stCxn id="160" idx="3"/>
            <a:endCxn id="161" idx="1"/>
          </p:cNvCxnSpPr>
          <p:nvPr/>
        </p:nvCxnSpPr>
        <p:spPr>
          <a:xfrm>
            <a:off x="4700650" y="2816375"/>
            <a:ext cx="1566600" cy="849900"/>
          </a:xfrm>
          <a:prstGeom prst="straightConnector1">
            <a:avLst/>
          </a:prstGeom>
          <a:noFill/>
          <a:ln w="19050" cap="flat" cmpd="sng">
            <a:solidFill>
              <a:schemeClr val="dk2"/>
            </a:solidFill>
            <a:prstDash val="solid"/>
            <a:round/>
            <a:headEnd type="none" w="lg" len="lg"/>
            <a:tailEnd type="triangle" w="lg" len="lg"/>
          </a:ln>
        </p:spPr>
      </p:cxnSp>
      <p:cxnSp>
        <p:nvCxnSpPr>
          <p:cNvPr id="165" name="Shape 165"/>
          <p:cNvCxnSpPr>
            <a:stCxn id="159" idx="1"/>
            <a:endCxn id="160" idx="3"/>
          </p:cNvCxnSpPr>
          <p:nvPr/>
        </p:nvCxnSpPr>
        <p:spPr>
          <a:xfrm flipH="1">
            <a:off x="4700550" y="2632325"/>
            <a:ext cx="1566900" cy="184200"/>
          </a:xfrm>
          <a:prstGeom prst="straightConnector1">
            <a:avLst/>
          </a:prstGeom>
          <a:noFill/>
          <a:ln w="19050" cap="flat" cmpd="sng">
            <a:solidFill>
              <a:schemeClr val="dk2"/>
            </a:solidFill>
            <a:prstDash val="solid"/>
            <a:round/>
            <a:headEnd type="none" w="lg" len="lg"/>
            <a:tailEnd type="triangle" w="lg" len="lg"/>
          </a:ln>
        </p:spPr>
      </p:cxnSp>
      <p:cxnSp>
        <p:nvCxnSpPr>
          <p:cNvPr id="166" name="Shape 166"/>
          <p:cNvCxnSpPr>
            <a:stCxn id="159" idx="2"/>
            <a:endCxn id="161" idx="0"/>
          </p:cNvCxnSpPr>
          <p:nvPr/>
        </p:nvCxnSpPr>
        <p:spPr>
          <a:xfrm>
            <a:off x="6645150" y="2947025"/>
            <a:ext cx="0" cy="404700"/>
          </a:xfrm>
          <a:prstGeom prst="straightConnector1">
            <a:avLst/>
          </a:prstGeom>
          <a:noFill/>
          <a:ln w="19050" cap="flat" cmpd="sng">
            <a:solidFill>
              <a:schemeClr val="dk2"/>
            </a:solidFill>
            <a:prstDash val="solid"/>
            <a:round/>
            <a:headEnd type="none" w="lg" len="lg"/>
            <a:tailEnd type="triangle" w="lg" len="lg"/>
          </a:ln>
        </p:spPr>
      </p:cxnSp>
      <p:sp>
        <p:nvSpPr>
          <p:cNvPr id="167" name="Shape 167"/>
          <p:cNvSpPr/>
          <p:nvPr/>
        </p:nvSpPr>
        <p:spPr>
          <a:xfrm>
            <a:off x="7850925" y="1051800"/>
            <a:ext cx="800399" cy="3192300"/>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Users</a:t>
            </a:r>
          </a:p>
        </p:txBody>
      </p:sp>
      <p:pic>
        <p:nvPicPr>
          <p:cNvPr id="168" name="Shape 168"/>
          <p:cNvPicPr preferRelativeResize="0"/>
          <p:nvPr/>
        </p:nvPicPr>
        <p:blipFill rotWithShape="1">
          <a:blip r:embed="rId3">
            <a:alphaModFix/>
          </a:blip>
          <a:srcRect r="83342"/>
          <a:stretch/>
        </p:blipFill>
        <p:spPr>
          <a:xfrm>
            <a:off x="8054800" y="2774700"/>
            <a:ext cx="392726" cy="734100"/>
          </a:xfrm>
          <a:prstGeom prst="rect">
            <a:avLst/>
          </a:prstGeom>
          <a:noFill/>
          <a:ln>
            <a:noFill/>
          </a:ln>
        </p:spPr>
      </p:pic>
      <p:pic>
        <p:nvPicPr>
          <p:cNvPr id="169" name="Shape 169"/>
          <p:cNvPicPr preferRelativeResize="0"/>
          <p:nvPr/>
        </p:nvPicPr>
        <p:blipFill rotWithShape="1">
          <a:blip r:embed="rId3">
            <a:alphaModFix/>
          </a:blip>
          <a:srcRect l="17746" r="54917"/>
          <a:stretch/>
        </p:blipFill>
        <p:spPr>
          <a:xfrm>
            <a:off x="7969435" y="2119962"/>
            <a:ext cx="563474" cy="641846"/>
          </a:xfrm>
          <a:prstGeom prst="rect">
            <a:avLst/>
          </a:prstGeom>
          <a:noFill/>
          <a:ln>
            <a:noFill/>
          </a:ln>
        </p:spPr>
      </p:pic>
      <p:pic>
        <p:nvPicPr>
          <p:cNvPr id="170" name="Shape 170"/>
          <p:cNvPicPr preferRelativeResize="0"/>
          <p:nvPr/>
        </p:nvPicPr>
        <p:blipFill rotWithShape="1">
          <a:blip r:embed="rId3">
            <a:alphaModFix/>
          </a:blip>
          <a:srcRect l="45366" r="27297"/>
          <a:stretch/>
        </p:blipFill>
        <p:spPr>
          <a:xfrm>
            <a:off x="7969425" y="1385437"/>
            <a:ext cx="563474" cy="641850"/>
          </a:xfrm>
          <a:prstGeom prst="rect">
            <a:avLst/>
          </a:prstGeom>
          <a:noFill/>
          <a:ln>
            <a:noFill/>
          </a:ln>
        </p:spPr>
      </p:pic>
      <p:pic>
        <p:nvPicPr>
          <p:cNvPr id="171" name="Shape 171"/>
          <p:cNvPicPr preferRelativeResize="0"/>
          <p:nvPr/>
        </p:nvPicPr>
        <p:blipFill rotWithShape="1">
          <a:blip r:embed="rId4">
            <a:alphaModFix/>
          </a:blip>
          <a:srcRect l="76559" t="13867" r="6428" b="47516"/>
          <a:stretch/>
        </p:blipFill>
        <p:spPr>
          <a:xfrm>
            <a:off x="7969400" y="1306450"/>
            <a:ext cx="563475" cy="502125"/>
          </a:xfrm>
          <a:prstGeom prst="rect">
            <a:avLst/>
          </a:prstGeom>
          <a:noFill/>
          <a:ln>
            <a:noFill/>
          </a:ln>
        </p:spPr>
      </p:pic>
      <p:pic>
        <p:nvPicPr>
          <p:cNvPr id="172" name="Shape 172"/>
          <p:cNvPicPr preferRelativeResize="0"/>
          <p:nvPr/>
        </p:nvPicPr>
        <p:blipFill rotWithShape="1">
          <a:blip r:embed="rId3">
            <a:alphaModFix/>
          </a:blip>
          <a:srcRect l="72664"/>
          <a:stretch/>
        </p:blipFill>
        <p:spPr>
          <a:xfrm>
            <a:off x="7969426" y="3508800"/>
            <a:ext cx="644486" cy="734100"/>
          </a:xfrm>
          <a:prstGeom prst="rect">
            <a:avLst/>
          </a:prstGeom>
          <a:noFill/>
          <a:ln>
            <a:noFill/>
          </a:ln>
        </p:spPr>
      </p:pic>
      <p:pic>
        <p:nvPicPr>
          <p:cNvPr id="173" name="Shape 173"/>
          <p:cNvPicPr preferRelativeResize="0"/>
          <p:nvPr/>
        </p:nvPicPr>
        <p:blipFill rotWithShape="1">
          <a:blip r:embed="rId4">
            <a:alphaModFix/>
          </a:blip>
          <a:srcRect l="7437" r="77059" b="58602"/>
          <a:stretch/>
        </p:blipFill>
        <p:spPr>
          <a:xfrm>
            <a:off x="8054762" y="2722625"/>
            <a:ext cx="392724" cy="590594"/>
          </a:xfrm>
          <a:prstGeom prst="rect">
            <a:avLst/>
          </a:prstGeom>
          <a:noFill/>
          <a:ln>
            <a:noFill/>
          </a:ln>
        </p:spPr>
      </p:pic>
      <p:pic>
        <p:nvPicPr>
          <p:cNvPr id="174" name="Shape 174"/>
          <p:cNvPicPr preferRelativeResize="0"/>
          <p:nvPr/>
        </p:nvPicPr>
        <p:blipFill rotWithShape="1">
          <a:blip r:embed="rId4">
            <a:alphaModFix/>
          </a:blip>
          <a:srcRect l="50717" r="31195" b="58984"/>
          <a:stretch/>
        </p:blipFill>
        <p:spPr>
          <a:xfrm>
            <a:off x="8037312" y="2018575"/>
            <a:ext cx="427625" cy="546124"/>
          </a:xfrm>
          <a:prstGeom prst="rect">
            <a:avLst/>
          </a:prstGeom>
          <a:noFill/>
          <a:ln>
            <a:noFill/>
          </a:ln>
        </p:spPr>
      </p:pic>
      <p:pic>
        <p:nvPicPr>
          <p:cNvPr id="175" name="Shape 175"/>
          <p:cNvPicPr preferRelativeResize="0"/>
          <p:nvPr/>
        </p:nvPicPr>
        <p:blipFill rotWithShape="1">
          <a:blip r:embed="rId5">
            <a:alphaModFix/>
          </a:blip>
          <a:srcRect l="27753" r="52059" b="47556"/>
          <a:stretch/>
        </p:blipFill>
        <p:spPr>
          <a:xfrm>
            <a:off x="7969425" y="3471150"/>
            <a:ext cx="427624" cy="546125"/>
          </a:xfrm>
          <a:prstGeom prst="rect">
            <a:avLst/>
          </a:prstGeom>
          <a:noFill/>
          <a:ln>
            <a:noFill/>
          </a:ln>
        </p:spPr>
      </p:pic>
      <p:cxnSp>
        <p:nvCxnSpPr>
          <p:cNvPr id="176" name="Shape 176"/>
          <p:cNvCxnSpPr>
            <a:endCxn id="159" idx="0"/>
          </p:cNvCxnSpPr>
          <p:nvPr/>
        </p:nvCxnSpPr>
        <p:spPr>
          <a:xfrm>
            <a:off x="6638550" y="1374724"/>
            <a:ext cx="6600" cy="942899"/>
          </a:xfrm>
          <a:prstGeom prst="straightConnector1">
            <a:avLst/>
          </a:prstGeom>
          <a:noFill/>
          <a:ln w="19050" cap="flat" cmpd="sng">
            <a:solidFill>
              <a:schemeClr val="dk2"/>
            </a:solidFill>
            <a:prstDash val="solid"/>
            <a:round/>
            <a:headEnd type="none" w="lg" len="lg"/>
            <a:tailEnd type="triangle" w="lg" len="lg"/>
          </a:ln>
        </p:spPr>
      </p:cxnSp>
      <p:sp>
        <p:nvSpPr>
          <p:cNvPr id="177" name="Shape 177"/>
          <p:cNvSpPr txBox="1">
            <a:spLocks noGrp="1"/>
          </p:cNvSpPr>
          <p:nvPr>
            <p:ph type="body" idx="1"/>
          </p:nvPr>
        </p:nvSpPr>
        <p:spPr>
          <a:xfrm>
            <a:off x="377775" y="940075"/>
            <a:ext cx="3138300" cy="40542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0"/>
              </a:spcAft>
              <a:buClr>
                <a:srgbClr val="434343"/>
              </a:buClr>
              <a:buSzPct val="100000"/>
              <a:buFont typeface="Lato"/>
              <a:buChar char="◁"/>
            </a:pPr>
            <a:r>
              <a:rPr lang="en">
                <a:solidFill>
                  <a:schemeClr val="dk1"/>
                </a:solidFill>
              </a:rPr>
              <a:t>Pod supports separation of concerns among Development, Operations, and Security</a:t>
            </a:r>
          </a:p>
          <a:p>
            <a:pPr marL="457200" marR="0" lvl="0" indent="-317500" algn="l" rtl="0">
              <a:lnSpc>
                <a:spcPct val="115000"/>
              </a:lnSpc>
              <a:spcBef>
                <a:spcPts val="0"/>
              </a:spcBef>
              <a:spcAft>
                <a:spcPts val="0"/>
              </a:spcAft>
              <a:buClr>
                <a:srgbClr val="434343"/>
              </a:buClr>
              <a:buSzPct val="100000"/>
              <a:buFont typeface="Lato"/>
              <a:buChar char="◁"/>
            </a:pPr>
            <a:r>
              <a:rPr lang="en">
                <a:solidFill>
                  <a:schemeClr val="dk1"/>
                </a:solidFill>
              </a:rPr>
              <a:t>Route all HTTP traffic to SDF - </a:t>
            </a:r>
            <a:r>
              <a:rPr lang="en" i="1">
                <a:solidFill>
                  <a:schemeClr val="dk1"/>
                </a:solidFill>
              </a:rPr>
              <a:t>gatekeeper</a:t>
            </a:r>
          </a:p>
          <a:p>
            <a:pPr marL="914400" marR="0" lvl="1" indent="-317500" algn="l" rtl="0">
              <a:lnSpc>
                <a:spcPct val="115000"/>
              </a:lnSpc>
              <a:spcBef>
                <a:spcPts val="0"/>
              </a:spcBef>
              <a:spcAft>
                <a:spcPts val="0"/>
              </a:spcAft>
              <a:buClr>
                <a:schemeClr val="dk1"/>
              </a:buClr>
              <a:buSzPct val="100000"/>
              <a:buFont typeface="Lato"/>
              <a:buChar char="⊃"/>
            </a:pPr>
            <a:r>
              <a:rPr lang="en">
                <a:solidFill>
                  <a:schemeClr val="dk1"/>
                </a:solidFill>
              </a:rPr>
              <a:t>Validates if request is authorized</a:t>
            </a:r>
          </a:p>
          <a:p>
            <a:pPr marL="914400" marR="0" lvl="1" indent="-317500" algn="l" rtl="0">
              <a:lnSpc>
                <a:spcPct val="115000"/>
              </a:lnSpc>
              <a:spcBef>
                <a:spcPts val="0"/>
              </a:spcBef>
              <a:spcAft>
                <a:spcPts val="0"/>
              </a:spcAft>
              <a:buClr>
                <a:schemeClr val="dk1"/>
              </a:buClr>
              <a:buSzPct val="100000"/>
              <a:buFont typeface="Lato"/>
              <a:buChar char="⊃"/>
            </a:pPr>
            <a:r>
              <a:rPr lang="en">
                <a:solidFill>
                  <a:schemeClr val="dk1"/>
                </a:solidFill>
              </a:rPr>
              <a:t>Forwards request to service</a:t>
            </a:r>
          </a:p>
          <a:p>
            <a:pPr marL="457200" marR="0" lvl="0" indent="-317500" algn="l" rtl="0">
              <a:lnSpc>
                <a:spcPct val="115000"/>
              </a:lnSpc>
              <a:spcBef>
                <a:spcPts val="0"/>
              </a:spcBef>
              <a:spcAft>
                <a:spcPts val="0"/>
              </a:spcAft>
              <a:buClr>
                <a:schemeClr val="dk1"/>
              </a:buClr>
              <a:buSzPct val="100000"/>
              <a:buFont typeface="Lato"/>
              <a:buChar char="◁"/>
            </a:pPr>
            <a:r>
              <a:rPr lang="en">
                <a:solidFill>
                  <a:schemeClr val="dk1"/>
                </a:solidFill>
              </a:rPr>
              <a:t>Calls to other services outside of the pod are routed to the SDF </a:t>
            </a:r>
            <a:r>
              <a:rPr lang="en" i="1">
                <a:solidFill>
                  <a:schemeClr val="dk1"/>
                </a:solidFill>
              </a:rPr>
              <a:t>forwarder</a:t>
            </a:r>
          </a:p>
          <a:p>
            <a:pPr marL="914400" marR="0" lvl="1" indent="-317500" algn="l" rtl="0">
              <a:lnSpc>
                <a:spcPct val="115000"/>
              </a:lnSpc>
              <a:spcBef>
                <a:spcPts val="0"/>
              </a:spcBef>
              <a:spcAft>
                <a:spcPts val="0"/>
              </a:spcAft>
              <a:buClr>
                <a:schemeClr val="dk1"/>
              </a:buClr>
              <a:buSzPct val="100000"/>
              <a:buFont typeface="Lato"/>
              <a:buChar char="⊃"/>
            </a:pPr>
            <a:r>
              <a:rPr lang="en">
                <a:solidFill>
                  <a:schemeClr val="dk1"/>
                </a:solidFill>
              </a:rPr>
              <a:t>Forwarder attaches identity to the request and sends to the target service</a:t>
            </a:r>
          </a:p>
          <a:p>
            <a:pPr marL="0" marR="0" lvl="0" indent="0" algn="l" rtl="0">
              <a:lnSpc>
                <a:spcPct val="115000"/>
              </a:lnSpc>
              <a:spcBef>
                <a:spcPts val="0"/>
              </a:spcBef>
              <a:spcAft>
                <a:spcPts val="0"/>
              </a:spcAft>
              <a:buNone/>
            </a:pPr>
            <a:endParaRPr>
              <a:solidFill>
                <a:schemeClr val="dk1"/>
              </a:solidFill>
            </a:endParaRPr>
          </a:p>
          <a:p>
            <a:pPr marL="0" lvl="0" indent="0" rtl="0">
              <a:spcBef>
                <a:spcPts val="0"/>
              </a:spcBef>
              <a:buNone/>
            </a:pPr>
            <a:endParaRPr/>
          </a:p>
          <a:p>
            <a:pPr marL="381000" lvl="0" indent="0" rtl="0">
              <a:spcBef>
                <a:spcPts val="0"/>
              </a:spcBef>
              <a:buNone/>
            </a:pPr>
            <a:endParaRPr/>
          </a:p>
          <a:p>
            <a:pPr marL="0" lvl="0" indent="0" rtl="0">
              <a:spcBef>
                <a:spcPts val="0"/>
              </a:spcBef>
              <a:buNone/>
            </a:pPr>
            <a:endParaRPr/>
          </a:p>
        </p:txBody>
      </p:sp>
      <p:pic>
        <p:nvPicPr>
          <p:cNvPr id="178" name="Shape 178"/>
          <p:cNvPicPr preferRelativeResize="0"/>
          <p:nvPr/>
        </p:nvPicPr>
        <p:blipFill rotWithShape="1">
          <a:blip r:embed="rId4">
            <a:alphaModFix/>
          </a:blip>
          <a:srcRect l="50717" r="31195" b="58984"/>
          <a:stretch/>
        </p:blipFill>
        <p:spPr>
          <a:xfrm>
            <a:off x="3586087" y="2451367"/>
            <a:ext cx="427625" cy="546124"/>
          </a:xfrm>
          <a:prstGeom prst="rect">
            <a:avLst/>
          </a:prstGeom>
          <a:noFill/>
          <a:ln>
            <a:noFill/>
          </a:ln>
        </p:spPr>
      </p:pic>
      <p:pic>
        <p:nvPicPr>
          <p:cNvPr id="179" name="Shape 179"/>
          <p:cNvPicPr preferRelativeResize="0"/>
          <p:nvPr/>
        </p:nvPicPr>
        <p:blipFill rotWithShape="1">
          <a:blip r:embed="rId4">
            <a:alphaModFix/>
          </a:blip>
          <a:srcRect l="7437" r="77059" b="58602"/>
          <a:stretch/>
        </p:blipFill>
        <p:spPr>
          <a:xfrm>
            <a:off x="6448775" y="3746800"/>
            <a:ext cx="392724" cy="590594"/>
          </a:xfrm>
          <a:prstGeom prst="rect">
            <a:avLst/>
          </a:prstGeom>
          <a:noFill/>
          <a:ln>
            <a:noFill/>
          </a:ln>
        </p:spPr>
      </p:pic>
      <p:pic>
        <p:nvPicPr>
          <p:cNvPr id="180" name="Shape 180"/>
          <p:cNvPicPr preferRelativeResize="0"/>
          <p:nvPr/>
        </p:nvPicPr>
        <p:blipFill rotWithShape="1">
          <a:blip r:embed="rId5">
            <a:alphaModFix/>
          </a:blip>
          <a:srcRect l="27753" r="52059" b="47556"/>
          <a:stretch/>
        </p:blipFill>
        <p:spPr>
          <a:xfrm>
            <a:off x="6841500" y="1955550"/>
            <a:ext cx="427624" cy="546125"/>
          </a:xfrm>
          <a:prstGeom prst="rect">
            <a:avLst/>
          </a:prstGeom>
          <a:noFill/>
          <a:ln>
            <a:noFill/>
          </a:ln>
        </p:spPr>
      </p:pic>
      <p:cxnSp>
        <p:nvCxnSpPr>
          <p:cNvPr id="181" name="Shape 181"/>
          <p:cNvCxnSpPr>
            <a:stCxn id="163" idx="2"/>
          </p:cNvCxnSpPr>
          <p:nvPr/>
        </p:nvCxnSpPr>
        <p:spPr>
          <a:xfrm flipH="1">
            <a:off x="4321601" y="4004042"/>
            <a:ext cx="1349" cy="677108"/>
          </a:xfrm>
          <a:prstGeom prst="straightConnector1">
            <a:avLst/>
          </a:prstGeom>
          <a:noFill/>
          <a:ln w="19050" cap="flat" cmpd="sng">
            <a:solidFill>
              <a:schemeClr val="dk2"/>
            </a:solidFill>
            <a:prstDash val="solid"/>
            <a:round/>
            <a:headEnd type="none" w="lg" len="lg"/>
            <a:tailEnd type="triangle" w="lg" len="lg"/>
          </a:ln>
        </p:spPr>
      </p:cxnSp>
      <p:cxnSp>
        <p:nvCxnSpPr>
          <p:cNvPr id="27" name="Shape 181"/>
          <p:cNvCxnSpPr>
            <a:stCxn id="160" idx="2"/>
            <a:endCxn id="163" idx="0"/>
          </p:cNvCxnSpPr>
          <p:nvPr/>
        </p:nvCxnSpPr>
        <p:spPr>
          <a:xfrm>
            <a:off x="4322950" y="3131075"/>
            <a:ext cx="0" cy="243567"/>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Introducing SDF - Are you the Keymaster?</a:t>
            </a:r>
          </a:p>
        </p:txBody>
      </p:sp>
      <p:sp>
        <p:nvSpPr>
          <p:cNvPr id="187" name="Shape 187"/>
          <p:cNvSpPr/>
          <p:nvPr/>
        </p:nvSpPr>
        <p:spPr>
          <a:xfrm>
            <a:off x="666042" y="3004949"/>
            <a:ext cx="2694899" cy="15291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000"/>
              <a:t>Container “Group B” (e.g. pod)</a:t>
            </a:r>
          </a:p>
        </p:txBody>
      </p:sp>
      <p:sp>
        <p:nvSpPr>
          <p:cNvPr id="188" name="Shape 188"/>
          <p:cNvSpPr/>
          <p:nvPr/>
        </p:nvSpPr>
        <p:spPr>
          <a:xfrm>
            <a:off x="2600419" y="3157623"/>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SDF</a:t>
            </a:r>
          </a:p>
          <a:p>
            <a:pPr lvl="0" algn="ctr" rtl="0">
              <a:spcBef>
                <a:spcPts val="0"/>
              </a:spcBef>
              <a:buNone/>
            </a:pPr>
            <a:r>
              <a:rPr lang="en" sz="600" i="1"/>
              <a:t>Gatekeeper</a:t>
            </a:r>
          </a:p>
        </p:txBody>
      </p:sp>
      <p:sp>
        <p:nvSpPr>
          <p:cNvPr id="189" name="Shape 189"/>
          <p:cNvSpPr/>
          <p:nvPr/>
        </p:nvSpPr>
        <p:spPr>
          <a:xfrm>
            <a:off x="790675" y="3300769"/>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a:t>Service</a:t>
            </a:r>
          </a:p>
        </p:txBody>
      </p:sp>
      <p:sp>
        <p:nvSpPr>
          <p:cNvPr id="190" name="Shape 190"/>
          <p:cNvSpPr/>
          <p:nvPr/>
        </p:nvSpPr>
        <p:spPr>
          <a:xfrm>
            <a:off x="2600341" y="3961806"/>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log-shipper</a:t>
            </a:r>
          </a:p>
        </p:txBody>
      </p:sp>
      <p:cxnSp>
        <p:nvCxnSpPr>
          <p:cNvPr id="191" name="Shape 191"/>
          <p:cNvCxnSpPr>
            <a:stCxn id="189" idx="3"/>
            <a:endCxn id="190" idx="1"/>
          </p:cNvCxnSpPr>
          <p:nvPr/>
        </p:nvCxnSpPr>
        <p:spPr>
          <a:xfrm>
            <a:off x="1379275" y="3545569"/>
            <a:ext cx="1221000" cy="660900"/>
          </a:xfrm>
          <a:prstGeom prst="straightConnector1">
            <a:avLst/>
          </a:prstGeom>
          <a:noFill/>
          <a:ln w="19050" cap="flat" cmpd="sng">
            <a:solidFill>
              <a:schemeClr val="dk2"/>
            </a:solidFill>
            <a:prstDash val="solid"/>
            <a:round/>
            <a:headEnd type="none" w="lg" len="lg"/>
            <a:tailEnd type="triangle" w="lg" len="lg"/>
          </a:ln>
        </p:spPr>
      </p:cxnSp>
      <p:cxnSp>
        <p:nvCxnSpPr>
          <p:cNvPr id="192" name="Shape 192"/>
          <p:cNvCxnSpPr>
            <a:stCxn id="188" idx="1"/>
            <a:endCxn id="189" idx="3"/>
          </p:cNvCxnSpPr>
          <p:nvPr/>
        </p:nvCxnSpPr>
        <p:spPr>
          <a:xfrm flipH="1">
            <a:off x="1379419" y="3402423"/>
            <a:ext cx="1221000" cy="143100"/>
          </a:xfrm>
          <a:prstGeom prst="straightConnector1">
            <a:avLst/>
          </a:prstGeom>
          <a:noFill/>
          <a:ln w="19050" cap="flat" cmpd="sng">
            <a:solidFill>
              <a:schemeClr val="dk2"/>
            </a:solidFill>
            <a:prstDash val="solid"/>
            <a:round/>
            <a:headEnd type="none" w="lg" len="lg"/>
            <a:tailEnd type="triangle" w="lg" len="lg"/>
          </a:ln>
        </p:spPr>
      </p:cxnSp>
      <p:cxnSp>
        <p:nvCxnSpPr>
          <p:cNvPr id="193" name="Shape 193"/>
          <p:cNvCxnSpPr>
            <a:stCxn id="188" idx="2"/>
            <a:endCxn id="190" idx="0"/>
          </p:cNvCxnSpPr>
          <p:nvPr/>
        </p:nvCxnSpPr>
        <p:spPr>
          <a:xfrm>
            <a:off x="2894719" y="3647223"/>
            <a:ext cx="0" cy="314700"/>
          </a:xfrm>
          <a:prstGeom prst="straightConnector1">
            <a:avLst/>
          </a:prstGeom>
          <a:noFill/>
          <a:ln w="19050" cap="flat" cmpd="sng">
            <a:solidFill>
              <a:schemeClr val="dk2"/>
            </a:solidFill>
            <a:prstDash val="solid"/>
            <a:round/>
            <a:headEnd type="none" w="lg" len="lg"/>
            <a:tailEnd type="triangle" w="lg" len="lg"/>
          </a:ln>
        </p:spPr>
      </p:cxnSp>
      <p:sp>
        <p:nvSpPr>
          <p:cNvPr id="194" name="Shape 194"/>
          <p:cNvSpPr/>
          <p:nvPr/>
        </p:nvSpPr>
        <p:spPr>
          <a:xfrm>
            <a:off x="2419075" y="1030050"/>
            <a:ext cx="2694899" cy="16550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000"/>
              <a:t>Container “Group A” (e.g. pod)</a:t>
            </a:r>
          </a:p>
        </p:txBody>
      </p:sp>
      <p:sp>
        <p:nvSpPr>
          <p:cNvPr id="195" name="Shape 195"/>
          <p:cNvSpPr/>
          <p:nvPr/>
        </p:nvSpPr>
        <p:spPr>
          <a:xfrm>
            <a:off x="4353444" y="1182723"/>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SDF</a:t>
            </a:r>
          </a:p>
          <a:p>
            <a:pPr lvl="0" algn="ctr" rtl="0">
              <a:spcBef>
                <a:spcPts val="0"/>
              </a:spcBef>
              <a:buNone/>
            </a:pPr>
            <a:r>
              <a:rPr lang="en" sz="600" i="1"/>
              <a:t>Gatekeeper</a:t>
            </a:r>
          </a:p>
        </p:txBody>
      </p:sp>
      <p:sp>
        <p:nvSpPr>
          <p:cNvPr id="196" name="Shape 196"/>
          <p:cNvSpPr/>
          <p:nvPr/>
        </p:nvSpPr>
        <p:spPr>
          <a:xfrm>
            <a:off x="2597875" y="1316869"/>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900"/>
              <a:t>Service</a:t>
            </a:r>
          </a:p>
        </p:txBody>
      </p:sp>
      <p:sp>
        <p:nvSpPr>
          <p:cNvPr id="197" name="Shape 197"/>
          <p:cNvSpPr/>
          <p:nvPr/>
        </p:nvSpPr>
        <p:spPr>
          <a:xfrm>
            <a:off x="4353366" y="1986906"/>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log-shipper</a:t>
            </a:r>
          </a:p>
        </p:txBody>
      </p:sp>
      <p:cxnSp>
        <p:nvCxnSpPr>
          <p:cNvPr id="198" name="Shape 198"/>
          <p:cNvCxnSpPr>
            <a:stCxn id="196" idx="3"/>
            <a:endCxn id="197" idx="1"/>
          </p:cNvCxnSpPr>
          <p:nvPr/>
        </p:nvCxnSpPr>
        <p:spPr>
          <a:xfrm>
            <a:off x="3186475" y="1561669"/>
            <a:ext cx="1167000" cy="669900"/>
          </a:xfrm>
          <a:prstGeom prst="straightConnector1">
            <a:avLst/>
          </a:prstGeom>
          <a:noFill/>
          <a:ln w="19050" cap="flat" cmpd="sng">
            <a:solidFill>
              <a:schemeClr val="dk2"/>
            </a:solidFill>
            <a:prstDash val="solid"/>
            <a:round/>
            <a:headEnd type="none" w="lg" len="lg"/>
            <a:tailEnd type="triangle" w="lg" len="lg"/>
          </a:ln>
        </p:spPr>
      </p:cxnSp>
      <p:cxnSp>
        <p:nvCxnSpPr>
          <p:cNvPr id="199" name="Shape 199"/>
          <p:cNvCxnSpPr>
            <a:stCxn id="195" idx="1"/>
            <a:endCxn id="196" idx="3"/>
          </p:cNvCxnSpPr>
          <p:nvPr/>
        </p:nvCxnSpPr>
        <p:spPr>
          <a:xfrm flipH="1">
            <a:off x="3186444" y="1427523"/>
            <a:ext cx="1167000" cy="134100"/>
          </a:xfrm>
          <a:prstGeom prst="straightConnector1">
            <a:avLst/>
          </a:prstGeom>
          <a:noFill/>
          <a:ln w="19050" cap="flat" cmpd="sng">
            <a:solidFill>
              <a:schemeClr val="dk2"/>
            </a:solidFill>
            <a:prstDash val="solid"/>
            <a:round/>
            <a:headEnd type="none" w="lg" len="lg"/>
            <a:tailEnd type="triangle" w="lg" len="lg"/>
          </a:ln>
        </p:spPr>
      </p:cxnSp>
      <p:cxnSp>
        <p:nvCxnSpPr>
          <p:cNvPr id="200" name="Shape 200"/>
          <p:cNvCxnSpPr>
            <a:stCxn id="195" idx="2"/>
            <a:endCxn id="197" idx="0"/>
          </p:cNvCxnSpPr>
          <p:nvPr/>
        </p:nvCxnSpPr>
        <p:spPr>
          <a:xfrm>
            <a:off x="4647744" y="1672323"/>
            <a:ext cx="0" cy="314700"/>
          </a:xfrm>
          <a:prstGeom prst="straightConnector1">
            <a:avLst/>
          </a:prstGeom>
          <a:noFill/>
          <a:ln w="19050" cap="flat" cmpd="sng">
            <a:solidFill>
              <a:schemeClr val="dk2"/>
            </a:solidFill>
            <a:prstDash val="solid"/>
            <a:round/>
            <a:headEnd type="none" w="lg" len="lg"/>
            <a:tailEnd type="triangle" w="lg" len="lg"/>
          </a:ln>
        </p:spPr>
      </p:cxnSp>
      <p:sp>
        <p:nvSpPr>
          <p:cNvPr id="201" name="Shape 201"/>
          <p:cNvSpPr/>
          <p:nvPr/>
        </p:nvSpPr>
        <p:spPr>
          <a:xfrm>
            <a:off x="2597869" y="2038485"/>
            <a:ext cx="588599" cy="4896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SDF</a:t>
            </a:r>
          </a:p>
          <a:p>
            <a:pPr lvl="0" algn="ctr" rtl="0">
              <a:spcBef>
                <a:spcPts val="0"/>
              </a:spcBef>
              <a:buNone/>
            </a:pPr>
            <a:r>
              <a:rPr lang="en" sz="600" i="1"/>
              <a:t>Forwarder</a:t>
            </a:r>
          </a:p>
        </p:txBody>
      </p:sp>
      <p:cxnSp>
        <p:nvCxnSpPr>
          <p:cNvPr id="202" name="Shape 202"/>
          <p:cNvCxnSpPr>
            <a:stCxn id="201" idx="2"/>
            <a:endCxn id="188" idx="0"/>
          </p:cNvCxnSpPr>
          <p:nvPr/>
        </p:nvCxnSpPr>
        <p:spPr>
          <a:xfrm>
            <a:off x="2892169" y="2528085"/>
            <a:ext cx="2700" cy="629400"/>
          </a:xfrm>
          <a:prstGeom prst="straightConnector1">
            <a:avLst/>
          </a:prstGeom>
          <a:noFill/>
          <a:ln w="19050" cap="flat" cmpd="sng">
            <a:solidFill>
              <a:schemeClr val="dk2"/>
            </a:solidFill>
            <a:prstDash val="solid"/>
            <a:round/>
            <a:headEnd type="none" w="lg" len="lg"/>
            <a:tailEnd type="triangle" w="lg" len="lg"/>
          </a:ln>
        </p:spPr>
      </p:cxnSp>
      <p:cxnSp>
        <p:nvCxnSpPr>
          <p:cNvPr id="203" name="Shape 203"/>
          <p:cNvCxnSpPr>
            <a:stCxn id="201" idx="3"/>
            <a:endCxn id="197" idx="1"/>
          </p:cNvCxnSpPr>
          <p:nvPr/>
        </p:nvCxnSpPr>
        <p:spPr>
          <a:xfrm rot="10800000" flipH="1">
            <a:off x="3186469" y="2231685"/>
            <a:ext cx="1167000" cy="51600"/>
          </a:xfrm>
          <a:prstGeom prst="straightConnector1">
            <a:avLst/>
          </a:prstGeom>
          <a:noFill/>
          <a:ln w="19050" cap="flat" cmpd="sng">
            <a:solidFill>
              <a:schemeClr val="dk2"/>
            </a:solidFill>
            <a:prstDash val="solid"/>
            <a:round/>
            <a:headEnd type="none" w="lg" len="lg"/>
            <a:tailEnd type="triangle" w="lg" len="lg"/>
          </a:ln>
        </p:spPr>
      </p:cxnSp>
      <p:sp>
        <p:nvSpPr>
          <p:cNvPr id="204" name="Shape 204"/>
          <p:cNvSpPr/>
          <p:nvPr/>
        </p:nvSpPr>
        <p:spPr>
          <a:xfrm>
            <a:off x="5214125" y="3961775"/>
            <a:ext cx="960900" cy="7803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a:t>SDF</a:t>
            </a:r>
          </a:p>
          <a:p>
            <a:pPr algn="ctr">
              <a:spcBef>
                <a:spcPts val="0"/>
              </a:spcBef>
              <a:buNone/>
            </a:pPr>
            <a:r>
              <a:rPr lang="en" sz="900" i="1"/>
              <a:t>keymaster</a:t>
            </a:r>
          </a:p>
        </p:txBody>
      </p:sp>
      <p:cxnSp>
        <p:nvCxnSpPr>
          <p:cNvPr id="205" name="Shape 205"/>
          <p:cNvCxnSpPr>
            <a:stCxn id="195" idx="3"/>
            <a:endCxn id="204" idx="0"/>
          </p:cNvCxnSpPr>
          <p:nvPr/>
        </p:nvCxnSpPr>
        <p:spPr>
          <a:xfrm>
            <a:off x="4942044" y="1427523"/>
            <a:ext cx="752400" cy="2534400"/>
          </a:xfrm>
          <a:prstGeom prst="curvedConnector2">
            <a:avLst/>
          </a:prstGeom>
          <a:noFill/>
          <a:ln w="19050" cap="flat" cmpd="sng">
            <a:solidFill>
              <a:schemeClr val="dk2"/>
            </a:solidFill>
            <a:prstDash val="solid"/>
            <a:round/>
            <a:headEnd type="triangle" w="lg" len="lg"/>
            <a:tailEnd type="triangle" w="lg" len="lg"/>
          </a:ln>
        </p:spPr>
      </p:cxnSp>
      <p:cxnSp>
        <p:nvCxnSpPr>
          <p:cNvPr id="206" name="Shape 206"/>
          <p:cNvCxnSpPr>
            <a:stCxn id="201" idx="2"/>
            <a:endCxn id="204" idx="1"/>
          </p:cNvCxnSpPr>
          <p:nvPr/>
        </p:nvCxnSpPr>
        <p:spPr>
          <a:xfrm>
            <a:off x="2892169" y="2528085"/>
            <a:ext cx="2321999" cy="1823700"/>
          </a:xfrm>
          <a:prstGeom prst="straightConnector1">
            <a:avLst/>
          </a:prstGeom>
          <a:noFill/>
          <a:ln w="19050" cap="flat" cmpd="sng">
            <a:solidFill>
              <a:schemeClr val="dk2"/>
            </a:solidFill>
            <a:prstDash val="solid"/>
            <a:round/>
            <a:headEnd type="triangle" w="lg" len="lg"/>
            <a:tailEnd type="triangle" w="lg" len="lg"/>
          </a:ln>
        </p:spPr>
      </p:cxnSp>
      <p:cxnSp>
        <p:nvCxnSpPr>
          <p:cNvPr id="207" name="Shape 207"/>
          <p:cNvCxnSpPr>
            <a:stCxn id="188" idx="3"/>
            <a:endCxn id="204" idx="0"/>
          </p:cNvCxnSpPr>
          <p:nvPr/>
        </p:nvCxnSpPr>
        <p:spPr>
          <a:xfrm>
            <a:off x="3189019" y="3402423"/>
            <a:ext cx="2505600" cy="559500"/>
          </a:xfrm>
          <a:prstGeom prst="curvedConnector2">
            <a:avLst/>
          </a:prstGeom>
          <a:noFill/>
          <a:ln w="19050" cap="flat" cmpd="sng">
            <a:solidFill>
              <a:schemeClr val="dk2"/>
            </a:solidFill>
            <a:prstDash val="solid"/>
            <a:round/>
            <a:headEnd type="triangle" w="lg" len="lg"/>
            <a:tailEnd type="triangle" w="lg" len="lg"/>
          </a:ln>
        </p:spPr>
      </p:cxnSp>
      <p:sp>
        <p:nvSpPr>
          <p:cNvPr id="208" name="Shape 208"/>
          <p:cNvSpPr txBox="1"/>
          <p:nvPr/>
        </p:nvSpPr>
        <p:spPr>
          <a:xfrm>
            <a:off x="5214125" y="2842925"/>
            <a:ext cx="960900" cy="314700"/>
          </a:xfrm>
          <a:prstGeom prst="rect">
            <a:avLst/>
          </a:prstGeom>
          <a:noFill/>
          <a:ln>
            <a:noFill/>
          </a:ln>
        </p:spPr>
        <p:txBody>
          <a:bodyPr lIns="91425" tIns="91425" rIns="91425" bIns="91425" anchor="t" anchorCtr="0">
            <a:noAutofit/>
          </a:bodyPr>
          <a:lstStyle/>
          <a:p>
            <a:pPr>
              <a:spcBef>
                <a:spcPts val="0"/>
              </a:spcBef>
              <a:buNone/>
            </a:pPr>
            <a:r>
              <a:rPr lang="en"/>
              <a:t>validate</a:t>
            </a:r>
          </a:p>
        </p:txBody>
      </p:sp>
      <p:sp>
        <p:nvSpPr>
          <p:cNvPr id="209" name="Shape 209"/>
          <p:cNvSpPr txBox="1"/>
          <p:nvPr/>
        </p:nvSpPr>
        <p:spPr>
          <a:xfrm>
            <a:off x="4167300" y="3849650"/>
            <a:ext cx="960900" cy="247500"/>
          </a:xfrm>
          <a:prstGeom prst="rect">
            <a:avLst/>
          </a:prstGeom>
          <a:noFill/>
          <a:ln>
            <a:noFill/>
          </a:ln>
        </p:spPr>
        <p:txBody>
          <a:bodyPr lIns="91425" tIns="91425" rIns="91425" bIns="91425" anchor="t" anchorCtr="0">
            <a:noAutofit/>
          </a:bodyPr>
          <a:lstStyle/>
          <a:p>
            <a:pPr algn="l">
              <a:spcBef>
                <a:spcPts val="0"/>
              </a:spcBef>
              <a:buNone/>
            </a:pPr>
            <a:r>
              <a:rPr lang="en"/>
              <a:t>issue</a:t>
            </a:r>
          </a:p>
        </p:txBody>
      </p:sp>
      <p:sp>
        <p:nvSpPr>
          <p:cNvPr id="210" name="Shape 210"/>
          <p:cNvSpPr txBox="1"/>
          <p:nvPr/>
        </p:nvSpPr>
        <p:spPr>
          <a:xfrm>
            <a:off x="6042075" y="1084725"/>
            <a:ext cx="2883000" cy="25343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
              <a:t>Gatekeeper locates the Keymaster and makes a call to validate the incoming token</a:t>
            </a:r>
          </a:p>
          <a:p>
            <a:pPr marL="457200" lvl="0" indent="-317500" rtl="0">
              <a:spcBef>
                <a:spcPts val="0"/>
              </a:spcBef>
              <a:buClr>
                <a:srgbClr val="000000"/>
              </a:buClr>
              <a:buSzPct val="100000"/>
              <a:buFont typeface="Arial"/>
              <a:buChar char="●"/>
            </a:pPr>
            <a:r>
              <a:rPr lang="en"/>
              <a:t>The Forwarder makes a call to the Keymaster to issue a token for the outbound call to the linked container</a:t>
            </a:r>
          </a:p>
          <a:p>
            <a:pPr marL="457200" lvl="0" indent="-317500">
              <a:spcBef>
                <a:spcPts val="0"/>
              </a:spcBef>
              <a:buClr>
                <a:srgbClr val="000000"/>
              </a:buClr>
              <a:buSzPct val="100000"/>
              <a:buFont typeface="Arial"/>
              <a:buChar char="●"/>
            </a:pPr>
            <a:r>
              <a:rPr lang="en"/>
              <a:t>The Gatekeeper in the next group can validate the token by calling the Keymaster again</a:t>
            </a:r>
          </a:p>
        </p:txBody>
      </p:sp>
      <p:sp>
        <p:nvSpPr>
          <p:cNvPr id="211" name="Shape 211"/>
          <p:cNvSpPr txBox="1"/>
          <p:nvPr/>
        </p:nvSpPr>
        <p:spPr>
          <a:xfrm>
            <a:off x="3585087" y="3005725"/>
            <a:ext cx="960900" cy="314700"/>
          </a:xfrm>
          <a:prstGeom prst="rect">
            <a:avLst/>
          </a:prstGeom>
          <a:noFill/>
          <a:ln>
            <a:noFill/>
          </a:ln>
        </p:spPr>
        <p:txBody>
          <a:bodyPr lIns="91425" tIns="91425" rIns="91425" bIns="91425" anchor="t" anchorCtr="0">
            <a:noAutofit/>
          </a:bodyPr>
          <a:lstStyle/>
          <a:p>
            <a:pPr lvl="0" rtl="0">
              <a:spcBef>
                <a:spcPts val="0"/>
              </a:spcBef>
              <a:buNone/>
            </a:pPr>
            <a:r>
              <a:rPr lang="en"/>
              <a:t>validate</a:t>
            </a:r>
          </a:p>
        </p:txBody>
      </p:sp>
      <p:cxnSp>
        <p:nvCxnSpPr>
          <p:cNvPr id="212" name="Shape 212"/>
          <p:cNvCxnSpPr>
            <a:stCxn id="196" idx="2"/>
            <a:endCxn id="201" idx="0"/>
          </p:cNvCxnSpPr>
          <p:nvPr/>
        </p:nvCxnSpPr>
        <p:spPr>
          <a:xfrm>
            <a:off x="2892175" y="1806469"/>
            <a:ext cx="0" cy="231900"/>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1000"/>
                                        <p:tgtEl>
                                          <p:spTgt spid="2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1000"/>
                                        <p:tgtEl>
                                          <p:spTgt spid="206"/>
                                        </p:tgtEl>
                                      </p:cBhvr>
                                    </p:animEffect>
                                  </p:childTnLst>
                                </p:cTn>
                              </p:par>
                              <p:par>
                                <p:cTn id="16" presetID="10" presetClass="entr" presetSubtype="0" fill="hold" nodeType="withEffect">
                                  <p:stCondLst>
                                    <p:cond delay="0"/>
                                  </p:stCondLst>
                                  <p:childTnLst>
                                    <p:set>
                                      <p:cBhvr>
                                        <p:cTn id="17" dur="1" fill="hold">
                                          <p:stCondLst>
                                            <p:cond delay="0"/>
                                          </p:stCondLst>
                                        </p:cTn>
                                        <p:tgtEl>
                                          <p:spTgt spid="209"/>
                                        </p:tgtEl>
                                        <p:attrNameLst>
                                          <p:attrName>style.visibility</p:attrName>
                                        </p:attrNameLst>
                                      </p:cBhvr>
                                      <p:to>
                                        <p:strVal val="visible"/>
                                      </p:to>
                                    </p:set>
                                    <p:animEffect transition="in" filter="fade">
                                      <p:cBhvr>
                                        <p:cTn id="18" dur="1000"/>
                                        <p:tgtEl>
                                          <p:spTgt spid="2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1000"/>
                                        <p:tgtEl>
                                          <p:spTgt spid="2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1000"/>
                                        <p:tgtEl>
                                          <p:spTgt spid="207"/>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SDF is the Right Approach</a:t>
            </a:r>
          </a:p>
        </p:txBody>
      </p:sp>
      <p:sp>
        <p:nvSpPr>
          <p:cNvPr id="218" name="Shape 218"/>
          <p:cNvSpPr txBox="1">
            <a:spLocks noGrp="1"/>
          </p:cNvSpPr>
          <p:nvPr>
            <p:ph type="body" idx="1"/>
          </p:nvPr>
        </p:nvSpPr>
        <p:spPr>
          <a:xfrm>
            <a:off x="508725" y="940075"/>
            <a:ext cx="37253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Using SDF containers can be organized into layers</a:t>
            </a:r>
          </a:p>
          <a:p>
            <a:pPr marL="914400" lvl="1" indent="-317500" rtl="0">
              <a:spcBef>
                <a:spcPts val="0"/>
              </a:spcBef>
              <a:buClr>
                <a:srgbClr val="434343"/>
              </a:buClr>
              <a:buSzPct val="100000"/>
              <a:buFont typeface="Lato"/>
              <a:buChar char="⊃"/>
            </a:pPr>
            <a:r>
              <a:rPr lang="en"/>
              <a:t>Red-Brown - Layer 1</a:t>
            </a:r>
          </a:p>
          <a:p>
            <a:pPr marL="914400" lvl="1" indent="-317500" rtl="0">
              <a:spcBef>
                <a:spcPts val="0"/>
              </a:spcBef>
              <a:buClr>
                <a:srgbClr val="434343"/>
              </a:buClr>
              <a:buSzPct val="100000"/>
              <a:buFont typeface="Lato"/>
              <a:buChar char="⊃"/>
            </a:pPr>
            <a:r>
              <a:rPr lang="en"/>
              <a:t>Blue-Green - Layer 2</a:t>
            </a:r>
          </a:p>
          <a:p>
            <a:pPr marL="914400" lvl="1" indent="-317500" rtl="0">
              <a:spcBef>
                <a:spcPts val="0"/>
              </a:spcBef>
              <a:buClr>
                <a:srgbClr val="434343"/>
              </a:buClr>
              <a:buSzPct val="100000"/>
              <a:buFont typeface="Lato"/>
              <a:buChar char="⊃"/>
            </a:pPr>
            <a:r>
              <a:rPr lang="en"/>
              <a:t>Grey - Layer 3</a:t>
            </a:r>
          </a:p>
          <a:p>
            <a:pPr marL="457200" lvl="0" indent="-317500" rtl="0">
              <a:spcBef>
                <a:spcPts val="0"/>
              </a:spcBef>
              <a:buClr>
                <a:srgbClr val="434343"/>
              </a:buClr>
              <a:buSzPct val="100000"/>
              <a:buFont typeface="Lato"/>
              <a:buChar char="◁"/>
            </a:pPr>
            <a:r>
              <a:rPr lang="en"/>
              <a:t>All service to service traffic allowed inside of the layer</a:t>
            </a:r>
          </a:p>
          <a:p>
            <a:pPr marL="457200" lvl="0" indent="-317500">
              <a:spcBef>
                <a:spcPts val="0"/>
              </a:spcBef>
              <a:buClr>
                <a:srgbClr val="434343"/>
              </a:buClr>
              <a:buSzPct val="100000"/>
              <a:buFont typeface="Lato"/>
              <a:buChar char="◁"/>
            </a:pPr>
            <a:r>
              <a:rPr lang="en"/>
              <a:t>SDF architecture can support more elaborate models like claims based authorization or federation</a:t>
            </a:r>
          </a:p>
        </p:txBody>
      </p:sp>
      <p:pic>
        <p:nvPicPr>
          <p:cNvPr id="219" name="Shape 219"/>
          <p:cNvPicPr preferRelativeResize="0"/>
          <p:nvPr/>
        </p:nvPicPr>
        <p:blipFill rotWithShape="1">
          <a:blip r:embed="rId3">
            <a:alphaModFix/>
          </a:blip>
          <a:srcRect b="8062"/>
          <a:stretch/>
        </p:blipFill>
        <p:spPr>
          <a:xfrm>
            <a:off x="4394175" y="940075"/>
            <a:ext cx="4463049" cy="3541525"/>
          </a:xfrm>
          <a:prstGeom prst="rect">
            <a:avLst/>
          </a:prstGeom>
          <a:noFill/>
          <a:ln>
            <a:noFill/>
          </a:ln>
        </p:spPr>
      </p:pic>
      <p:sp>
        <p:nvSpPr>
          <p:cNvPr id="220" name="Shape 220"/>
          <p:cNvSpPr/>
          <p:nvPr/>
        </p:nvSpPr>
        <p:spPr>
          <a:xfrm>
            <a:off x="4394175" y="3301625"/>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1" name="Shape 221"/>
          <p:cNvSpPr/>
          <p:nvPr/>
        </p:nvSpPr>
        <p:spPr>
          <a:xfrm>
            <a:off x="7087100" y="3301625"/>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2" name="Shape 222"/>
          <p:cNvSpPr/>
          <p:nvPr/>
        </p:nvSpPr>
        <p:spPr>
          <a:xfrm>
            <a:off x="7934425" y="2120888"/>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3" name="Shape 223"/>
          <p:cNvSpPr/>
          <p:nvPr/>
        </p:nvSpPr>
        <p:spPr>
          <a:xfrm>
            <a:off x="7087100" y="940075"/>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4" name="Shape 224"/>
          <p:cNvSpPr/>
          <p:nvPr/>
        </p:nvSpPr>
        <p:spPr>
          <a:xfrm>
            <a:off x="5316975" y="2120888"/>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5" name="Shape 225"/>
          <p:cNvSpPr/>
          <p:nvPr/>
        </p:nvSpPr>
        <p:spPr>
          <a:xfrm>
            <a:off x="4394175" y="940075"/>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p:nvPr/>
        </p:nvSpPr>
        <p:spPr>
          <a:xfrm>
            <a:off x="7934425" y="940075"/>
            <a:ext cx="922799" cy="11798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p:nvPr/>
        </p:nvSpPr>
        <p:spPr>
          <a:xfrm>
            <a:off x="4394175" y="2120888"/>
            <a:ext cx="922799" cy="11798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8" name="Shape 228"/>
          <p:cNvSpPr/>
          <p:nvPr/>
        </p:nvSpPr>
        <p:spPr>
          <a:xfrm>
            <a:off x="5316975" y="940063"/>
            <a:ext cx="922799" cy="11798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9" name="Shape 229"/>
          <p:cNvSpPr/>
          <p:nvPr/>
        </p:nvSpPr>
        <p:spPr>
          <a:xfrm>
            <a:off x="5316975" y="3301613"/>
            <a:ext cx="922799" cy="11798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0" name="Shape 230"/>
          <p:cNvSpPr/>
          <p:nvPr/>
        </p:nvSpPr>
        <p:spPr>
          <a:xfrm>
            <a:off x="6164300" y="2120888"/>
            <a:ext cx="922799" cy="11798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1" name="Shape 231"/>
          <p:cNvSpPr/>
          <p:nvPr/>
        </p:nvSpPr>
        <p:spPr>
          <a:xfrm>
            <a:off x="6164300" y="3301713"/>
            <a:ext cx="922799" cy="11798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2" name="Shape 232"/>
          <p:cNvSpPr/>
          <p:nvPr/>
        </p:nvSpPr>
        <p:spPr>
          <a:xfrm>
            <a:off x="7934425" y="3301713"/>
            <a:ext cx="922799" cy="11798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3" name="Shape 233"/>
          <p:cNvSpPr/>
          <p:nvPr/>
        </p:nvSpPr>
        <p:spPr>
          <a:xfrm>
            <a:off x="7087100" y="2120888"/>
            <a:ext cx="922799" cy="11798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4" name="Shape 234"/>
          <p:cNvSpPr/>
          <p:nvPr/>
        </p:nvSpPr>
        <p:spPr>
          <a:xfrm>
            <a:off x="6164300" y="940063"/>
            <a:ext cx="922799" cy="11798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1000"/>
                                        <p:tgtEl>
                                          <p:spTgt spid="221"/>
                                        </p:tgtEl>
                                      </p:cBhvr>
                                    </p:animEffect>
                                  </p:childTnLst>
                                </p:cTn>
                              </p:par>
                              <p:par>
                                <p:cTn id="11" presetID="10"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1000"/>
                                        <p:tgtEl>
                                          <p:spTgt spid="222"/>
                                        </p:tgtEl>
                                      </p:cBhvr>
                                    </p:animEffect>
                                  </p:childTnLst>
                                </p:cTn>
                              </p:par>
                              <p:par>
                                <p:cTn id="14" presetID="10" presetClass="entr" presetSubtype="0" fill="hold" nodeType="withEffect">
                                  <p:stCondLst>
                                    <p:cond delay="0"/>
                                  </p:stCondLst>
                                  <p:childTnLst>
                                    <p:set>
                                      <p:cBhvr>
                                        <p:cTn id="15" dur="1" fill="hold">
                                          <p:stCondLst>
                                            <p:cond delay="0"/>
                                          </p:stCondLst>
                                        </p:cTn>
                                        <p:tgtEl>
                                          <p:spTgt spid="224"/>
                                        </p:tgtEl>
                                        <p:attrNameLst>
                                          <p:attrName>style.visibility</p:attrName>
                                        </p:attrNameLst>
                                      </p:cBhvr>
                                      <p:to>
                                        <p:strVal val="visible"/>
                                      </p:to>
                                    </p:set>
                                    <p:animEffect transition="in" filter="fade">
                                      <p:cBhvr>
                                        <p:cTn id="16" dur="1000"/>
                                        <p:tgtEl>
                                          <p:spTgt spid="224"/>
                                        </p:tgtEl>
                                      </p:cBhvr>
                                    </p:animEffect>
                                  </p:childTnLst>
                                </p:cTn>
                              </p:par>
                              <p:par>
                                <p:cTn id="17" presetID="10" presetClass="entr" presetSubtype="0" fill="hold" nodeType="withEffect">
                                  <p:stCondLst>
                                    <p:cond delay="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1000"/>
                                        <p:tgtEl>
                                          <p:spTgt spid="225"/>
                                        </p:tgtEl>
                                      </p:cBhvr>
                                    </p:animEffect>
                                  </p:childTnLst>
                                </p:cTn>
                              </p:par>
                              <p:par>
                                <p:cTn id="20" presetID="10" presetClass="entr" presetSubtype="0" fill="hold" nodeType="with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1000"/>
                                        <p:tgtEl>
                                          <p:spTgt spid="226"/>
                                        </p:tgtEl>
                                      </p:cBhvr>
                                    </p:animEffect>
                                  </p:childTnLst>
                                </p:cTn>
                              </p:par>
                              <p:par>
                                <p:cTn id="23" presetID="10"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animEffect transition="in" filter="fade">
                                      <p:cBhvr>
                                        <p:cTn id="25" dur="1000"/>
                                        <p:tgtEl>
                                          <p:spTgt spid="2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7"/>
                                        </p:tgtEl>
                                        <p:attrNameLst>
                                          <p:attrName>style.visibility</p:attrName>
                                        </p:attrNameLst>
                                      </p:cBhvr>
                                      <p:to>
                                        <p:strVal val="visible"/>
                                      </p:to>
                                    </p:set>
                                    <p:animEffect transition="in" filter="fade">
                                      <p:cBhvr>
                                        <p:cTn id="30" dur="1000"/>
                                        <p:tgtEl>
                                          <p:spTgt spid="227"/>
                                        </p:tgtEl>
                                      </p:cBhvr>
                                    </p:animEffect>
                                  </p:childTnLst>
                                </p:cTn>
                              </p:par>
                              <p:par>
                                <p:cTn id="31" presetID="10" presetClass="entr" presetSubtype="0" fill="hold" nodeType="withEffect">
                                  <p:stCondLst>
                                    <p:cond delay="0"/>
                                  </p:stCondLst>
                                  <p:childTnLst>
                                    <p:set>
                                      <p:cBhvr>
                                        <p:cTn id="32" dur="1" fill="hold">
                                          <p:stCondLst>
                                            <p:cond delay="0"/>
                                          </p:stCondLst>
                                        </p:cTn>
                                        <p:tgtEl>
                                          <p:spTgt spid="228"/>
                                        </p:tgtEl>
                                        <p:attrNameLst>
                                          <p:attrName>style.visibility</p:attrName>
                                        </p:attrNameLst>
                                      </p:cBhvr>
                                      <p:to>
                                        <p:strVal val="visible"/>
                                      </p:to>
                                    </p:set>
                                    <p:animEffect transition="in" filter="fade">
                                      <p:cBhvr>
                                        <p:cTn id="33" dur="1000"/>
                                        <p:tgtEl>
                                          <p:spTgt spid="228"/>
                                        </p:tgtEl>
                                      </p:cBhvr>
                                    </p:animEffect>
                                  </p:childTnLst>
                                </p:cTn>
                              </p:par>
                              <p:par>
                                <p:cTn id="34" presetID="10" presetClass="entr" presetSubtype="0" fill="hold" nodeType="withEffect">
                                  <p:stCondLst>
                                    <p:cond delay="0"/>
                                  </p:stCondLst>
                                  <p:childTnLst>
                                    <p:set>
                                      <p:cBhvr>
                                        <p:cTn id="35" dur="1" fill="hold">
                                          <p:stCondLst>
                                            <p:cond delay="0"/>
                                          </p:stCondLst>
                                        </p:cTn>
                                        <p:tgtEl>
                                          <p:spTgt spid="229"/>
                                        </p:tgtEl>
                                        <p:attrNameLst>
                                          <p:attrName>style.visibility</p:attrName>
                                        </p:attrNameLst>
                                      </p:cBhvr>
                                      <p:to>
                                        <p:strVal val="visible"/>
                                      </p:to>
                                    </p:set>
                                    <p:animEffect transition="in" filter="fade">
                                      <p:cBhvr>
                                        <p:cTn id="36" dur="1000"/>
                                        <p:tgtEl>
                                          <p:spTgt spid="229"/>
                                        </p:tgtEl>
                                      </p:cBhvr>
                                    </p:animEffect>
                                  </p:childTnLst>
                                </p:cTn>
                              </p:par>
                              <p:par>
                                <p:cTn id="37" presetID="10" presetClass="entr" presetSubtype="0" fill="hold" nodeType="withEffect">
                                  <p:stCondLst>
                                    <p:cond delay="0"/>
                                  </p:stCondLst>
                                  <p:childTnLst>
                                    <p:set>
                                      <p:cBhvr>
                                        <p:cTn id="38" dur="1" fill="hold">
                                          <p:stCondLst>
                                            <p:cond delay="0"/>
                                          </p:stCondLst>
                                        </p:cTn>
                                        <p:tgtEl>
                                          <p:spTgt spid="230"/>
                                        </p:tgtEl>
                                        <p:attrNameLst>
                                          <p:attrName>style.visibility</p:attrName>
                                        </p:attrNameLst>
                                      </p:cBhvr>
                                      <p:to>
                                        <p:strVal val="visible"/>
                                      </p:to>
                                    </p:set>
                                    <p:animEffect transition="in" filter="fade">
                                      <p:cBhvr>
                                        <p:cTn id="39" dur="1000"/>
                                        <p:tgtEl>
                                          <p:spTgt spid="230"/>
                                        </p:tgtEl>
                                      </p:cBhvr>
                                    </p:animEffect>
                                  </p:childTnLst>
                                </p:cTn>
                              </p:par>
                              <p:par>
                                <p:cTn id="40" presetID="10" presetClass="entr" presetSubtype="0" fill="hold" nodeType="withEffect">
                                  <p:stCondLst>
                                    <p:cond delay="0"/>
                                  </p:stCondLst>
                                  <p:childTnLst>
                                    <p:set>
                                      <p:cBhvr>
                                        <p:cTn id="41" dur="1" fill="hold">
                                          <p:stCondLst>
                                            <p:cond delay="0"/>
                                          </p:stCondLst>
                                        </p:cTn>
                                        <p:tgtEl>
                                          <p:spTgt spid="231"/>
                                        </p:tgtEl>
                                        <p:attrNameLst>
                                          <p:attrName>style.visibility</p:attrName>
                                        </p:attrNameLst>
                                      </p:cBhvr>
                                      <p:to>
                                        <p:strVal val="visible"/>
                                      </p:to>
                                    </p:set>
                                    <p:animEffect transition="in" filter="fade">
                                      <p:cBhvr>
                                        <p:cTn id="42" dur="1000"/>
                                        <p:tgtEl>
                                          <p:spTgt spid="231"/>
                                        </p:tgtEl>
                                      </p:cBhvr>
                                    </p:animEffect>
                                  </p:childTnLst>
                                </p:cTn>
                              </p:par>
                              <p:par>
                                <p:cTn id="43" presetID="10" presetClass="entr" presetSubtype="0" fill="hold" nodeType="withEffect">
                                  <p:stCondLst>
                                    <p:cond delay="0"/>
                                  </p:stCondLst>
                                  <p:childTnLst>
                                    <p:set>
                                      <p:cBhvr>
                                        <p:cTn id="44" dur="1" fill="hold">
                                          <p:stCondLst>
                                            <p:cond delay="0"/>
                                          </p:stCondLst>
                                        </p:cTn>
                                        <p:tgtEl>
                                          <p:spTgt spid="232"/>
                                        </p:tgtEl>
                                        <p:attrNameLst>
                                          <p:attrName>style.visibility</p:attrName>
                                        </p:attrNameLst>
                                      </p:cBhvr>
                                      <p:to>
                                        <p:strVal val="visible"/>
                                      </p:to>
                                    </p:set>
                                    <p:animEffect transition="in" filter="fade">
                                      <p:cBhvr>
                                        <p:cTn id="45" dur="1000"/>
                                        <p:tgtEl>
                                          <p:spTgt spid="2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4"/>
                                        </p:tgtEl>
                                        <p:attrNameLst>
                                          <p:attrName>style.visibility</p:attrName>
                                        </p:attrNameLst>
                                      </p:cBhvr>
                                      <p:to>
                                        <p:strVal val="visible"/>
                                      </p:to>
                                    </p:set>
                                    <p:animEffect transition="in" filter="fade">
                                      <p:cBhvr>
                                        <p:cTn id="50" dur="1000"/>
                                        <p:tgtEl>
                                          <p:spTgt spid="234"/>
                                        </p:tgtEl>
                                      </p:cBhvr>
                                    </p:animEffect>
                                  </p:childTnLst>
                                </p:cTn>
                              </p:par>
                              <p:par>
                                <p:cTn id="51" presetID="10" presetClass="entr" presetSubtype="0" fill="hold" nodeType="withEffect">
                                  <p:stCondLst>
                                    <p:cond delay="0"/>
                                  </p:stCondLst>
                                  <p:childTnLst>
                                    <p:set>
                                      <p:cBhvr>
                                        <p:cTn id="52" dur="1" fill="hold">
                                          <p:stCondLst>
                                            <p:cond delay="0"/>
                                          </p:stCondLst>
                                        </p:cTn>
                                        <p:tgtEl>
                                          <p:spTgt spid="233"/>
                                        </p:tgtEl>
                                        <p:attrNameLst>
                                          <p:attrName>style.visibility</p:attrName>
                                        </p:attrNameLst>
                                      </p:cBhvr>
                                      <p:to>
                                        <p:strVal val="visible"/>
                                      </p:to>
                                    </p:set>
                                    <p:animEffect transition="in" filter="fade">
                                      <p:cBhvr>
                                        <p:cTn id="53"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Dynamic Layer Assignment - Host Factory</a:t>
            </a:r>
          </a:p>
        </p:txBody>
      </p:sp>
      <p:sp>
        <p:nvSpPr>
          <p:cNvPr id="240" name="Shape 240"/>
          <p:cNvSpPr txBox="1">
            <a:spLocks noGrp="1"/>
          </p:cNvSpPr>
          <p:nvPr>
            <p:ph type="body" idx="1"/>
          </p:nvPr>
        </p:nvSpPr>
        <p:spPr>
          <a:xfrm>
            <a:off x="354200" y="940075"/>
            <a:ext cx="40247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The assignment of the containers to the layer is based on having credentials for the keymaster protecting the layer</a:t>
            </a:r>
          </a:p>
          <a:p>
            <a:pPr marL="457200" lvl="0" indent="-317500" rtl="0">
              <a:spcBef>
                <a:spcPts val="0"/>
              </a:spcBef>
              <a:buClr>
                <a:srgbClr val="434343"/>
              </a:buClr>
              <a:buSzPct val="100000"/>
              <a:buFont typeface="Lato"/>
              <a:buChar char="◁"/>
            </a:pPr>
            <a:r>
              <a:rPr lang="en"/>
              <a:t>The mapping of services to layers is dynamic </a:t>
            </a:r>
          </a:p>
          <a:p>
            <a:pPr marL="914400" lvl="1" indent="-317500" rtl="0">
              <a:spcBef>
                <a:spcPts val="0"/>
              </a:spcBef>
              <a:buClr>
                <a:srgbClr val="434343"/>
              </a:buClr>
              <a:buSzPct val="100000"/>
              <a:buFont typeface="Lato"/>
              <a:buChar char="⊃"/>
            </a:pPr>
            <a:r>
              <a:rPr lang="en"/>
              <a:t>Same service will be deployed in dev, test, stage, prod</a:t>
            </a:r>
          </a:p>
          <a:p>
            <a:pPr marL="914400" lvl="1" indent="-317500" rtl="0">
              <a:spcBef>
                <a:spcPts val="0"/>
              </a:spcBef>
              <a:buClr>
                <a:srgbClr val="434343"/>
              </a:buClr>
              <a:buSzPct val="100000"/>
              <a:buFont typeface="Lato"/>
              <a:buChar char="⊃"/>
            </a:pPr>
            <a:r>
              <a:rPr lang="en"/>
              <a:t>Application composition changes and services will be orchestrated differently</a:t>
            </a:r>
          </a:p>
          <a:p>
            <a:pPr marL="457200" lvl="0" indent="-317500">
              <a:spcBef>
                <a:spcPts val="0"/>
              </a:spcBef>
              <a:buClr>
                <a:srgbClr val="434343"/>
              </a:buClr>
              <a:buSzPct val="100000"/>
              <a:buFont typeface="Lato"/>
              <a:buChar char="◁"/>
            </a:pPr>
            <a:r>
              <a:rPr lang="en"/>
              <a:t>The retrieval of the credential that grants access to the layer should be done during deployment/fabrication pipeline via a </a:t>
            </a:r>
            <a:r>
              <a:rPr lang="en" b="1"/>
              <a:t>Host Factory</a:t>
            </a:r>
          </a:p>
        </p:txBody>
      </p:sp>
      <p:pic>
        <p:nvPicPr>
          <p:cNvPr id="241" name="Shape 241"/>
          <p:cNvPicPr preferRelativeResize="0"/>
          <p:nvPr/>
        </p:nvPicPr>
        <p:blipFill rotWithShape="1">
          <a:blip r:embed="rId3">
            <a:alphaModFix/>
          </a:blip>
          <a:srcRect l="9730"/>
          <a:stretch/>
        </p:blipFill>
        <p:spPr>
          <a:xfrm>
            <a:off x="4752300" y="1766425"/>
            <a:ext cx="4180800" cy="1852549"/>
          </a:xfrm>
          <a:prstGeom prst="rect">
            <a:avLst/>
          </a:prstGeom>
          <a:noFill/>
          <a:ln>
            <a:noFill/>
          </a:ln>
        </p:spPr>
      </p:pic>
      <p:pic>
        <p:nvPicPr>
          <p:cNvPr id="242" name="Shape 242"/>
          <p:cNvPicPr preferRelativeResize="0"/>
          <p:nvPr/>
        </p:nvPicPr>
        <p:blipFill>
          <a:blip r:embed="rId4">
            <a:alphaModFix/>
          </a:blip>
          <a:stretch>
            <a:fillRect/>
          </a:stretch>
        </p:blipFill>
        <p:spPr>
          <a:xfrm>
            <a:off x="6115425" y="940075"/>
            <a:ext cx="1472039" cy="40311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42"/>
                                        </p:tgtEl>
                                      </p:cBhvr>
                                    </p:animEffect>
                                    <p:set>
                                      <p:cBhvr>
                                        <p:cTn id="7" dur="1" fill="hold">
                                          <p:stCondLst>
                                            <p:cond delay="1000"/>
                                          </p:stCondLst>
                                        </p:cTn>
                                        <p:tgtEl>
                                          <p:spTgt spid="242"/>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Two Approaches to Integrating the Host Factory - Approach 1</a:t>
            </a:r>
          </a:p>
        </p:txBody>
      </p:sp>
      <p:sp>
        <p:nvSpPr>
          <p:cNvPr id="248" name="Shape 248"/>
          <p:cNvSpPr/>
          <p:nvPr/>
        </p:nvSpPr>
        <p:spPr>
          <a:xfrm>
            <a:off x="451100" y="1073225"/>
            <a:ext cx="3034800" cy="150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dirty="0" smtClean="0"/>
              <a:t>Toolchain</a:t>
            </a:r>
            <a:endParaRPr lang="en" dirty="0"/>
          </a:p>
          <a:p>
            <a:pPr algn="l">
              <a:spcBef>
                <a:spcPts val="0"/>
              </a:spcBef>
              <a:buNone/>
            </a:pPr>
            <a:endParaRPr dirty="0"/>
          </a:p>
        </p:txBody>
      </p:sp>
      <p:sp>
        <p:nvSpPr>
          <p:cNvPr id="249" name="Shape 249"/>
          <p:cNvSpPr/>
          <p:nvPr/>
        </p:nvSpPr>
        <p:spPr>
          <a:xfrm>
            <a:off x="451100" y="3027825"/>
            <a:ext cx="922799" cy="9092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Host Factory</a:t>
            </a:r>
          </a:p>
        </p:txBody>
      </p:sp>
      <p:sp>
        <p:nvSpPr>
          <p:cNvPr id="250" name="Shape 250"/>
          <p:cNvSpPr/>
          <p:nvPr/>
        </p:nvSpPr>
        <p:spPr>
          <a:xfrm>
            <a:off x="1507100" y="3027822"/>
            <a:ext cx="922799" cy="9092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a:t>Host</a:t>
            </a:r>
          </a:p>
          <a:p>
            <a:pPr lvl="0" algn="ctr" rtl="0">
              <a:spcBef>
                <a:spcPts val="0"/>
              </a:spcBef>
              <a:buNone/>
            </a:pPr>
            <a:r>
              <a:rPr lang="en"/>
              <a:t>Factory</a:t>
            </a:r>
          </a:p>
        </p:txBody>
      </p:sp>
      <p:sp>
        <p:nvSpPr>
          <p:cNvPr id="251" name="Shape 251"/>
          <p:cNvSpPr/>
          <p:nvPr/>
        </p:nvSpPr>
        <p:spPr>
          <a:xfrm>
            <a:off x="2563100" y="3027821"/>
            <a:ext cx="922799" cy="9092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a:t>Host</a:t>
            </a:r>
          </a:p>
          <a:p>
            <a:pPr lvl="0" algn="ctr" rtl="0">
              <a:spcBef>
                <a:spcPts val="0"/>
              </a:spcBef>
              <a:buNone/>
            </a:pPr>
            <a:r>
              <a:rPr lang="en"/>
              <a:t>Factory</a:t>
            </a:r>
          </a:p>
        </p:txBody>
      </p:sp>
      <p:pic>
        <p:nvPicPr>
          <p:cNvPr id="252" name="Shape 252"/>
          <p:cNvPicPr preferRelativeResize="0"/>
          <p:nvPr/>
        </p:nvPicPr>
        <p:blipFill rotWithShape="1">
          <a:blip r:embed="rId3">
            <a:alphaModFix/>
          </a:blip>
          <a:srcRect l="60163" r="19470" b="69132"/>
          <a:stretch/>
        </p:blipFill>
        <p:spPr>
          <a:xfrm>
            <a:off x="1627235" y="1451899"/>
            <a:ext cx="695139" cy="909299"/>
          </a:xfrm>
          <a:prstGeom prst="rect">
            <a:avLst/>
          </a:prstGeom>
          <a:noFill/>
          <a:ln>
            <a:noFill/>
          </a:ln>
        </p:spPr>
      </p:pic>
      <p:cxnSp>
        <p:nvCxnSpPr>
          <p:cNvPr id="253" name="Shape 253"/>
          <p:cNvCxnSpPr>
            <a:stCxn id="254" idx="2"/>
            <a:endCxn id="249" idx="0"/>
          </p:cNvCxnSpPr>
          <p:nvPr/>
        </p:nvCxnSpPr>
        <p:spPr>
          <a:xfrm rot="5400000">
            <a:off x="1110350" y="2163350"/>
            <a:ext cx="666600" cy="1062300"/>
          </a:xfrm>
          <a:prstGeom prst="bentConnector3">
            <a:avLst>
              <a:gd name="adj1" fmla="val 50002"/>
            </a:avLst>
          </a:prstGeom>
          <a:noFill/>
          <a:ln w="19050" cap="flat" cmpd="sng">
            <a:solidFill>
              <a:schemeClr val="dk2"/>
            </a:solidFill>
            <a:prstDash val="solid"/>
            <a:round/>
            <a:headEnd type="triangle" w="lg" len="lg"/>
            <a:tailEnd type="triangle" w="lg" len="lg"/>
          </a:ln>
        </p:spPr>
      </p:cxnSp>
      <p:sp>
        <p:nvSpPr>
          <p:cNvPr id="254" name="Shape 254"/>
          <p:cNvSpPr/>
          <p:nvPr/>
        </p:nvSpPr>
        <p:spPr>
          <a:xfrm>
            <a:off x="1627250" y="1451900"/>
            <a:ext cx="695100" cy="9092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255"/>
          <p:cNvSpPr/>
          <p:nvPr/>
        </p:nvSpPr>
        <p:spPr>
          <a:xfrm>
            <a:off x="5584125" y="1076400"/>
            <a:ext cx="3003299" cy="15554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algn="ctr">
              <a:spcBef>
                <a:spcPts val="0"/>
              </a:spcBef>
              <a:buNone/>
            </a:pPr>
            <a:r>
              <a:rPr lang="en"/>
              <a:t>Processing Environment</a:t>
            </a:r>
          </a:p>
        </p:txBody>
      </p:sp>
      <p:sp>
        <p:nvSpPr>
          <p:cNvPr id="256" name="Shape 256"/>
          <p:cNvSpPr/>
          <p:nvPr/>
        </p:nvSpPr>
        <p:spPr>
          <a:xfrm>
            <a:off x="3833612" y="1656300"/>
            <a:ext cx="1402799" cy="3956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57" name="Shape 257"/>
          <p:cNvPicPr preferRelativeResize="0"/>
          <p:nvPr/>
        </p:nvPicPr>
        <p:blipFill rotWithShape="1">
          <a:blip r:embed="rId3">
            <a:alphaModFix/>
          </a:blip>
          <a:srcRect l="60163" r="19470" b="69132"/>
          <a:stretch/>
        </p:blipFill>
        <p:spPr>
          <a:xfrm>
            <a:off x="5735250" y="1451900"/>
            <a:ext cx="851851" cy="1114300"/>
          </a:xfrm>
          <a:prstGeom prst="rect">
            <a:avLst/>
          </a:prstGeom>
          <a:noFill/>
          <a:ln>
            <a:noFill/>
          </a:ln>
        </p:spPr>
      </p:pic>
      <p:sp>
        <p:nvSpPr>
          <p:cNvPr id="258" name="Shape 258"/>
          <p:cNvSpPr/>
          <p:nvPr/>
        </p:nvSpPr>
        <p:spPr>
          <a:xfrm>
            <a:off x="5735250" y="1451950"/>
            <a:ext cx="851699" cy="11141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59" name="Shape 259"/>
          <p:cNvPicPr preferRelativeResize="0"/>
          <p:nvPr/>
        </p:nvPicPr>
        <p:blipFill rotWithShape="1">
          <a:blip r:embed="rId3">
            <a:alphaModFix/>
          </a:blip>
          <a:srcRect l="20814" r="59363" b="69132"/>
          <a:stretch/>
        </p:blipFill>
        <p:spPr>
          <a:xfrm>
            <a:off x="818949" y="1451900"/>
            <a:ext cx="695149" cy="934286"/>
          </a:xfrm>
          <a:prstGeom prst="rect">
            <a:avLst/>
          </a:prstGeom>
          <a:noFill/>
          <a:ln>
            <a:noFill/>
          </a:ln>
        </p:spPr>
      </p:pic>
      <p:pic>
        <p:nvPicPr>
          <p:cNvPr id="260" name="Shape 260"/>
          <p:cNvPicPr preferRelativeResize="0"/>
          <p:nvPr/>
        </p:nvPicPr>
        <p:blipFill rotWithShape="1">
          <a:blip r:embed="rId3">
            <a:alphaModFix/>
          </a:blip>
          <a:srcRect l="39948" r="39679" b="69132"/>
          <a:stretch/>
        </p:blipFill>
        <p:spPr>
          <a:xfrm>
            <a:off x="2435500" y="1451900"/>
            <a:ext cx="695149" cy="909024"/>
          </a:xfrm>
          <a:prstGeom prst="rect">
            <a:avLst/>
          </a:prstGeom>
          <a:noFill/>
          <a:ln>
            <a:noFill/>
          </a:ln>
        </p:spPr>
      </p:pic>
      <p:pic>
        <p:nvPicPr>
          <p:cNvPr id="261" name="Shape 261"/>
          <p:cNvPicPr preferRelativeResize="0"/>
          <p:nvPr/>
        </p:nvPicPr>
        <p:blipFill rotWithShape="1">
          <a:blip r:embed="rId3">
            <a:alphaModFix/>
          </a:blip>
          <a:srcRect l="20814" r="59363" b="69132"/>
          <a:stretch/>
        </p:blipFill>
        <p:spPr>
          <a:xfrm>
            <a:off x="6738200" y="1451900"/>
            <a:ext cx="829022" cy="1114199"/>
          </a:xfrm>
          <a:prstGeom prst="rect">
            <a:avLst/>
          </a:prstGeom>
          <a:noFill/>
          <a:ln>
            <a:noFill/>
          </a:ln>
        </p:spPr>
      </p:pic>
      <p:pic>
        <p:nvPicPr>
          <p:cNvPr id="262" name="Shape 262"/>
          <p:cNvPicPr preferRelativeResize="0"/>
          <p:nvPr/>
        </p:nvPicPr>
        <p:blipFill rotWithShape="1">
          <a:blip r:embed="rId3">
            <a:alphaModFix/>
          </a:blip>
          <a:srcRect l="39948" r="39679" b="69132"/>
          <a:stretch/>
        </p:blipFill>
        <p:spPr>
          <a:xfrm>
            <a:off x="7677450" y="1466950"/>
            <a:ext cx="829026" cy="1084087"/>
          </a:xfrm>
          <a:prstGeom prst="rect">
            <a:avLst/>
          </a:prstGeom>
          <a:noFill/>
          <a:ln>
            <a:noFill/>
          </a:ln>
        </p:spPr>
      </p:pic>
      <p:cxnSp>
        <p:nvCxnSpPr>
          <p:cNvPr id="263" name="Shape 263"/>
          <p:cNvCxnSpPr>
            <a:endCxn id="250" idx="0"/>
          </p:cNvCxnSpPr>
          <p:nvPr/>
        </p:nvCxnSpPr>
        <p:spPr>
          <a:xfrm rot="-5400000" flipH="1">
            <a:off x="961249" y="2020572"/>
            <a:ext cx="1212300" cy="802200"/>
          </a:xfrm>
          <a:prstGeom prst="bentConnector3">
            <a:avLst>
              <a:gd name="adj1" fmla="val 50000"/>
            </a:avLst>
          </a:prstGeom>
          <a:noFill/>
          <a:ln w="19050" cap="flat" cmpd="sng">
            <a:solidFill>
              <a:schemeClr val="dk2"/>
            </a:solidFill>
            <a:prstDash val="solid"/>
            <a:round/>
            <a:headEnd type="none" w="lg" len="lg"/>
            <a:tailEnd type="triangle" w="lg" len="lg"/>
          </a:ln>
        </p:spPr>
      </p:cxnSp>
      <p:sp>
        <p:nvSpPr>
          <p:cNvPr id="264" name="Shape 264"/>
          <p:cNvSpPr/>
          <p:nvPr/>
        </p:nvSpPr>
        <p:spPr>
          <a:xfrm>
            <a:off x="819000" y="1451935"/>
            <a:ext cx="695100" cy="9341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5" name="Shape 265"/>
          <p:cNvSpPr/>
          <p:nvPr/>
        </p:nvSpPr>
        <p:spPr>
          <a:xfrm>
            <a:off x="6731175" y="1451950"/>
            <a:ext cx="828900" cy="11141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6" name="Shape 266"/>
          <p:cNvSpPr/>
          <p:nvPr/>
        </p:nvSpPr>
        <p:spPr>
          <a:xfrm>
            <a:off x="2435500" y="1451475"/>
            <a:ext cx="695100" cy="9092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7" name="Shape 267"/>
          <p:cNvSpPr/>
          <p:nvPr/>
        </p:nvSpPr>
        <p:spPr>
          <a:xfrm>
            <a:off x="7691625" y="1466950"/>
            <a:ext cx="828900" cy="1084200"/>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cxnSp>
        <p:nvCxnSpPr>
          <p:cNvPr id="268" name="Shape 268"/>
          <p:cNvCxnSpPr>
            <a:stCxn id="260" idx="2"/>
            <a:endCxn id="251" idx="0"/>
          </p:cNvCxnSpPr>
          <p:nvPr/>
        </p:nvCxnSpPr>
        <p:spPr>
          <a:xfrm rot="-5400000" flipH="1">
            <a:off x="2570374" y="2573624"/>
            <a:ext cx="666900" cy="241500"/>
          </a:xfrm>
          <a:prstGeom prst="bentConnector3">
            <a:avLst>
              <a:gd name="adj1" fmla="val 50000"/>
            </a:avLst>
          </a:prstGeom>
          <a:noFill/>
          <a:ln w="19050" cap="flat" cmpd="sng">
            <a:solidFill>
              <a:schemeClr val="dk2"/>
            </a:solidFill>
            <a:prstDash val="solid"/>
            <a:round/>
            <a:headEnd type="none" w="lg" len="lg"/>
            <a:tailEnd type="triangle" w="lg" len="lg"/>
          </a:ln>
        </p:spPr>
      </p:cxnSp>
      <p:sp>
        <p:nvSpPr>
          <p:cNvPr id="269" name="Shape 269"/>
          <p:cNvSpPr/>
          <p:nvPr/>
        </p:nvSpPr>
        <p:spPr>
          <a:xfrm>
            <a:off x="5568300" y="3027825"/>
            <a:ext cx="922799" cy="9092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Keymaster</a:t>
            </a:r>
          </a:p>
        </p:txBody>
      </p:sp>
      <p:sp>
        <p:nvSpPr>
          <p:cNvPr id="270" name="Shape 270"/>
          <p:cNvSpPr/>
          <p:nvPr/>
        </p:nvSpPr>
        <p:spPr>
          <a:xfrm>
            <a:off x="6691312" y="3027822"/>
            <a:ext cx="922799" cy="9092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Keymaster</a:t>
            </a:r>
          </a:p>
        </p:txBody>
      </p:sp>
      <p:sp>
        <p:nvSpPr>
          <p:cNvPr id="271" name="Shape 271"/>
          <p:cNvSpPr/>
          <p:nvPr/>
        </p:nvSpPr>
        <p:spPr>
          <a:xfrm>
            <a:off x="7764000" y="3027821"/>
            <a:ext cx="922799" cy="9092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Keymaster</a:t>
            </a:r>
          </a:p>
        </p:txBody>
      </p:sp>
      <p:cxnSp>
        <p:nvCxnSpPr>
          <p:cNvPr id="272" name="Shape 272"/>
          <p:cNvCxnSpPr>
            <a:stCxn id="265" idx="2"/>
            <a:endCxn id="270" idx="0"/>
          </p:cNvCxnSpPr>
          <p:nvPr/>
        </p:nvCxnSpPr>
        <p:spPr>
          <a:xfrm>
            <a:off x="7145625" y="2566149"/>
            <a:ext cx="7200" cy="461700"/>
          </a:xfrm>
          <a:prstGeom prst="straightConnector1">
            <a:avLst/>
          </a:prstGeom>
          <a:noFill/>
          <a:ln w="19050" cap="flat" cmpd="sng">
            <a:solidFill>
              <a:schemeClr val="dk2"/>
            </a:solidFill>
            <a:prstDash val="solid"/>
            <a:round/>
            <a:headEnd type="triangle" w="lg" len="lg"/>
            <a:tailEnd type="triangle" w="lg" len="lg"/>
          </a:ln>
        </p:spPr>
      </p:cxnSp>
      <p:cxnSp>
        <p:nvCxnSpPr>
          <p:cNvPr id="273" name="Shape 273"/>
          <p:cNvCxnSpPr>
            <a:stCxn id="258" idx="2"/>
            <a:endCxn id="269" idx="0"/>
          </p:cNvCxnSpPr>
          <p:nvPr/>
        </p:nvCxnSpPr>
        <p:spPr>
          <a:xfrm flipH="1">
            <a:off x="6029699" y="2566149"/>
            <a:ext cx="131400" cy="461700"/>
          </a:xfrm>
          <a:prstGeom prst="straightConnector1">
            <a:avLst/>
          </a:prstGeom>
          <a:noFill/>
          <a:ln w="19050" cap="flat" cmpd="sng">
            <a:solidFill>
              <a:schemeClr val="dk2"/>
            </a:solidFill>
            <a:prstDash val="solid"/>
            <a:round/>
            <a:headEnd type="triangle" w="lg" len="lg"/>
            <a:tailEnd type="triangle" w="lg" len="lg"/>
          </a:ln>
        </p:spPr>
      </p:cxnSp>
      <p:cxnSp>
        <p:nvCxnSpPr>
          <p:cNvPr id="274" name="Shape 274"/>
          <p:cNvCxnSpPr>
            <a:stCxn id="267" idx="2"/>
            <a:endCxn id="271" idx="0"/>
          </p:cNvCxnSpPr>
          <p:nvPr/>
        </p:nvCxnSpPr>
        <p:spPr>
          <a:xfrm>
            <a:off x="8106075" y="2551150"/>
            <a:ext cx="119400" cy="476700"/>
          </a:xfrm>
          <a:prstGeom prst="straightConnector1">
            <a:avLst/>
          </a:prstGeom>
          <a:noFill/>
          <a:ln w="19050" cap="flat" cmpd="sng">
            <a:solidFill>
              <a:schemeClr val="dk2"/>
            </a:solidFill>
            <a:prstDash val="solid"/>
            <a:round/>
            <a:headEnd type="triangl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1000"/>
                                        <p:tgtEl>
                                          <p:spTgt spid="25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1500"/>
                                        <p:tgtEl>
                                          <p:spTgt spid="2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fade">
                                      <p:cBhvr>
                                        <p:cTn id="17" dur="1000"/>
                                        <p:tgtEl>
                                          <p:spTgt spid="2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54"/>
                                        </p:tgtEl>
                                      </p:cBhvr>
                                    </p:animEffect>
                                    <p:set>
                                      <p:cBhvr>
                                        <p:cTn id="22" dur="1" fill="hold">
                                          <p:stCondLst>
                                            <p:cond delay="1000"/>
                                          </p:stCondLst>
                                        </p:cTn>
                                        <p:tgtEl>
                                          <p:spTgt spid="25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252"/>
                                        </p:tgtEl>
                                      </p:cBhvr>
                                    </p:animEffect>
                                    <p:set>
                                      <p:cBhvr>
                                        <p:cTn id="25" dur="1" fill="hold">
                                          <p:stCondLst>
                                            <p:cond delay="1000"/>
                                          </p:stCondLst>
                                        </p:cTn>
                                        <p:tgtEl>
                                          <p:spTgt spid="25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253"/>
                                        </p:tgtEl>
                                      </p:cBhvr>
                                    </p:animEffect>
                                    <p:set>
                                      <p:cBhvr>
                                        <p:cTn id="28" dur="1" fill="hold">
                                          <p:stCondLst>
                                            <p:cond delay="1000"/>
                                          </p:stCondLst>
                                        </p:cTn>
                                        <p:tgtEl>
                                          <p:spTgt spid="25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58"/>
                                        </p:tgtEl>
                                        <p:attrNameLst>
                                          <p:attrName>style.visibility</p:attrName>
                                        </p:attrNameLst>
                                      </p:cBhvr>
                                      <p:to>
                                        <p:strVal val="visible"/>
                                      </p:to>
                                    </p:set>
                                    <p:animEffect transition="in" filter="fade">
                                      <p:cBhvr>
                                        <p:cTn id="31" dur="1000"/>
                                        <p:tgtEl>
                                          <p:spTgt spid="258"/>
                                        </p:tgtEl>
                                      </p:cBhvr>
                                    </p:animEffect>
                                  </p:childTnLst>
                                </p:cTn>
                              </p:par>
                              <p:par>
                                <p:cTn id="32" presetID="10" presetClass="entr" presetSubtype="0" fill="hold" nodeType="withEffect">
                                  <p:stCondLst>
                                    <p:cond delay="0"/>
                                  </p:stCondLst>
                                  <p:childTnLst>
                                    <p:set>
                                      <p:cBhvr>
                                        <p:cTn id="33" dur="1" fill="hold">
                                          <p:stCondLst>
                                            <p:cond delay="0"/>
                                          </p:stCondLst>
                                        </p:cTn>
                                        <p:tgtEl>
                                          <p:spTgt spid="257"/>
                                        </p:tgtEl>
                                        <p:attrNameLst>
                                          <p:attrName>style.visibility</p:attrName>
                                        </p:attrNameLst>
                                      </p:cBhvr>
                                      <p:to>
                                        <p:strVal val="visible"/>
                                      </p:to>
                                    </p:set>
                                    <p:animEffect transition="in" filter="fade">
                                      <p:cBhvr>
                                        <p:cTn id="34" dur="1000"/>
                                        <p:tgtEl>
                                          <p:spTgt spid="2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9"/>
                                        </p:tgtEl>
                                        <p:attrNameLst>
                                          <p:attrName>style.visibility</p:attrName>
                                        </p:attrNameLst>
                                      </p:cBhvr>
                                      <p:to>
                                        <p:strVal val="visible"/>
                                      </p:to>
                                    </p:set>
                                    <p:animEffect transition="in" filter="fade">
                                      <p:cBhvr>
                                        <p:cTn id="39" dur="1000"/>
                                        <p:tgtEl>
                                          <p:spTgt spid="2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3"/>
                                        </p:tgtEl>
                                        <p:attrNameLst>
                                          <p:attrName>style.visibility</p:attrName>
                                        </p:attrNameLst>
                                      </p:cBhvr>
                                      <p:to>
                                        <p:strVal val="visible"/>
                                      </p:to>
                                    </p:set>
                                    <p:animEffect transition="in" filter="fade">
                                      <p:cBhvr>
                                        <p:cTn id="44" dur="1000"/>
                                        <p:tgtEl>
                                          <p:spTgt spid="2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64"/>
                                        </p:tgtEl>
                                        <p:attrNameLst>
                                          <p:attrName>style.visibility</p:attrName>
                                        </p:attrNameLst>
                                      </p:cBhvr>
                                      <p:to>
                                        <p:strVal val="visible"/>
                                      </p:to>
                                    </p:set>
                                    <p:animEffect transition="in" filter="fade">
                                      <p:cBhvr>
                                        <p:cTn id="49" dur="1000"/>
                                        <p:tgtEl>
                                          <p:spTgt spid="26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259"/>
                                        </p:tgtEl>
                                      </p:cBhvr>
                                    </p:animEffect>
                                    <p:set>
                                      <p:cBhvr>
                                        <p:cTn id="54" dur="1" fill="hold">
                                          <p:stCondLst>
                                            <p:cond delay="1000"/>
                                          </p:stCondLst>
                                        </p:cTn>
                                        <p:tgtEl>
                                          <p:spTgt spid="25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264"/>
                                        </p:tgtEl>
                                      </p:cBhvr>
                                    </p:animEffect>
                                    <p:set>
                                      <p:cBhvr>
                                        <p:cTn id="57" dur="1" fill="hold">
                                          <p:stCondLst>
                                            <p:cond delay="1000"/>
                                          </p:stCondLst>
                                        </p:cTn>
                                        <p:tgtEl>
                                          <p:spTgt spid="26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263"/>
                                        </p:tgtEl>
                                      </p:cBhvr>
                                    </p:animEffect>
                                    <p:set>
                                      <p:cBhvr>
                                        <p:cTn id="60" dur="1" fill="hold">
                                          <p:stCondLst>
                                            <p:cond delay="1000"/>
                                          </p:stCondLst>
                                        </p:cTn>
                                        <p:tgtEl>
                                          <p:spTgt spid="263"/>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65"/>
                                        </p:tgtEl>
                                        <p:attrNameLst>
                                          <p:attrName>style.visibility</p:attrName>
                                        </p:attrNameLst>
                                      </p:cBhvr>
                                      <p:to>
                                        <p:strVal val="visible"/>
                                      </p:to>
                                    </p:set>
                                    <p:animEffect transition="in" filter="fade">
                                      <p:cBhvr>
                                        <p:cTn id="63" dur="1000"/>
                                        <p:tgtEl>
                                          <p:spTgt spid="265"/>
                                        </p:tgtEl>
                                      </p:cBhvr>
                                    </p:animEffect>
                                  </p:childTnLst>
                                </p:cTn>
                              </p:par>
                              <p:par>
                                <p:cTn id="64" presetID="10" presetClass="entr" presetSubtype="0" fill="hold" nodeType="withEffect">
                                  <p:stCondLst>
                                    <p:cond delay="0"/>
                                  </p:stCondLst>
                                  <p:childTnLst>
                                    <p:set>
                                      <p:cBhvr>
                                        <p:cTn id="65" dur="1" fill="hold">
                                          <p:stCondLst>
                                            <p:cond delay="0"/>
                                          </p:stCondLst>
                                        </p:cTn>
                                        <p:tgtEl>
                                          <p:spTgt spid="261"/>
                                        </p:tgtEl>
                                        <p:attrNameLst>
                                          <p:attrName>style.visibility</p:attrName>
                                        </p:attrNameLst>
                                      </p:cBhvr>
                                      <p:to>
                                        <p:strVal val="visible"/>
                                      </p:to>
                                    </p:set>
                                    <p:animEffect transition="in" filter="fade">
                                      <p:cBhvr>
                                        <p:cTn id="66" dur="1000"/>
                                        <p:tgtEl>
                                          <p:spTgt spid="26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0"/>
                                        </p:tgtEl>
                                        <p:attrNameLst>
                                          <p:attrName>style.visibility</p:attrName>
                                        </p:attrNameLst>
                                      </p:cBhvr>
                                      <p:to>
                                        <p:strVal val="visible"/>
                                      </p:to>
                                    </p:set>
                                    <p:animEffect transition="in" filter="fade">
                                      <p:cBhvr>
                                        <p:cTn id="71" dur="1000"/>
                                        <p:tgtEl>
                                          <p:spTgt spid="2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68"/>
                                        </p:tgtEl>
                                        <p:attrNameLst>
                                          <p:attrName>style.visibility</p:attrName>
                                        </p:attrNameLst>
                                      </p:cBhvr>
                                      <p:to>
                                        <p:strVal val="visible"/>
                                      </p:to>
                                    </p:set>
                                    <p:animEffect transition="in" filter="fade">
                                      <p:cBhvr>
                                        <p:cTn id="76" dur="1000"/>
                                        <p:tgtEl>
                                          <p:spTgt spid="26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66"/>
                                        </p:tgtEl>
                                        <p:attrNameLst>
                                          <p:attrName>style.visibility</p:attrName>
                                        </p:attrNameLst>
                                      </p:cBhvr>
                                      <p:to>
                                        <p:strVal val="visible"/>
                                      </p:to>
                                    </p:set>
                                    <p:animEffect transition="in" filter="fade">
                                      <p:cBhvr>
                                        <p:cTn id="81" dur="1000"/>
                                        <p:tgtEl>
                                          <p:spTgt spid="26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1000"/>
                                        <p:tgtEl>
                                          <p:spTgt spid="260"/>
                                        </p:tgtEl>
                                      </p:cBhvr>
                                    </p:animEffect>
                                    <p:set>
                                      <p:cBhvr>
                                        <p:cTn id="86" dur="1" fill="hold">
                                          <p:stCondLst>
                                            <p:cond delay="1000"/>
                                          </p:stCondLst>
                                        </p:cTn>
                                        <p:tgtEl>
                                          <p:spTgt spid="260"/>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000"/>
                                        <p:tgtEl>
                                          <p:spTgt spid="266"/>
                                        </p:tgtEl>
                                      </p:cBhvr>
                                    </p:animEffect>
                                    <p:set>
                                      <p:cBhvr>
                                        <p:cTn id="89" dur="1" fill="hold">
                                          <p:stCondLst>
                                            <p:cond delay="1000"/>
                                          </p:stCondLst>
                                        </p:cTn>
                                        <p:tgtEl>
                                          <p:spTgt spid="26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268"/>
                                        </p:tgtEl>
                                      </p:cBhvr>
                                    </p:animEffect>
                                    <p:set>
                                      <p:cBhvr>
                                        <p:cTn id="92" dur="1" fill="hold">
                                          <p:stCondLst>
                                            <p:cond delay="1000"/>
                                          </p:stCondLst>
                                        </p:cTn>
                                        <p:tgtEl>
                                          <p:spTgt spid="26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262"/>
                                        </p:tgtEl>
                                        <p:attrNameLst>
                                          <p:attrName>style.visibility</p:attrName>
                                        </p:attrNameLst>
                                      </p:cBhvr>
                                      <p:to>
                                        <p:strVal val="visible"/>
                                      </p:to>
                                    </p:set>
                                    <p:animEffect transition="in" filter="fade">
                                      <p:cBhvr>
                                        <p:cTn id="95" dur="1000"/>
                                        <p:tgtEl>
                                          <p:spTgt spid="262"/>
                                        </p:tgtEl>
                                      </p:cBhvr>
                                    </p:animEffect>
                                  </p:childTnLst>
                                </p:cTn>
                              </p:par>
                              <p:par>
                                <p:cTn id="96" presetID="10" presetClass="entr" presetSubtype="0" fill="hold" nodeType="withEffect">
                                  <p:stCondLst>
                                    <p:cond delay="0"/>
                                  </p:stCondLst>
                                  <p:childTnLst>
                                    <p:set>
                                      <p:cBhvr>
                                        <p:cTn id="97" dur="1" fill="hold">
                                          <p:stCondLst>
                                            <p:cond delay="0"/>
                                          </p:stCondLst>
                                        </p:cTn>
                                        <p:tgtEl>
                                          <p:spTgt spid="267"/>
                                        </p:tgtEl>
                                        <p:attrNameLst>
                                          <p:attrName>style.visibility</p:attrName>
                                        </p:attrNameLst>
                                      </p:cBhvr>
                                      <p:to>
                                        <p:strVal val="visible"/>
                                      </p:to>
                                    </p:set>
                                    <p:animEffect transition="in" filter="fade">
                                      <p:cBhvr>
                                        <p:cTn id="98" dur="1000"/>
                                        <p:tgtEl>
                                          <p:spTgt spid="26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72"/>
                                        </p:tgtEl>
                                        <p:attrNameLst>
                                          <p:attrName>style.visibility</p:attrName>
                                        </p:attrNameLst>
                                      </p:cBhvr>
                                      <p:to>
                                        <p:strVal val="visible"/>
                                      </p:to>
                                    </p:set>
                                    <p:animEffect transition="in" filter="fade">
                                      <p:cBhvr>
                                        <p:cTn id="103" dur="1000"/>
                                        <p:tgtEl>
                                          <p:spTgt spid="272"/>
                                        </p:tgtEl>
                                      </p:cBhvr>
                                    </p:animEffect>
                                  </p:childTnLst>
                                </p:cTn>
                              </p:par>
                              <p:par>
                                <p:cTn id="104" presetID="10" presetClass="entr" presetSubtype="0" fill="hold" nodeType="withEffect">
                                  <p:stCondLst>
                                    <p:cond delay="0"/>
                                  </p:stCondLst>
                                  <p:childTnLst>
                                    <p:set>
                                      <p:cBhvr>
                                        <p:cTn id="105" dur="1" fill="hold">
                                          <p:stCondLst>
                                            <p:cond delay="0"/>
                                          </p:stCondLst>
                                        </p:cTn>
                                        <p:tgtEl>
                                          <p:spTgt spid="273"/>
                                        </p:tgtEl>
                                        <p:attrNameLst>
                                          <p:attrName>style.visibility</p:attrName>
                                        </p:attrNameLst>
                                      </p:cBhvr>
                                      <p:to>
                                        <p:strVal val="visible"/>
                                      </p:to>
                                    </p:set>
                                    <p:animEffect transition="in" filter="fade">
                                      <p:cBhvr>
                                        <p:cTn id="106" dur="1000"/>
                                        <p:tgtEl>
                                          <p:spTgt spid="273"/>
                                        </p:tgtEl>
                                      </p:cBhvr>
                                    </p:animEffect>
                                  </p:childTnLst>
                                </p:cTn>
                              </p:par>
                              <p:par>
                                <p:cTn id="107" presetID="10" presetClass="entr" presetSubtype="0" fill="hold" nodeType="withEffect">
                                  <p:stCondLst>
                                    <p:cond delay="0"/>
                                  </p:stCondLst>
                                  <p:childTnLst>
                                    <p:set>
                                      <p:cBhvr>
                                        <p:cTn id="108" dur="1" fill="hold">
                                          <p:stCondLst>
                                            <p:cond delay="0"/>
                                          </p:stCondLst>
                                        </p:cTn>
                                        <p:tgtEl>
                                          <p:spTgt spid="274"/>
                                        </p:tgtEl>
                                        <p:attrNameLst>
                                          <p:attrName>style.visibility</p:attrName>
                                        </p:attrNameLst>
                                      </p:cBhvr>
                                      <p:to>
                                        <p:strVal val="visible"/>
                                      </p:to>
                                    </p:set>
                                    <p:animEffect transition="in" filter="fade">
                                      <p:cBhvr>
                                        <p:cTn id="109"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a:t>Two Approaches to Integrating the Host Factory - Approach 2</a:t>
            </a:r>
          </a:p>
        </p:txBody>
      </p:sp>
      <p:sp>
        <p:nvSpPr>
          <p:cNvPr id="280" name="Shape 280"/>
          <p:cNvSpPr/>
          <p:nvPr/>
        </p:nvSpPr>
        <p:spPr>
          <a:xfrm>
            <a:off x="451100" y="997025"/>
            <a:ext cx="3034800" cy="150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dirty="0" smtClean="0"/>
              <a:t>Toolchain</a:t>
            </a:r>
            <a:endParaRPr lang="en" dirty="0"/>
          </a:p>
          <a:p>
            <a:pPr lvl="0" algn="l" rtl="0">
              <a:spcBef>
                <a:spcPts val="0"/>
              </a:spcBef>
              <a:buNone/>
            </a:pPr>
            <a:endParaRPr dirty="0"/>
          </a:p>
        </p:txBody>
      </p:sp>
      <p:sp>
        <p:nvSpPr>
          <p:cNvPr id="281" name="Shape 281"/>
          <p:cNvSpPr/>
          <p:nvPr/>
        </p:nvSpPr>
        <p:spPr>
          <a:xfrm>
            <a:off x="4946900" y="3866025"/>
            <a:ext cx="922799" cy="9092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Host Factory</a:t>
            </a:r>
          </a:p>
        </p:txBody>
      </p:sp>
      <p:sp>
        <p:nvSpPr>
          <p:cNvPr id="282" name="Shape 282"/>
          <p:cNvSpPr/>
          <p:nvPr/>
        </p:nvSpPr>
        <p:spPr>
          <a:xfrm>
            <a:off x="6124025" y="3866034"/>
            <a:ext cx="922799" cy="9092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Host</a:t>
            </a:r>
          </a:p>
          <a:p>
            <a:pPr lvl="0" algn="ctr" rtl="0">
              <a:spcBef>
                <a:spcPts val="0"/>
              </a:spcBef>
              <a:buNone/>
            </a:pPr>
            <a:r>
              <a:rPr lang="en"/>
              <a:t>Factory</a:t>
            </a:r>
          </a:p>
        </p:txBody>
      </p:sp>
      <p:sp>
        <p:nvSpPr>
          <p:cNvPr id="283" name="Shape 283"/>
          <p:cNvSpPr/>
          <p:nvPr/>
        </p:nvSpPr>
        <p:spPr>
          <a:xfrm>
            <a:off x="7211225" y="3866021"/>
            <a:ext cx="922799" cy="9092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Host</a:t>
            </a:r>
          </a:p>
          <a:p>
            <a:pPr lvl="0" algn="ctr" rtl="0">
              <a:spcBef>
                <a:spcPts val="0"/>
              </a:spcBef>
              <a:buNone/>
            </a:pPr>
            <a:r>
              <a:rPr lang="en"/>
              <a:t>Factory</a:t>
            </a:r>
          </a:p>
        </p:txBody>
      </p:sp>
      <p:pic>
        <p:nvPicPr>
          <p:cNvPr id="284" name="Shape 284"/>
          <p:cNvPicPr preferRelativeResize="0"/>
          <p:nvPr/>
        </p:nvPicPr>
        <p:blipFill rotWithShape="1">
          <a:blip r:embed="rId3">
            <a:alphaModFix/>
          </a:blip>
          <a:srcRect l="60163" r="19470" b="69132"/>
          <a:stretch/>
        </p:blipFill>
        <p:spPr>
          <a:xfrm>
            <a:off x="1627235" y="1375699"/>
            <a:ext cx="695139" cy="909299"/>
          </a:xfrm>
          <a:prstGeom prst="rect">
            <a:avLst/>
          </a:prstGeom>
          <a:noFill/>
          <a:ln>
            <a:noFill/>
          </a:ln>
        </p:spPr>
      </p:pic>
      <p:sp>
        <p:nvSpPr>
          <p:cNvPr id="285" name="Shape 285"/>
          <p:cNvSpPr/>
          <p:nvPr/>
        </p:nvSpPr>
        <p:spPr>
          <a:xfrm>
            <a:off x="5584125" y="1000200"/>
            <a:ext cx="3003299" cy="15554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Processing Environment</a:t>
            </a:r>
          </a:p>
        </p:txBody>
      </p:sp>
      <p:pic>
        <p:nvPicPr>
          <p:cNvPr id="286" name="Shape 286"/>
          <p:cNvPicPr preferRelativeResize="0"/>
          <p:nvPr/>
        </p:nvPicPr>
        <p:blipFill rotWithShape="1">
          <a:blip r:embed="rId3">
            <a:alphaModFix/>
          </a:blip>
          <a:srcRect l="60163" r="19470" b="69132"/>
          <a:stretch/>
        </p:blipFill>
        <p:spPr>
          <a:xfrm>
            <a:off x="5735250" y="1375700"/>
            <a:ext cx="851851" cy="1114300"/>
          </a:xfrm>
          <a:prstGeom prst="rect">
            <a:avLst/>
          </a:prstGeom>
          <a:noFill/>
          <a:ln>
            <a:noFill/>
          </a:ln>
        </p:spPr>
      </p:pic>
      <p:pic>
        <p:nvPicPr>
          <p:cNvPr id="287" name="Shape 287"/>
          <p:cNvPicPr preferRelativeResize="0"/>
          <p:nvPr/>
        </p:nvPicPr>
        <p:blipFill rotWithShape="1">
          <a:blip r:embed="rId3">
            <a:alphaModFix/>
          </a:blip>
          <a:srcRect l="20814" r="59363" b="69132"/>
          <a:stretch/>
        </p:blipFill>
        <p:spPr>
          <a:xfrm>
            <a:off x="818949" y="1375700"/>
            <a:ext cx="695149" cy="934286"/>
          </a:xfrm>
          <a:prstGeom prst="rect">
            <a:avLst/>
          </a:prstGeom>
          <a:noFill/>
          <a:ln>
            <a:noFill/>
          </a:ln>
        </p:spPr>
      </p:pic>
      <p:pic>
        <p:nvPicPr>
          <p:cNvPr id="288" name="Shape 288"/>
          <p:cNvPicPr preferRelativeResize="0"/>
          <p:nvPr/>
        </p:nvPicPr>
        <p:blipFill rotWithShape="1">
          <a:blip r:embed="rId3">
            <a:alphaModFix/>
          </a:blip>
          <a:srcRect l="39948" r="39679" b="69132"/>
          <a:stretch/>
        </p:blipFill>
        <p:spPr>
          <a:xfrm>
            <a:off x="2435500" y="1375700"/>
            <a:ext cx="695149" cy="909024"/>
          </a:xfrm>
          <a:prstGeom prst="rect">
            <a:avLst/>
          </a:prstGeom>
          <a:noFill/>
          <a:ln>
            <a:noFill/>
          </a:ln>
        </p:spPr>
      </p:pic>
      <p:pic>
        <p:nvPicPr>
          <p:cNvPr id="289" name="Shape 289"/>
          <p:cNvPicPr preferRelativeResize="0"/>
          <p:nvPr/>
        </p:nvPicPr>
        <p:blipFill rotWithShape="1">
          <a:blip r:embed="rId3">
            <a:alphaModFix/>
          </a:blip>
          <a:srcRect l="20814" r="59363" b="69132"/>
          <a:stretch/>
        </p:blipFill>
        <p:spPr>
          <a:xfrm>
            <a:off x="6738200" y="1375700"/>
            <a:ext cx="829022" cy="1114199"/>
          </a:xfrm>
          <a:prstGeom prst="rect">
            <a:avLst/>
          </a:prstGeom>
          <a:noFill/>
          <a:ln>
            <a:noFill/>
          </a:ln>
        </p:spPr>
      </p:pic>
      <p:pic>
        <p:nvPicPr>
          <p:cNvPr id="290" name="Shape 290"/>
          <p:cNvPicPr preferRelativeResize="0"/>
          <p:nvPr/>
        </p:nvPicPr>
        <p:blipFill rotWithShape="1">
          <a:blip r:embed="rId3">
            <a:alphaModFix/>
          </a:blip>
          <a:srcRect l="39948" r="39679" b="69132"/>
          <a:stretch/>
        </p:blipFill>
        <p:spPr>
          <a:xfrm>
            <a:off x="7677450" y="1390750"/>
            <a:ext cx="829026" cy="1084087"/>
          </a:xfrm>
          <a:prstGeom prst="rect">
            <a:avLst/>
          </a:prstGeom>
          <a:noFill/>
          <a:ln>
            <a:noFill/>
          </a:ln>
        </p:spPr>
      </p:pic>
      <p:sp>
        <p:nvSpPr>
          <p:cNvPr id="291" name="Shape 291"/>
          <p:cNvSpPr/>
          <p:nvPr/>
        </p:nvSpPr>
        <p:spPr>
          <a:xfrm>
            <a:off x="5568300" y="2799225"/>
            <a:ext cx="922799" cy="9092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Keymaster</a:t>
            </a:r>
          </a:p>
        </p:txBody>
      </p:sp>
      <p:sp>
        <p:nvSpPr>
          <p:cNvPr id="292" name="Shape 292"/>
          <p:cNvSpPr/>
          <p:nvPr/>
        </p:nvSpPr>
        <p:spPr>
          <a:xfrm>
            <a:off x="6691312" y="2799222"/>
            <a:ext cx="922799" cy="9092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Keymaster</a:t>
            </a:r>
          </a:p>
        </p:txBody>
      </p:sp>
      <p:sp>
        <p:nvSpPr>
          <p:cNvPr id="293" name="Shape 293"/>
          <p:cNvSpPr/>
          <p:nvPr/>
        </p:nvSpPr>
        <p:spPr>
          <a:xfrm>
            <a:off x="7764000" y="2799221"/>
            <a:ext cx="922799" cy="909299"/>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Keymaster</a:t>
            </a:r>
          </a:p>
        </p:txBody>
      </p:sp>
      <p:cxnSp>
        <p:nvCxnSpPr>
          <p:cNvPr id="294" name="Shape 294"/>
          <p:cNvCxnSpPr>
            <a:stCxn id="286" idx="2"/>
            <a:endCxn id="281" idx="0"/>
          </p:cNvCxnSpPr>
          <p:nvPr/>
        </p:nvCxnSpPr>
        <p:spPr>
          <a:xfrm rot="5400000">
            <a:off x="5096625" y="2801550"/>
            <a:ext cx="1376100" cy="753000"/>
          </a:xfrm>
          <a:prstGeom prst="bentConnector3">
            <a:avLst>
              <a:gd name="adj1" fmla="val 16788"/>
            </a:avLst>
          </a:prstGeom>
          <a:noFill/>
          <a:ln w="19050" cap="flat" cmpd="sng">
            <a:solidFill>
              <a:schemeClr val="dk2"/>
            </a:solidFill>
            <a:prstDash val="solid"/>
            <a:round/>
            <a:headEnd type="triangle" w="lg" len="lg"/>
            <a:tailEnd type="triangle" w="lg" len="lg"/>
          </a:ln>
        </p:spPr>
      </p:cxnSp>
      <p:cxnSp>
        <p:nvCxnSpPr>
          <p:cNvPr id="295" name="Shape 295"/>
          <p:cNvCxnSpPr/>
          <p:nvPr/>
        </p:nvCxnSpPr>
        <p:spPr>
          <a:xfrm flipH="1">
            <a:off x="6357424" y="2487225"/>
            <a:ext cx="9000" cy="323700"/>
          </a:xfrm>
          <a:prstGeom prst="straightConnector1">
            <a:avLst/>
          </a:prstGeom>
          <a:noFill/>
          <a:ln w="19050" cap="flat" cmpd="sng">
            <a:solidFill>
              <a:schemeClr val="dk2"/>
            </a:solidFill>
            <a:prstDash val="solid"/>
            <a:round/>
            <a:headEnd type="triangle" w="lg" len="lg"/>
            <a:tailEnd type="triangle" w="lg" len="lg"/>
          </a:ln>
        </p:spPr>
      </p:cxnSp>
      <p:sp>
        <p:nvSpPr>
          <p:cNvPr id="296" name="Shape 296"/>
          <p:cNvSpPr/>
          <p:nvPr/>
        </p:nvSpPr>
        <p:spPr>
          <a:xfrm>
            <a:off x="5735312" y="1375750"/>
            <a:ext cx="851699" cy="1114199"/>
          </a:xfrm>
          <a:prstGeom prst="rect">
            <a:avLst/>
          </a:prstGeom>
          <a:solidFill>
            <a:srgbClr val="CCC61E">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97" name="Shape 297"/>
          <p:cNvSpPr/>
          <p:nvPr/>
        </p:nvSpPr>
        <p:spPr>
          <a:xfrm>
            <a:off x="424400" y="2944325"/>
            <a:ext cx="3100799" cy="8630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sz="1200"/>
              <a:t>Other Source of  Identity</a:t>
            </a:r>
          </a:p>
          <a:p>
            <a:pPr algn="ctr">
              <a:spcBef>
                <a:spcPts val="0"/>
              </a:spcBef>
              <a:buNone/>
            </a:pPr>
            <a:r>
              <a:rPr lang="en" sz="1200"/>
              <a:t>(SSL Certificates, Kerberos, OAuth...)</a:t>
            </a:r>
          </a:p>
        </p:txBody>
      </p:sp>
      <p:cxnSp>
        <p:nvCxnSpPr>
          <p:cNvPr id="298" name="Shape 298"/>
          <p:cNvCxnSpPr>
            <a:stCxn id="284" idx="2"/>
            <a:endCxn id="297" idx="0"/>
          </p:cNvCxnSpPr>
          <p:nvPr/>
        </p:nvCxnSpPr>
        <p:spPr>
          <a:xfrm rot="-5400000" flipH="1">
            <a:off x="1645405" y="2614399"/>
            <a:ext cx="659400" cy="600"/>
          </a:xfrm>
          <a:prstGeom prst="bentConnector3">
            <a:avLst>
              <a:gd name="adj1" fmla="val 49994"/>
            </a:avLst>
          </a:prstGeom>
          <a:noFill/>
          <a:ln w="19050" cap="flat" cmpd="sng">
            <a:solidFill>
              <a:schemeClr val="dk2"/>
            </a:solidFill>
            <a:prstDash val="solid"/>
            <a:round/>
            <a:headEnd type="triangle" w="lg" len="lg"/>
            <a:tailEnd type="triangle" w="lg" len="lg"/>
          </a:ln>
        </p:spPr>
      </p:cxnSp>
      <p:cxnSp>
        <p:nvCxnSpPr>
          <p:cNvPr id="299" name="Shape 299"/>
          <p:cNvCxnSpPr>
            <a:endCxn id="297" idx="2"/>
          </p:cNvCxnSpPr>
          <p:nvPr/>
        </p:nvCxnSpPr>
        <p:spPr>
          <a:xfrm rot="10800000">
            <a:off x="1974799" y="3807425"/>
            <a:ext cx="2972100" cy="513300"/>
          </a:xfrm>
          <a:prstGeom prst="bentConnector2">
            <a:avLst/>
          </a:prstGeom>
          <a:noFill/>
          <a:ln w="19050" cap="flat" cmpd="sng">
            <a:solidFill>
              <a:schemeClr val="dk2"/>
            </a:solidFill>
            <a:prstDash val="solid"/>
            <a:round/>
            <a:headEnd type="triangle" w="lg" len="lg"/>
            <a:tailEnd type="triangle" w="lg" len="lg"/>
          </a:ln>
        </p:spPr>
      </p:cxnSp>
      <p:pic>
        <p:nvPicPr>
          <p:cNvPr id="300" name="Shape 300"/>
          <p:cNvPicPr preferRelativeResize="0"/>
          <p:nvPr/>
        </p:nvPicPr>
        <p:blipFill>
          <a:blip r:embed="rId4">
            <a:alphaModFix/>
          </a:blip>
          <a:stretch>
            <a:fillRect/>
          </a:stretch>
        </p:blipFill>
        <p:spPr>
          <a:xfrm>
            <a:off x="1974800" y="1603100"/>
            <a:ext cx="240790" cy="659400"/>
          </a:xfrm>
          <a:prstGeom prst="rect">
            <a:avLst/>
          </a:prstGeom>
          <a:noFill/>
          <a:ln>
            <a:noFill/>
          </a:ln>
        </p:spPr>
      </p:pic>
      <p:cxnSp>
        <p:nvCxnSpPr>
          <p:cNvPr id="301" name="Shape 301"/>
          <p:cNvCxnSpPr>
            <a:stCxn id="282" idx="2"/>
            <a:endCxn id="297" idx="2"/>
          </p:cNvCxnSpPr>
          <p:nvPr/>
        </p:nvCxnSpPr>
        <p:spPr>
          <a:xfrm rot="5400000" flipH="1">
            <a:off x="3796174" y="1986084"/>
            <a:ext cx="967800" cy="4610700"/>
          </a:xfrm>
          <a:prstGeom prst="bentConnector3">
            <a:avLst>
              <a:gd name="adj1" fmla="val -24605"/>
            </a:avLst>
          </a:prstGeom>
          <a:noFill/>
          <a:ln w="19050" cap="flat" cmpd="sng">
            <a:solidFill>
              <a:schemeClr val="dk2"/>
            </a:solidFill>
            <a:prstDash val="solid"/>
            <a:round/>
            <a:headEnd type="triangle" w="lg" len="lg"/>
            <a:tailEnd type="triangle" w="lg" len="lg"/>
          </a:ln>
        </p:spPr>
      </p:cxnSp>
      <p:cxnSp>
        <p:nvCxnSpPr>
          <p:cNvPr id="302" name="Shape 302"/>
          <p:cNvCxnSpPr>
            <a:stCxn id="283" idx="2"/>
            <a:endCxn id="297" idx="2"/>
          </p:cNvCxnSpPr>
          <p:nvPr/>
        </p:nvCxnSpPr>
        <p:spPr>
          <a:xfrm rot="5400000" flipH="1">
            <a:off x="4339774" y="1442471"/>
            <a:ext cx="967800" cy="5697900"/>
          </a:xfrm>
          <a:prstGeom prst="bentConnector3">
            <a:avLst>
              <a:gd name="adj1" fmla="val -19087"/>
            </a:avLst>
          </a:prstGeom>
          <a:noFill/>
          <a:ln w="19050" cap="flat" cmpd="sng">
            <a:solidFill>
              <a:schemeClr val="dk2"/>
            </a:solidFill>
            <a:prstDash val="solid"/>
            <a:round/>
            <a:headEnd type="triangle" w="lg" len="lg"/>
            <a:tailEnd type="triangle" w="lg" len="lg"/>
          </a:ln>
        </p:spPr>
      </p:cxnSp>
      <p:pic>
        <p:nvPicPr>
          <p:cNvPr id="303" name="Shape 303"/>
          <p:cNvPicPr preferRelativeResize="0"/>
          <p:nvPr/>
        </p:nvPicPr>
        <p:blipFill>
          <a:blip r:embed="rId4">
            <a:alphaModFix/>
          </a:blip>
          <a:stretch>
            <a:fillRect/>
          </a:stretch>
        </p:blipFill>
        <p:spPr>
          <a:xfrm>
            <a:off x="6241525" y="1650575"/>
            <a:ext cx="240790" cy="659400"/>
          </a:xfrm>
          <a:prstGeom prst="rect">
            <a:avLst/>
          </a:prstGeom>
          <a:noFill/>
          <a:ln>
            <a:noFill/>
          </a:ln>
        </p:spPr>
      </p:pic>
      <p:cxnSp>
        <p:nvCxnSpPr>
          <p:cNvPr id="304" name="Shape 304"/>
          <p:cNvCxnSpPr/>
          <p:nvPr/>
        </p:nvCxnSpPr>
        <p:spPr>
          <a:xfrm rot="-5400000" flipH="1">
            <a:off x="836830" y="2614399"/>
            <a:ext cx="659399" cy="599"/>
          </a:xfrm>
          <a:prstGeom prst="bentConnector3">
            <a:avLst>
              <a:gd name="adj1" fmla="val 50000"/>
            </a:avLst>
          </a:prstGeom>
          <a:noFill/>
          <a:ln w="19050" cap="flat" cmpd="sng">
            <a:solidFill>
              <a:schemeClr val="dk2"/>
            </a:solidFill>
            <a:prstDash val="solid"/>
            <a:round/>
            <a:headEnd type="triangle" w="lg" len="lg"/>
            <a:tailEnd type="triangle" w="lg" len="lg"/>
          </a:ln>
        </p:spPr>
      </p:cxnSp>
      <p:cxnSp>
        <p:nvCxnSpPr>
          <p:cNvPr id="305" name="Shape 305"/>
          <p:cNvCxnSpPr/>
          <p:nvPr/>
        </p:nvCxnSpPr>
        <p:spPr>
          <a:xfrm rot="-5400000" flipH="1">
            <a:off x="2453380" y="2614224"/>
            <a:ext cx="659399" cy="599"/>
          </a:xfrm>
          <a:prstGeom prst="bentConnector3">
            <a:avLst>
              <a:gd name="adj1" fmla="val 50000"/>
            </a:avLst>
          </a:prstGeom>
          <a:noFill/>
          <a:ln w="19050" cap="flat" cmpd="sng">
            <a:solidFill>
              <a:schemeClr val="dk2"/>
            </a:solidFill>
            <a:prstDash val="solid"/>
            <a:round/>
            <a:headEnd type="triangle" w="lg" len="lg"/>
            <a:tailEnd type="triangle" w="lg" len="lg"/>
          </a:ln>
        </p:spPr>
      </p:cxnSp>
      <p:pic>
        <p:nvPicPr>
          <p:cNvPr id="306" name="Shape 306"/>
          <p:cNvPicPr preferRelativeResize="0"/>
          <p:nvPr/>
        </p:nvPicPr>
        <p:blipFill>
          <a:blip r:embed="rId4">
            <a:alphaModFix/>
          </a:blip>
          <a:stretch>
            <a:fillRect/>
          </a:stretch>
        </p:blipFill>
        <p:spPr>
          <a:xfrm>
            <a:off x="1166225" y="1580100"/>
            <a:ext cx="240790" cy="659400"/>
          </a:xfrm>
          <a:prstGeom prst="rect">
            <a:avLst/>
          </a:prstGeom>
          <a:noFill/>
          <a:ln>
            <a:noFill/>
          </a:ln>
        </p:spPr>
      </p:pic>
      <p:pic>
        <p:nvPicPr>
          <p:cNvPr id="307" name="Shape 307"/>
          <p:cNvPicPr preferRelativeResize="0"/>
          <p:nvPr/>
        </p:nvPicPr>
        <p:blipFill>
          <a:blip r:embed="rId4">
            <a:alphaModFix/>
          </a:blip>
          <a:stretch>
            <a:fillRect/>
          </a:stretch>
        </p:blipFill>
        <p:spPr>
          <a:xfrm>
            <a:off x="2837125" y="1580100"/>
            <a:ext cx="240790" cy="659400"/>
          </a:xfrm>
          <a:prstGeom prst="rect">
            <a:avLst/>
          </a:prstGeom>
          <a:noFill/>
          <a:ln>
            <a:noFill/>
          </a:ln>
        </p:spPr>
      </p:pic>
      <p:cxnSp>
        <p:nvCxnSpPr>
          <p:cNvPr id="308" name="Shape 308"/>
          <p:cNvCxnSpPr/>
          <p:nvPr/>
        </p:nvCxnSpPr>
        <p:spPr>
          <a:xfrm flipH="1">
            <a:off x="7364074" y="2487225"/>
            <a:ext cx="9000" cy="323700"/>
          </a:xfrm>
          <a:prstGeom prst="straightConnector1">
            <a:avLst/>
          </a:prstGeom>
          <a:noFill/>
          <a:ln w="19050" cap="flat" cmpd="sng">
            <a:solidFill>
              <a:schemeClr val="dk2"/>
            </a:solidFill>
            <a:prstDash val="solid"/>
            <a:round/>
            <a:headEnd type="triangle" w="lg" len="lg"/>
            <a:tailEnd type="triangle" w="lg" len="lg"/>
          </a:ln>
        </p:spPr>
      </p:cxnSp>
      <p:cxnSp>
        <p:nvCxnSpPr>
          <p:cNvPr id="309" name="Shape 309"/>
          <p:cNvCxnSpPr/>
          <p:nvPr/>
        </p:nvCxnSpPr>
        <p:spPr>
          <a:xfrm flipH="1">
            <a:off x="8316799" y="2487225"/>
            <a:ext cx="9000" cy="323700"/>
          </a:xfrm>
          <a:prstGeom prst="straightConnector1">
            <a:avLst/>
          </a:prstGeom>
          <a:noFill/>
          <a:ln w="19050" cap="flat" cmpd="sng">
            <a:solidFill>
              <a:schemeClr val="dk2"/>
            </a:solidFill>
            <a:prstDash val="solid"/>
            <a:round/>
            <a:headEnd type="triangle" w="lg" len="lg"/>
            <a:tailEnd type="triangle" w="lg" len="lg"/>
          </a:ln>
        </p:spPr>
      </p:cxnSp>
      <p:cxnSp>
        <p:nvCxnSpPr>
          <p:cNvPr id="310" name="Shape 310"/>
          <p:cNvCxnSpPr>
            <a:stCxn id="289" idx="2"/>
            <a:endCxn id="282" idx="0"/>
          </p:cNvCxnSpPr>
          <p:nvPr/>
        </p:nvCxnSpPr>
        <p:spPr>
          <a:xfrm rot="5400000">
            <a:off x="6181011" y="2894299"/>
            <a:ext cx="1376100" cy="567300"/>
          </a:xfrm>
          <a:prstGeom prst="bentConnector3">
            <a:avLst>
              <a:gd name="adj1" fmla="val 18756"/>
            </a:avLst>
          </a:prstGeom>
          <a:noFill/>
          <a:ln w="19050" cap="flat" cmpd="sng">
            <a:solidFill>
              <a:schemeClr val="dk2"/>
            </a:solidFill>
            <a:prstDash val="solid"/>
            <a:round/>
            <a:headEnd type="triangle" w="lg" len="lg"/>
            <a:tailEnd type="triangle" w="lg" len="lg"/>
          </a:ln>
        </p:spPr>
      </p:cxnSp>
      <p:cxnSp>
        <p:nvCxnSpPr>
          <p:cNvPr id="311" name="Shape 311"/>
          <p:cNvCxnSpPr>
            <a:stCxn id="290" idx="2"/>
            <a:endCxn id="283" idx="0"/>
          </p:cNvCxnSpPr>
          <p:nvPr/>
        </p:nvCxnSpPr>
        <p:spPr>
          <a:xfrm rot="5400000">
            <a:off x="7186713" y="2960687"/>
            <a:ext cx="1391100" cy="419400"/>
          </a:xfrm>
          <a:prstGeom prst="bentConnector3">
            <a:avLst>
              <a:gd name="adj1" fmla="val 18989"/>
            </a:avLst>
          </a:prstGeom>
          <a:noFill/>
          <a:ln w="19050" cap="flat" cmpd="sng">
            <a:solidFill>
              <a:schemeClr val="dk2"/>
            </a:solidFill>
            <a:prstDash val="solid"/>
            <a:round/>
            <a:headEnd type="triangle" w="lg" len="lg"/>
            <a:tailEnd type="triangle" w="lg" len="lg"/>
          </a:ln>
        </p:spPr>
      </p:cxnSp>
      <p:pic>
        <p:nvPicPr>
          <p:cNvPr id="312" name="Shape 312"/>
          <p:cNvPicPr preferRelativeResize="0"/>
          <p:nvPr/>
        </p:nvPicPr>
        <p:blipFill>
          <a:blip r:embed="rId4">
            <a:alphaModFix/>
          </a:blip>
          <a:stretch>
            <a:fillRect/>
          </a:stretch>
        </p:blipFill>
        <p:spPr>
          <a:xfrm>
            <a:off x="7248175" y="1650575"/>
            <a:ext cx="240790" cy="659400"/>
          </a:xfrm>
          <a:prstGeom prst="rect">
            <a:avLst/>
          </a:prstGeom>
          <a:noFill/>
          <a:ln>
            <a:noFill/>
          </a:ln>
        </p:spPr>
      </p:pic>
      <p:pic>
        <p:nvPicPr>
          <p:cNvPr id="313" name="Shape 313"/>
          <p:cNvPicPr preferRelativeResize="0"/>
          <p:nvPr/>
        </p:nvPicPr>
        <p:blipFill>
          <a:blip r:embed="rId4">
            <a:alphaModFix/>
          </a:blip>
          <a:stretch>
            <a:fillRect/>
          </a:stretch>
        </p:blipFill>
        <p:spPr>
          <a:xfrm>
            <a:off x="8200900" y="1650575"/>
            <a:ext cx="240790" cy="659400"/>
          </a:xfrm>
          <a:prstGeom prst="rect">
            <a:avLst/>
          </a:prstGeom>
          <a:noFill/>
          <a:ln>
            <a:noFill/>
          </a:ln>
        </p:spPr>
      </p:pic>
      <p:sp>
        <p:nvSpPr>
          <p:cNvPr id="314" name="Shape 314"/>
          <p:cNvSpPr/>
          <p:nvPr/>
        </p:nvSpPr>
        <p:spPr>
          <a:xfrm>
            <a:off x="6717812" y="1375750"/>
            <a:ext cx="828900" cy="1114199"/>
          </a:xfrm>
          <a:prstGeom prst="rect">
            <a:avLst/>
          </a:prstGeom>
          <a:solidFill>
            <a:srgbClr val="1ECC2B">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5" name="Shape 315"/>
          <p:cNvSpPr/>
          <p:nvPr/>
        </p:nvSpPr>
        <p:spPr>
          <a:xfrm>
            <a:off x="7677450" y="1390575"/>
            <a:ext cx="828900" cy="1084200"/>
          </a:xfrm>
          <a:prstGeom prst="rect">
            <a:avLst/>
          </a:prstGeom>
          <a:solidFill>
            <a:srgbClr val="2CCCCC">
              <a:alpha val="60380"/>
            </a:srgb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16" name="Shape 316"/>
          <p:cNvSpPr/>
          <p:nvPr/>
        </p:nvSpPr>
        <p:spPr>
          <a:xfrm>
            <a:off x="3833612" y="1580100"/>
            <a:ext cx="1402799" cy="3956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1000"/>
                                        <p:tgtEl>
                                          <p:spTgt spid="3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84"/>
                                        </p:tgtEl>
                                      </p:cBhvr>
                                    </p:animEffect>
                                    <p:set>
                                      <p:cBhvr>
                                        <p:cTn id="17" dur="1" fill="hold">
                                          <p:stCondLst>
                                            <p:cond delay="1000"/>
                                          </p:stCondLst>
                                        </p:cTn>
                                        <p:tgtEl>
                                          <p:spTgt spid="28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300"/>
                                        </p:tgtEl>
                                      </p:cBhvr>
                                    </p:animEffect>
                                    <p:set>
                                      <p:cBhvr>
                                        <p:cTn id="20" dur="1" fill="hold">
                                          <p:stCondLst>
                                            <p:cond delay="1000"/>
                                          </p:stCondLst>
                                        </p:cTn>
                                        <p:tgtEl>
                                          <p:spTgt spid="30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298"/>
                                        </p:tgtEl>
                                      </p:cBhvr>
                                    </p:animEffect>
                                    <p:set>
                                      <p:cBhvr>
                                        <p:cTn id="23" dur="1" fill="hold">
                                          <p:stCondLst>
                                            <p:cond delay="1000"/>
                                          </p:stCondLst>
                                        </p:cTn>
                                        <p:tgtEl>
                                          <p:spTgt spid="29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6"/>
                                        </p:tgtEl>
                                        <p:attrNameLst>
                                          <p:attrName>style.visibility</p:attrName>
                                        </p:attrNameLst>
                                      </p:cBhvr>
                                      <p:to>
                                        <p:strVal val="visible"/>
                                      </p:to>
                                    </p:set>
                                    <p:animEffect transition="in" filter="fade">
                                      <p:cBhvr>
                                        <p:cTn id="28" dur="1000"/>
                                        <p:tgtEl>
                                          <p:spTgt spid="286"/>
                                        </p:tgtEl>
                                      </p:cBhvr>
                                    </p:animEffect>
                                  </p:childTnLst>
                                </p:cTn>
                              </p:par>
                              <p:par>
                                <p:cTn id="29" presetID="10" presetClass="entr" presetSubtype="0" fill="hold" nodeType="withEffect">
                                  <p:stCondLst>
                                    <p:cond delay="0"/>
                                  </p:stCondLst>
                                  <p:childTnLst>
                                    <p:set>
                                      <p:cBhvr>
                                        <p:cTn id="30" dur="1" fill="hold">
                                          <p:stCondLst>
                                            <p:cond delay="0"/>
                                          </p:stCondLst>
                                        </p:cTn>
                                        <p:tgtEl>
                                          <p:spTgt spid="303"/>
                                        </p:tgtEl>
                                        <p:attrNameLst>
                                          <p:attrName>style.visibility</p:attrName>
                                        </p:attrNameLst>
                                      </p:cBhvr>
                                      <p:to>
                                        <p:strVal val="visible"/>
                                      </p:to>
                                    </p:set>
                                    <p:animEffect transition="in" filter="fade">
                                      <p:cBhvr>
                                        <p:cTn id="31" dur="1000"/>
                                        <p:tgtEl>
                                          <p:spTgt spid="30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fade">
                                      <p:cBhvr>
                                        <p:cTn id="36" dur="10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9"/>
                                        </p:tgtEl>
                                        <p:attrNameLst>
                                          <p:attrName>style.visibility</p:attrName>
                                        </p:attrNameLst>
                                      </p:cBhvr>
                                      <p:to>
                                        <p:strVal val="visible"/>
                                      </p:to>
                                    </p:set>
                                    <p:animEffect transition="in" filter="fade">
                                      <p:cBhvr>
                                        <p:cTn id="41" dur="1000"/>
                                        <p:tgtEl>
                                          <p:spTgt spid="29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fade">
                                      <p:cBhvr>
                                        <p:cTn id="46" dur="1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fade">
                                      <p:cBhvr>
                                        <p:cTn id="51" dur="1000"/>
                                        <p:tgtEl>
                                          <p:spTgt spid="29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87"/>
                                        </p:tgtEl>
                                        <p:attrNameLst>
                                          <p:attrName>style.visibility</p:attrName>
                                        </p:attrNameLst>
                                      </p:cBhvr>
                                      <p:to>
                                        <p:strVal val="visible"/>
                                      </p:to>
                                    </p:set>
                                    <p:animEffect transition="in" filter="fade">
                                      <p:cBhvr>
                                        <p:cTn id="56" dur="1000"/>
                                        <p:tgtEl>
                                          <p:spTgt spid="287"/>
                                        </p:tgtEl>
                                      </p:cBhvr>
                                    </p:animEffect>
                                  </p:childTnLst>
                                </p:cTn>
                              </p:par>
                              <p:par>
                                <p:cTn id="57" presetID="10" presetClass="entr" presetSubtype="0" fill="hold" nodeType="withEffect">
                                  <p:stCondLst>
                                    <p:cond delay="0"/>
                                  </p:stCondLst>
                                  <p:childTnLst>
                                    <p:set>
                                      <p:cBhvr>
                                        <p:cTn id="58" dur="1" fill="hold">
                                          <p:stCondLst>
                                            <p:cond delay="0"/>
                                          </p:stCondLst>
                                        </p:cTn>
                                        <p:tgtEl>
                                          <p:spTgt spid="288"/>
                                        </p:tgtEl>
                                        <p:attrNameLst>
                                          <p:attrName>style.visibility</p:attrName>
                                        </p:attrNameLst>
                                      </p:cBhvr>
                                      <p:to>
                                        <p:strVal val="visible"/>
                                      </p:to>
                                    </p:set>
                                    <p:animEffect transition="in" filter="fade">
                                      <p:cBhvr>
                                        <p:cTn id="59" dur="1000"/>
                                        <p:tgtEl>
                                          <p:spTgt spid="288"/>
                                        </p:tgtEl>
                                      </p:cBhvr>
                                    </p:animEffect>
                                  </p:childTnLst>
                                </p:cTn>
                              </p:par>
                              <p:par>
                                <p:cTn id="60" presetID="10" presetClass="entr" presetSubtype="0" fill="hold" nodeType="withEffect">
                                  <p:stCondLst>
                                    <p:cond delay="0"/>
                                  </p:stCondLst>
                                  <p:childTnLst>
                                    <p:set>
                                      <p:cBhvr>
                                        <p:cTn id="61" dur="1" fill="hold">
                                          <p:stCondLst>
                                            <p:cond delay="0"/>
                                          </p:stCondLst>
                                        </p:cTn>
                                        <p:tgtEl>
                                          <p:spTgt spid="304"/>
                                        </p:tgtEl>
                                        <p:attrNameLst>
                                          <p:attrName>style.visibility</p:attrName>
                                        </p:attrNameLst>
                                      </p:cBhvr>
                                      <p:to>
                                        <p:strVal val="visible"/>
                                      </p:to>
                                    </p:set>
                                    <p:animEffect transition="in" filter="fade">
                                      <p:cBhvr>
                                        <p:cTn id="62" dur="1000"/>
                                        <p:tgtEl>
                                          <p:spTgt spid="304"/>
                                        </p:tgtEl>
                                      </p:cBhvr>
                                    </p:animEffect>
                                  </p:childTnLst>
                                </p:cTn>
                              </p:par>
                              <p:par>
                                <p:cTn id="63" presetID="10" presetClass="entr" presetSubtype="0" fill="hold" nodeType="withEffect">
                                  <p:stCondLst>
                                    <p:cond delay="0"/>
                                  </p:stCondLst>
                                  <p:childTnLst>
                                    <p:set>
                                      <p:cBhvr>
                                        <p:cTn id="64" dur="1" fill="hold">
                                          <p:stCondLst>
                                            <p:cond delay="0"/>
                                          </p:stCondLst>
                                        </p:cTn>
                                        <p:tgtEl>
                                          <p:spTgt spid="306"/>
                                        </p:tgtEl>
                                        <p:attrNameLst>
                                          <p:attrName>style.visibility</p:attrName>
                                        </p:attrNameLst>
                                      </p:cBhvr>
                                      <p:to>
                                        <p:strVal val="visible"/>
                                      </p:to>
                                    </p:set>
                                    <p:animEffect transition="in" filter="fade">
                                      <p:cBhvr>
                                        <p:cTn id="65" dur="1000"/>
                                        <p:tgtEl>
                                          <p:spTgt spid="306"/>
                                        </p:tgtEl>
                                      </p:cBhvr>
                                    </p:animEffect>
                                  </p:childTnLst>
                                </p:cTn>
                              </p:par>
                              <p:par>
                                <p:cTn id="66" presetID="10" presetClass="entr" presetSubtype="0" fill="hold" nodeType="withEffect">
                                  <p:stCondLst>
                                    <p:cond delay="0"/>
                                  </p:stCondLst>
                                  <p:childTnLst>
                                    <p:set>
                                      <p:cBhvr>
                                        <p:cTn id="67" dur="1" fill="hold">
                                          <p:stCondLst>
                                            <p:cond delay="0"/>
                                          </p:stCondLst>
                                        </p:cTn>
                                        <p:tgtEl>
                                          <p:spTgt spid="307"/>
                                        </p:tgtEl>
                                        <p:attrNameLst>
                                          <p:attrName>style.visibility</p:attrName>
                                        </p:attrNameLst>
                                      </p:cBhvr>
                                      <p:to>
                                        <p:strVal val="visible"/>
                                      </p:to>
                                    </p:set>
                                    <p:animEffect transition="in" filter="fade">
                                      <p:cBhvr>
                                        <p:cTn id="68" dur="1000"/>
                                        <p:tgtEl>
                                          <p:spTgt spid="307"/>
                                        </p:tgtEl>
                                      </p:cBhvr>
                                    </p:animEffect>
                                  </p:childTnLst>
                                </p:cTn>
                              </p:par>
                              <p:par>
                                <p:cTn id="69" presetID="10" presetClass="entr" presetSubtype="0" fill="hold" nodeType="withEffect">
                                  <p:stCondLst>
                                    <p:cond delay="0"/>
                                  </p:stCondLst>
                                  <p:childTnLst>
                                    <p:set>
                                      <p:cBhvr>
                                        <p:cTn id="70" dur="1" fill="hold">
                                          <p:stCondLst>
                                            <p:cond delay="0"/>
                                          </p:stCondLst>
                                        </p:cTn>
                                        <p:tgtEl>
                                          <p:spTgt spid="305"/>
                                        </p:tgtEl>
                                        <p:attrNameLst>
                                          <p:attrName>style.visibility</p:attrName>
                                        </p:attrNameLst>
                                      </p:cBhvr>
                                      <p:to>
                                        <p:strVal val="visible"/>
                                      </p:to>
                                    </p:set>
                                    <p:animEffect transition="in" filter="fade">
                                      <p:cBhvr>
                                        <p:cTn id="71" dur="1000"/>
                                        <p:tgtEl>
                                          <p:spTgt spid="30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287"/>
                                        </p:tgtEl>
                                      </p:cBhvr>
                                    </p:animEffect>
                                    <p:set>
                                      <p:cBhvr>
                                        <p:cTn id="76" dur="1" fill="hold">
                                          <p:stCondLst>
                                            <p:cond delay="1000"/>
                                          </p:stCondLst>
                                        </p:cTn>
                                        <p:tgtEl>
                                          <p:spTgt spid="28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288"/>
                                        </p:tgtEl>
                                      </p:cBhvr>
                                    </p:animEffect>
                                    <p:set>
                                      <p:cBhvr>
                                        <p:cTn id="79" dur="1" fill="hold">
                                          <p:stCondLst>
                                            <p:cond delay="1000"/>
                                          </p:stCondLst>
                                        </p:cTn>
                                        <p:tgtEl>
                                          <p:spTgt spid="28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304"/>
                                        </p:tgtEl>
                                      </p:cBhvr>
                                    </p:animEffect>
                                    <p:set>
                                      <p:cBhvr>
                                        <p:cTn id="82" dur="1" fill="hold">
                                          <p:stCondLst>
                                            <p:cond delay="1000"/>
                                          </p:stCondLst>
                                        </p:cTn>
                                        <p:tgtEl>
                                          <p:spTgt spid="30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306"/>
                                        </p:tgtEl>
                                      </p:cBhvr>
                                    </p:animEffect>
                                    <p:set>
                                      <p:cBhvr>
                                        <p:cTn id="85" dur="1" fill="hold">
                                          <p:stCondLst>
                                            <p:cond delay="1000"/>
                                          </p:stCondLst>
                                        </p:cTn>
                                        <p:tgtEl>
                                          <p:spTgt spid="30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307"/>
                                        </p:tgtEl>
                                      </p:cBhvr>
                                    </p:animEffect>
                                    <p:set>
                                      <p:cBhvr>
                                        <p:cTn id="88" dur="1" fill="hold">
                                          <p:stCondLst>
                                            <p:cond delay="1000"/>
                                          </p:stCondLst>
                                        </p:cTn>
                                        <p:tgtEl>
                                          <p:spTgt spid="30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305"/>
                                        </p:tgtEl>
                                      </p:cBhvr>
                                    </p:animEffect>
                                    <p:set>
                                      <p:cBhvr>
                                        <p:cTn id="91" dur="1" fill="hold">
                                          <p:stCondLst>
                                            <p:cond delay="1000"/>
                                          </p:stCondLst>
                                        </p:cTn>
                                        <p:tgtEl>
                                          <p:spTgt spid="30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89"/>
                                        </p:tgtEl>
                                        <p:attrNameLst>
                                          <p:attrName>style.visibility</p:attrName>
                                        </p:attrNameLst>
                                      </p:cBhvr>
                                      <p:to>
                                        <p:strVal val="visible"/>
                                      </p:to>
                                    </p:set>
                                    <p:animEffect transition="in" filter="fade">
                                      <p:cBhvr>
                                        <p:cTn id="96" dur="1000"/>
                                        <p:tgtEl>
                                          <p:spTgt spid="289"/>
                                        </p:tgtEl>
                                      </p:cBhvr>
                                    </p:animEffect>
                                  </p:childTnLst>
                                </p:cTn>
                              </p:par>
                              <p:par>
                                <p:cTn id="97" presetID="10" presetClass="entr" presetSubtype="0" fill="hold" nodeType="withEffect">
                                  <p:stCondLst>
                                    <p:cond delay="0"/>
                                  </p:stCondLst>
                                  <p:childTnLst>
                                    <p:set>
                                      <p:cBhvr>
                                        <p:cTn id="98" dur="1" fill="hold">
                                          <p:stCondLst>
                                            <p:cond delay="0"/>
                                          </p:stCondLst>
                                        </p:cTn>
                                        <p:tgtEl>
                                          <p:spTgt spid="290"/>
                                        </p:tgtEl>
                                        <p:attrNameLst>
                                          <p:attrName>style.visibility</p:attrName>
                                        </p:attrNameLst>
                                      </p:cBhvr>
                                      <p:to>
                                        <p:strVal val="visible"/>
                                      </p:to>
                                    </p:set>
                                    <p:animEffect transition="in" filter="fade">
                                      <p:cBhvr>
                                        <p:cTn id="99" dur="1000"/>
                                        <p:tgtEl>
                                          <p:spTgt spid="290"/>
                                        </p:tgtEl>
                                      </p:cBhvr>
                                    </p:animEffect>
                                  </p:childTnLst>
                                </p:cTn>
                              </p:par>
                              <p:par>
                                <p:cTn id="100" presetID="10" presetClass="entr" presetSubtype="0" fill="hold" nodeType="withEffect">
                                  <p:stCondLst>
                                    <p:cond delay="0"/>
                                  </p:stCondLst>
                                  <p:childTnLst>
                                    <p:set>
                                      <p:cBhvr>
                                        <p:cTn id="101" dur="1" fill="hold">
                                          <p:stCondLst>
                                            <p:cond delay="0"/>
                                          </p:stCondLst>
                                        </p:cTn>
                                        <p:tgtEl>
                                          <p:spTgt spid="301"/>
                                        </p:tgtEl>
                                        <p:attrNameLst>
                                          <p:attrName>style.visibility</p:attrName>
                                        </p:attrNameLst>
                                      </p:cBhvr>
                                      <p:to>
                                        <p:strVal val="visible"/>
                                      </p:to>
                                    </p:set>
                                    <p:animEffect transition="in" filter="fade">
                                      <p:cBhvr>
                                        <p:cTn id="102" dur="1000"/>
                                        <p:tgtEl>
                                          <p:spTgt spid="301"/>
                                        </p:tgtEl>
                                      </p:cBhvr>
                                    </p:animEffect>
                                  </p:childTnLst>
                                </p:cTn>
                              </p:par>
                              <p:par>
                                <p:cTn id="103" presetID="10" presetClass="entr" presetSubtype="0" fill="hold" nodeType="withEffect">
                                  <p:stCondLst>
                                    <p:cond delay="0"/>
                                  </p:stCondLst>
                                  <p:childTnLst>
                                    <p:set>
                                      <p:cBhvr>
                                        <p:cTn id="104" dur="1" fill="hold">
                                          <p:stCondLst>
                                            <p:cond delay="0"/>
                                          </p:stCondLst>
                                        </p:cTn>
                                        <p:tgtEl>
                                          <p:spTgt spid="302"/>
                                        </p:tgtEl>
                                        <p:attrNameLst>
                                          <p:attrName>style.visibility</p:attrName>
                                        </p:attrNameLst>
                                      </p:cBhvr>
                                      <p:to>
                                        <p:strVal val="visible"/>
                                      </p:to>
                                    </p:set>
                                    <p:animEffect transition="in" filter="fade">
                                      <p:cBhvr>
                                        <p:cTn id="105" dur="1000"/>
                                        <p:tgtEl>
                                          <p:spTgt spid="302"/>
                                        </p:tgtEl>
                                      </p:cBhvr>
                                    </p:animEffect>
                                  </p:childTnLst>
                                </p:cTn>
                              </p:par>
                              <p:par>
                                <p:cTn id="106" presetID="10" presetClass="entr" presetSubtype="0" fill="hold" nodeType="withEffect">
                                  <p:stCondLst>
                                    <p:cond delay="0"/>
                                  </p:stCondLst>
                                  <p:childTnLst>
                                    <p:set>
                                      <p:cBhvr>
                                        <p:cTn id="107" dur="1" fill="hold">
                                          <p:stCondLst>
                                            <p:cond delay="0"/>
                                          </p:stCondLst>
                                        </p:cTn>
                                        <p:tgtEl>
                                          <p:spTgt spid="308"/>
                                        </p:tgtEl>
                                        <p:attrNameLst>
                                          <p:attrName>style.visibility</p:attrName>
                                        </p:attrNameLst>
                                      </p:cBhvr>
                                      <p:to>
                                        <p:strVal val="visible"/>
                                      </p:to>
                                    </p:set>
                                    <p:animEffect transition="in" filter="fade">
                                      <p:cBhvr>
                                        <p:cTn id="108" dur="1000"/>
                                        <p:tgtEl>
                                          <p:spTgt spid="308"/>
                                        </p:tgtEl>
                                      </p:cBhvr>
                                    </p:animEffect>
                                  </p:childTnLst>
                                </p:cTn>
                              </p:par>
                              <p:par>
                                <p:cTn id="109" presetID="10" presetClass="entr" presetSubtype="0" fill="hold" nodeType="withEffect">
                                  <p:stCondLst>
                                    <p:cond delay="0"/>
                                  </p:stCondLst>
                                  <p:childTnLst>
                                    <p:set>
                                      <p:cBhvr>
                                        <p:cTn id="110" dur="1" fill="hold">
                                          <p:stCondLst>
                                            <p:cond delay="0"/>
                                          </p:stCondLst>
                                        </p:cTn>
                                        <p:tgtEl>
                                          <p:spTgt spid="309"/>
                                        </p:tgtEl>
                                        <p:attrNameLst>
                                          <p:attrName>style.visibility</p:attrName>
                                        </p:attrNameLst>
                                      </p:cBhvr>
                                      <p:to>
                                        <p:strVal val="visible"/>
                                      </p:to>
                                    </p:set>
                                    <p:animEffect transition="in" filter="fade">
                                      <p:cBhvr>
                                        <p:cTn id="111" dur="1000"/>
                                        <p:tgtEl>
                                          <p:spTgt spid="309"/>
                                        </p:tgtEl>
                                      </p:cBhvr>
                                    </p:animEffect>
                                  </p:childTnLst>
                                </p:cTn>
                              </p:par>
                              <p:par>
                                <p:cTn id="112" presetID="10" presetClass="entr" presetSubtype="0" fill="hold" nodeType="withEffect">
                                  <p:stCondLst>
                                    <p:cond delay="0"/>
                                  </p:stCondLst>
                                  <p:childTnLst>
                                    <p:set>
                                      <p:cBhvr>
                                        <p:cTn id="113" dur="1" fill="hold">
                                          <p:stCondLst>
                                            <p:cond delay="0"/>
                                          </p:stCondLst>
                                        </p:cTn>
                                        <p:tgtEl>
                                          <p:spTgt spid="310"/>
                                        </p:tgtEl>
                                        <p:attrNameLst>
                                          <p:attrName>style.visibility</p:attrName>
                                        </p:attrNameLst>
                                      </p:cBhvr>
                                      <p:to>
                                        <p:strVal val="visible"/>
                                      </p:to>
                                    </p:set>
                                    <p:animEffect transition="in" filter="fade">
                                      <p:cBhvr>
                                        <p:cTn id="114" dur="1000"/>
                                        <p:tgtEl>
                                          <p:spTgt spid="310"/>
                                        </p:tgtEl>
                                      </p:cBhvr>
                                    </p:animEffect>
                                  </p:childTnLst>
                                </p:cTn>
                              </p:par>
                              <p:par>
                                <p:cTn id="115" presetID="10" presetClass="entr" presetSubtype="0" fill="hold" nodeType="withEffect">
                                  <p:stCondLst>
                                    <p:cond delay="0"/>
                                  </p:stCondLst>
                                  <p:childTnLst>
                                    <p:set>
                                      <p:cBhvr>
                                        <p:cTn id="116" dur="1" fill="hold">
                                          <p:stCondLst>
                                            <p:cond delay="0"/>
                                          </p:stCondLst>
                                        </p:cTn>
                                        <p:tgtEl>
                                          <p:spTgt spid="311"/>
                                        </p:tgtEl>
                                        <p:attrNameLst>
                                          <p:attrName>style.visibility</p:attrName>
                                        </p:attrNameLst>
                                      </p:cBhvr>
                                      <p:to>
                                        <p:strVal val="visible"/>
                                      </p:to>
                                    </p:set>
                                    <p:animEffect transition="in" filter="fade">
                                      <p:cBhvr>
                                        <p:cTn id="117" dur="1000"/>
                                        <p:tgtEl>
                                          <p:spTgt spid="311"/>
                                        </p:tgtEl>
                                      </p:cBhvr>
                                    </p:animEffect>
                                  </p:childTnLst>
                                </p:cTn>
                              </p:par>
                              <p:par>
                                <p:cTn id="118" presetID="10" presetClass="entr" presetSubtype="0" fill="hold" nodeType="withEffect">
                                  <p:stCondLst>
                                    <p:cond delay="0"/>
                                  </p:stCondLst>
                                  <p:childTnLst>
                                    <p:set>
                                      <p:cBhvr>
                                        <p:cTn id="119" dur="1" fill="hold">
                                          <p:stCondLst>
                                            <p:cond delay="0"/>
                                          </p:stCondLst>
                                        </p:cTn>
                                        <p:tgtEl>
                                          <p:spTgt spid="312"/>
                                        </p:tgtEl>
                                        <p:attrNameLst>
                                          <p:attrName>style.visibility</p:attrName>
                                        </p:attrNameLst>
                                      </p:cBhvr>
                                      <p:to>
                                        <p:strVal val="visible"/>
                                      </p:to>
                                    </p:set>
                                    <p:animEffect transition="in" filter="fade">
                                      <p:cBhvr>
                                        <p:cTn id="120" dur="1000"/>
                                        <p:tgtEl>
                                          <p:spTgt spid="312"/>
                                        </p:tgtEl>
                                      </p:cBhvr>
                                    </p:animEffect>
                                  </p:childTnLst>
                                </p:cTn>
                              </p:par>
                              <p:par>
                                <p:cTn id="121" presetID="10" presetClass="entr" presetSubtype="0" fill="hold" nodeType="withEffect">
                                  <p:stCondLst>
                                    <p:cond delay="0"/>
                                  </p:stCondLst>
                                  <p:childTnLst>
                                    <p:set>
                                      <p:cBhvr>
                                        <p:cTn id="122" dur="1" fill="hold">
                                          <p:stCondLst>
                                            <p:cond delay="0"/>
                                          </p:stCondLst>
                                        </p:cTn>
                                        <p:tgtEl>
                                          <p:spTgt spid="314"/>
                                        </p:tgtEl>
                                        <p:attrNameLst>
                                          <p:attrName>style.visibility</p:attrName>
                                        </p:attrNameLst>
                                      </p:cBhvr>
                                      <p:to>
                                        <p:strVal val="visible"/>
                                      </p:to>
                                    </p:set>
                                    <p:animEffect transition="in" filter="fade">
                                      <p:cBhvr>
                                        <p:cTn id="123" dur="1000"/>
                                        <p:tgtEl>
                                          <p:spTgt spid="314"/>
                                        </p:tgtEl>
                                      </p:cBhvr>
                                    </p:animEffect>
                                  </p:childTnLst>
                                </p:cTn>
                              </p:par>
                              <p:par>
                                <p:cTn id="124" presetID="10" presetClass="entr" presetSubtype="0" fill="hold" nodeType="withEffect">
                                  <p:stCondLst>
                                    <p:cond delay="0"/>
                                  </p:stCondLst>
                                  <p:childTnLst>
                                    <p:set>
                                      <p:cBhvr>
                                        <p:cTn id="125" dur="1" fill="hold">
                                          <p:stCondLst>
                                            <p:cond delay="0"/>
                                          </p:stCondLst>
                                        </p:cTn>
                                        <p:tgtEl>
                                          <p:spTgt spid="315"/>
                                        </p:tgtEl>
                                        <p:attrNameLst>
                                          <p:attrName>style.visibility</p:attrName>
                                        </p:attrNameLst>
                                      </p:cBhvr>
                                      <p:to>
                                        <p:strVal val="visible"/>
                                      </p:to>
                                    </p:set>
                                    <p:animEffect transition="in" filter="fade">
                                      <p:cBhvr>
                                        <p:cTn id="126" dur="1000"/>
                                        <p:tgtEl>
                                          <p:spTgt spid="315"/>
                                        </p:tgtEl>
                                      </p:cBhvr>
                                    </p:animEffect>
                                  </p:childTnLst>
                                </p:cTn>
                              </p:par>
                              <p:par>
                                <p:cTn id="127" presetID="10" presetClass="entr" presetSubtype="0" fill="hold" nodeType="withEffect">
                                  <p:stCondLst>
                                    <p:cond delay="0"/>
                                  </p:stCondLst>
                                  <p:childTnLst>
                                    <p:set>
                                      <p:cBhvr>
                                        <p:cTn id="128" dur="1" fill="hold">
                                          <p:stCondLst>
                                            <p:cond delay="0"/>
                                          </p:stCondLst>
                                        </p:cTn>
                                        <p:tgtEl>
                                          <p:spTgt spid="313"/>
                                        </p:tgtEl>
                                        <p:attrNameLst>
                                          <p:attrName>style.visibility</p:attrName>
                                        </p:attrNameLst>
                                      </p:cBhvr>
                                      <p:to>
                                        <p:strVal val="visible"/>
                                      </p:to>
                                    </p:set>
                                    <p:animEffect transition="in" filter="fade">
                                      <p:cBhvr>
                                        <p:cTn id="129"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ctrTitle"/>
          </p:nvPr>
        </p:nvSpPr>
        <p:spPr>
          <a:xfrm>
            <a:off x="838200" y="3387317"/>
            <a:ext cx="7772400" cy="1159799"/>
          </a:xfrm>
          <a:prstGeom prst="rect">
            <a:avLst/>
          </a:prstGeom>
        </p:spPr>
        <p:txBody>
          <a:bodyPr lIns="91425" tIns="91425" rIns="91425" bIns="91425" anchor="t" anchorCtr="0">
            <a:noAutofit/>
          </a:bodyPr>
          <a:lstStyle/>
          <a:p>
            <a:pPr rtl="0">
              <a:spcBef>
                <a:spcPts val="0"/>
              </a:spcBef>
              <a:buNone/>
            </a:pPr>
            <a:r>
              <a:rPr lang="en"/>
              <a:t>Continuous Deployment of Containers</a:t>
            </a:r>
          </a:p>
          <a:p>
            <a:pPr>
              <a:spcBef>
                <a:spcPts val="0"/>
              </a:spcBef>
              <a:buNone/>
            </a:pPr>
            <a:r>
              <a:rPr lang="en"/>
              <a:t>Rugged DevOps</a:t>
            </a:r>
          </a:p>
        </p:txBody>
      </p:sp>
      <p:sp>
        <p:nvSpPr>
          <p:cNvPr id="322" name="Shape 322"/>
          <p:cNvSpPr txBox="1">
            <a:spLocks noGrp="1"/>
          </p:cNvSpPr>
          <p:nvPr>
            <p:ph type="subTitle" idx="1"/>
          </p:nvPr>
        </p:nvSpPr>
        <p:spPr>
          <a:xfrm>
            <a:off x="685800" y="4072094"/>
            <a:ext cx="7772400" cy="784799"/>
          </a:xfrm>
          <a:prstGeom prst="rect">
            <a:avLst/>
          </a:prstGeom>
        </p:spPr>
        <p:txBody>
          <a:bodyPr lIns="91425" tIns="91425" rIns="91425" bIns="91425" anchor="t" anchorCtr="0">
            <a:noAutofit/>
          </a:bodyPr>
          <a:lstStyle/>
          <a:p>
            <a:pPr marL="457200" lvl="0" indent="-228600">
              <a:spcBef>
                <a:spcPts val="0"/>
              </a:spcBef>
              <a:buClr>
                <a:schemeClr val="dk2"/>
              </a:buClr>
              <a:buFont typeface="Lato"/>
              <a:buNone/>
            </a:pPr>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77950" y="184750"/>
            <a:ext cx="8208600" cy="734099"/>
          </a:xfrm>
          <a:prstGeom prst="rect">
            <a:avLst/>
          </a:prstGeom>
          <a:noFill/>
          <a:ln>
            <a:noFill/>
          </a:ln>
        </p:spPr>
        <p:txBody>
          <a:bodyPr lIns="91425" tIns="91425" rIns="91425" bIns="91425" anchor="b" anchorCtr="0">
            <a:noAutofit/>
          </a:bodyPr>
          <a:lstStyle/>
          <a:p>
            <a:pPr marL="0" marR="0" lvl="0" indent="0" rtl="0">
              <a:lnSpc>
                <a:spcPct val="100000"/>
              </a:lnSpc>
              <a:spcBef>
                <a:spcPts val="0"/>
              </a:spcBef>
              <a:spcAft>
                <a:spcPts val="0"/>
              </a:spcAft>
              <a:buClr>
                <a:srgbClr val="3D4D54"/>
              </a:buClr>
              <a:buSzPct val="25000"/>
              <a:buFont typeface="Lato"/>
              <a:buNone/>
            </a:pPr>
            <a:r>
              <a:rPr lang="en" sz="2400">
                <a:latin typeface="Lato"/>
                <a:ea typeface="Lato"/>
                <a:cs typeface="Lato"/>
                <a:sym typeface="Lato"/>
              </a:rPr>
              <a:t>The Goal is Continuous Deployment of Containers</a:t>
            </a:r>
          </a:p>
        </p:txBody>
      </p:sp>
      <p:sp>
        <p:nvSpPr>
          <p:cNvPr id="328" name="Shape 328"/>
          <p:cNvSpPr/>
          <p:nvPr/>
        </p:nvSpPr>
        <p:spPr>
          <a:xfrm>
            <a:off x="763800" y="4283575"/>
            <a:ext cx="7616400" cy="778499"/>
          </a:xfrm>
          <a:prstGeom prst="rect">
            <a:avLst/>
          </a:prstGeom>
          <a:solidFill>
            <a:srgbClr val="99B8C7"/>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b="1" i="1"/>
              <a:t>Security Orchestration System</a:t>
            </a:r>
          </a:p>
          <a:p>
            <a:pPr marL="0" lvl="0" indent="0" algn="ctr" rtl="0">
              <a:spcBef>
                <a:spcPts val="0"/>
              </a:spcBef>
              <a:buNone/>
            </a:pPr>
            <a:r>
              <a:rPr lang="en" sz="1200">
                <a:solidFill>
                  <a:schemeClr val="dk1"/>
                </a:solidFill>
              </a:rPr>
              <a:t>RBAC for people, machines and code | Self Auditing |Fully programmable with fine granularity | Highly available across any cloud, hybrid and global architecture |End to end encryption</a:t>
            </a:r>
          </a:p>
          <a:p>
            <a:pPr lvl="0" algn="ctr" rtl="0">
              <a:spcBef>
                <a:spcPts val="0"/>
              </a:spcBef>
              <a:buNone/>
            </a:pPr>
            <a:endParaRPr/>
          </a:p>
        </p:txBody>
      </p:sp>
      <p:sp>
        <p:nvSpPr>
          <p:cNvPr id="329" name="Shape 329"/>
          <p:cNvSpPr/>
          <p:nvPr/>
        </p:nvSpPr>
        <p:spPr>
          <a:xfrm>
            <a:off x="1734900" y="987325"/>
            <a:ext cx="6645300" cy="3179400"/>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DevOps Enabled Enterprise</a:t>
            </a:r>
          </a:p>
        </p:txBody>
      </p:sp>
      <p:sp>
        <p:nvSpPr>
          <p:cNvPr id="330" name="Shape 330"/>
          <p:cNvSpPr/>
          <p:nvPr/>
        </p:nvSpPr>
        <p:spPr>
          <a:xfrm>
            <a:off x="764325" y="975600"/>
            <a:ext cx="800399" cy="3192300"/>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Users</a:t>
            </a:r>
          </a:p>
        </p:txBody>
      </p:sp>
      <p:pic>
        <p:nvPicPr>
          <p:cNvPr id="331" name="Shape 331"/>
          <p:cNvPicPr preferRelativeResize="0"/>
          <p:nvPr/>
        </p:nvPicPr>
        <p:blipFill rotWithShape="1">
          <a:blip r:embed="rId3">
            <a:alphaModFix/>
          </a:blip>
          <a:srcRect r="83342"/>
          <a:stretch/>
        </p:blipFill>
        <p:spPr>
          <a:xfrm>
            <a:off x="968200" y="2698500"/>
            <a:ext cx="392726" cy="734100"/>
          </a:xfrm>
          <a:prstGeom prst="rect">
            <a:avLst/>
          </a:prstGeom>
          <a:noFill/>
          <a:ln>
            <a:noFill/>
          </a:ln>
        </p:spPr>
      </p:pic>
      <p:pic>
        <p:nvPicPr>
          <p:cNvPr id="332" name="Shape 332"/>
          <p:cNvPicPr preferRelativeResize="0"/>
          <p:nvPr/>
        </p:nvPicPr>
        <p:blipFill rotWithShape="1">
          <a:blip r:embed="rId3">
            <a:alphaModFix/>
          </a:blip>
          <a:srcRect l="17746" r="54917"/>
          <a:stretch/>
        </p:blipFill>
        <p:spPr>
          <a:xfrm>
            <a:off x="882835" y="2043762"/>
            <a:ext cx="563474" cy="641846"/>
          </a:xfrm>
          <a:prstGeom prst="rect">
            <a:avLst/>
          </a:prstGeom>
          <a:noFill/>
          <a:ln>
            <a:noFill/>
          </a:ln>
        </p:spPr>
      </p:pic>
      <p:pic>
        <p:nvPicPr>
          <p:cNvPr id="333" name="Shape 333"/>
          <p:cNvPicPr preferRelativeResize="0"/>
          <p:nvPr/>
        </p:nvPicPr>
        <p:blipFill rotWithShape="1">
          <a:blip r:embed="rId3">
            <a:alphaModFix/>
          </a:blip>
          <a:srcRect l="45366" r="27297"/>
          <a:stretch/>
        </p:blipFill>
        <p:spPr>
          <a:xfrm>
            <a:off x="882824" y="1309237"/>
            <a:ext cx="563474" cy="641850"/>
          </a:xfrm>
          <a:prstGeom prst="rect">
            <a:avLst/>
          </a:prstGeom>
          <a:noFill/>
          <a:ln>
            <a:noFill/>
          </a:ln>
        </p:spPr>
      </p:pic>
      <p:pic>
        <p:nvPicPr>
          <p:cNvPr id="334" name="Shape 334"/>
          <p:cNvPicPr preferRelativeResize="0"/>
          <p:nvPr/>
        </p:nvPicPr>
        <p:blipFill rotWithShape="1">
          <a:blip r:embed="rId4">
            <a:alphaModFix/>
          </a:blip>
          <a:srcRect l="76559" t="13867" r="6428" b="47516"/>
          <a:stretch/>
        </p:blipFill>
        <p:spPr>
          <a:xfrm>
            <a:off x="882799" y="1230250"/>
            <a:ext cx="563475" cy="502125"/>
          </a:xfrm>
          <a:prstGeom prst="rect">
            <a:avLst/>
          </a:prstGeom>
          <a:noFill/>
          <a:ln>
            <a:noFill/>
          </a:ln>
        </p:spPr>
      </p:pic>
      <p:pic>
        <p:nvPicPr>
          <p:cNvPr id="335" name="Shape 335"/>
          <p:cNvPicPr preferRelativeResize="0"/>
          <p:nvPr/>
        </p:nvPicPr>
        <p:blipFill rotWithShape="1">
          <a:blip r:embed="rId3">
            <a:alphaModFix/>
          </a:blip>
          <a:srcRect l="72664"/>
          <a:stretch/>
        </p:blipFill>
        <p:spPr>
          <a:xfrm>
            <a:off x="882826" y="3432600"/>
            <a:ext cx="644486" cy="734100"/>
          </a:xfrm>
          <a:prstGeom prst="rect">
            <a:avLst/>
          </a:prstGeom>
          <a:noFill/>
          <a:ln>
            <a:noFill/>
          </a:ln>
        </p:spPr>
      </p:pic>
      <p:pic>
        <p:nvPicPr>
          <p:cNvPr id="336" name="Shape 336"/>
          <p:cNvPicPr preferRelativeResize="0"/>
          <p:nvPr/>
        </p:nvPicPr>
        <p:blipFill rotWithShape="1">
          <a:blip r:embed="rId5">
            <a:alphaModFix/>
          </a:blip>
          <a:srcRect/>
          <a:stretch/>
        </p:blipFill>
        <p:spPr>
          <a:xfrm>
            <a:off x="1851150" y="1439400"/>
            <a:ext cx="3554724" cy="2460349"/>
          </a:xfrm>
          <a:prstGeom prst="rect">
            <a:avLst/>
          </a:prstGeom>
          <a:noFill/>
          <a:ln>
            <a:noFill/>
          </a:ln>
        </p:spPr>
      </p:pic>
      <p:pic>
        <p:nvPicPr>
          <p:cNvPr id="337" name="Shape 337"/>
          <p:cNvPicPr preferRelativeResize="0"/>
          <p:nvPr/>
        </p:nvPicPr>
        <p:blipFill rotWithShape="1">
          <a:blip r:embed="rId6">
            <a:alphaModFix/>
          </a:blip>
          <a:srcRect/>
          <a:stretch/>
        </p:blipFill>
        <p:spPr>
          <a:xfrm>
            <a:off x="5405875" y="2698500"/>
            <a:ext cx="2886900" cy="1305899"/>
          </a:xfrm>
          <a:prstGeom prst="rect">
            <a:avLst/>
          </a:prstGeom>
          <a:noFill/>
          <a:ln>
            <a:noFill/>
          </a:ln>
        </p:spPr>
      </p:pic>
      <p:pic>
        <p:nvPicPr>
          <p:cNvPr id="338" name="Shape 338"/>
          <p:cNvPicPr preferRelativeResize="0"/>
          <p:nvPr/>
        </p:nvPicPr>
        <p:blipFill rotWithShape="1">
          <a:blip r:embed="rId4">
            <a:alphaModFix/>
          </a:blip>
          <a:srcRect l="7437" r="77059" b="58602"/>
          <a:stretch/>
        </p:blipFill>
        <p:spPr>
          <a:xfrm>
            <a:off x="968162" y="2646425"/>
            <a:ext cx="392724" cy="590594"/>
          </a:xfrm>
          <a:prstGeom prst="rect">
            <a:avLst/>
          </a:prstGeom>
          <a:noFill/>
          <a:ln>
            <a:noFill/>
          </a:ln>
        </p:spPr>
      </p:pic>
      <p:pic>
        <p:nvPicPr>
          <p:cNvPr id="339" name="Shape 339"/>
          <p:cNvPicPr preferRelativeResize="0"/>
          <p:nvPr/>
        </p:nvPicPr>
        <p:blipFill rotWithShape="1">
          <a:blip r:embed="rId4">
            <a:alphaModFix/>
          </a:blip>
          <a:srcRect l="50717" r="31195" b="58984"/>
          <a:stretch/>
        </p:blipFill>
        <p:spPr>
          <a:xfrm>
            <a:off x="950712" y="1942375"/>
            <a:ext cx="427625" cy="546124"/>
          </a:xfrm>
          <a:prstGeom prst="rect">
            <a:avLst/>
          </a:prstGeom>
          <a:noFill/>
          <a:ln>
            <a:noFill/>
          </a:ln>
        </p:spPr>
      </p:pic>
      <p:pic>
        <p:nvPicPr>
          <p:cNvPr id="340" name="Shape 340"/>
          <p:cNvPicPr preferRelativeResize="0"/>
          <p:nvPr/>
        </p:nvPicPr>
        <p:blipFill rotWithShape="1">
          <a:blip r:embed="rId7">
            <a:alphaModFix/>
          </a:blip>
          <a:srcRect l="27753" r="52059" b="47556"/>
          <a:stretch/>
        </p:blipFill>
        <p:spPr>
          <a:xfrm>
            <a:off x="882825" y="3394950"/>
            <a:ext cx="427624" cy="546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Reference Architecture for Security Orchestration</a:t>
            </a:r>
          </a:p>
        </p:txBody>
      </p:sp>
      <p:sp>
        <p:nvSpPr>
          <p:cNvPr id="346" name="Shape 346"/>
          <p:cNvSpPr/>
          <p:nvPr/>
        </p:nvSpPr>
        <p:spPr>
          <a:xfrm>
            <a:off x="2554650" y="3197400"/>
            <a:ext cx="4279499" cy="1111499"/>
          </a:xfrm>
          <a:prstGeom prst="rect">
            <a:avLst/>
          </a:prstGeom>
          <a:noFill/>
          <a:ln w="19050"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
              <a:t>Security Orchestration System</a:t>
            </a:r>
          </a:p>
        </p:txBody>
      </p:sp>
      <p:sp>
        <p:nvSpPr>
          <p:cNvPr id="347" name="Shape 347"/>
          <p:cNvSpPr/>
          <p:nvPr/>
        </p:nvSpPr>
        <p:spPr>
          <a:xfrm>
            <a:off x="339300" y="951425"/>
            <a:ext cx="3462000" cy="1568100"/>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Automation Toolchain</a:t>
            </a:r>
          </a:p>
        </p:txBody>
      </p:sp>
      <p:sp>
        <p:nvSpPr>
          <p:cNvPr id="348" name="Shape 348"/>
          <p:cNvSpPr/>
          <p:nvPr/>
        </p:nvSpPr>
        <p:spPr>
          <a:xfrm>
            <a:off x="5042650" y="951400"/>
            <a:ext cx="2528699" cy="1568100"/>
          </a:xfrm>
          <a:prstGeom prst="rect">
            <a:avLst/>
          </a:prstGeom>
          <a:solidFill>
            <a:srgbClr val="9FC5E8"/>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Process Environment</a:t>
            </a:r>
          </a:p>
        </p:txBody>
      </p:sp>
      <p:sp>
        <p:nvSpPr>
          <p:cNvPr id="349" name="Shape 349"/>
          <p:cNvSpPr/>
          <p:nvPr/>
        </p:nvSpPr>
        <p:spPr>
          <a:xfrm>
            <a:off x="1333175" y="2081175"/>
            <a:ext cx="732600" cy="269700"/>
          </a:xfrm>
          <a:prstGeom prst="foldedCorner">
            <a:avLst>
              <a:gd name="adj" fmla="val 16667"/>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900"/>
              <a:t>.secrets</a:t>
            </a:r>
          </a:p>
        </p:txBody>
      </p:sp>
      <p:sp>
        <p:nvSpPr>
          <p:cNvPr id="350" name="Shape 350"/>
          <p:cNvSpPr/>
          <p:nvPr/>
        </p:nvSpPr>
        <p:spPr>
          <a:xfrm>
            <a:off x="1333175" y="1712475"/>
            <a:ext cx="2279400" cy="2697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Summon</a:t>
            </a:r>
          </a:p>
        </p:txBody>
      </p:sp>
      <p:sp>
        <p:nvSpPr>
          <p:cNvPr id="351" name="Shape 351"/>
          <p:cNvSpPr/>
          <p:nvPr/>
        </p:nvSpPr>
        <p:spPr>
          <a:xfrm>
            <a:off x="2173650" y="2074525"/>
            <a:ext cx="1429799" cy="2697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i="1"/>
              <a:t>Summon Driver</a:t>
            </a:r>
          </a:p>
        </p:txBody>
      </p:sp>
      <p:sp>
        <p:nvSpPr>
          <p:cNvPr id="352" name="Shape 352"/>
          <p:cNvSpPr/>
          <p:nvPr/>
        </p:nvSpPr>
        <p:spPr>
          <a:xfrm>
            <a:off x="600075" y="1350425"/>
            <a:ext cx="3012299" cy="2697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SCM/CM/CI</a:t>
            </a:r>
          </a:p>
        </p:txBody>
      </p:sp>
      <p:cxnSp>
        <p:nvCxnSpPr>
          <p:cNvPr id="353" name="Shape 353"/>
          <p:cNvCxnSpPr>
            <a:endCxn id="354" idx="1"/>
          </p:cNvCxnSpPr>
          <p:nvPr/>
        </p:nvCxnSpPr>
        <p:spPr>
          <a:xfrm rot="-5400000" flipH="1">
            <a:off x="3769000" y="2433175"/>
            <a:ext cx="1627200" cy="757200"/>
          </a:xfrm>
          <a:prstGeom prst="bentConnector2">
            <a:avLst/>
          </a:prstGeom>
          <a:noFill/>
          <a:ln w="19050" cap="flat" cmpd="sng">
            <a:solidFill>
              <a:schemeClr val="dk2"/>
            </a:solidFill>
            <a:prstDash val="solid"/>
            <a:round/>
            <a:headEnd type="triangle" w="lg" len="lg"/>
            <a:tailEnd type="triangle" w="lg" len="lg"/>
          </a:ln>
        </p:spPr>
      </p:cxnSp>
      <p:cxnSp>
        <p:nvCxnSpPr>
          <p:cNvPr id="355" name="Shape 355"/>
          <p:cNvCxnSpPr>
            <a:endCxn id="351" idx="2"/>
          </p:cNvCxnSpPr>
          <p:nvPr/>
        </p:nvCxnSpPr>
        <p:spPr>
          <a:xfrm rot="10800000" flipH="1">
            <a:off x="2875049" y="2344224"/>
            <a:ext cx="13500" cy="1002600"/>
          </a:xfrm>
          <a:prstGeom prst="straightConnector1">
            <a:avLst/>
          </a:prstGeom>
          <a:noFill/>
          <a:ln w="19050" cap="flat" cmpd="sng">
            <a:solidFill>
              <a:schemeClr val="dk2"/>
            </a:solidFill>
            <a:prstDash val="solid"/>
            <a:round/>
            <a:headEnd type="triangle" w="lg" len="lg"/>
            <a:tailEnd type="triangle" w="lg" len="lg"/>
          </a:ln>
        </p:spPr>
      </p:cxnSp>
      <p:sp>
        <p:nvSpPr>
          <p:cNvPr id="354" name="Shape 354"/>
          <p:cNvSpPr/>
          <p:nvPr/>
        </p:nvSpPr>
        <p:spPr>
          <a:xfrm>
            <a:off x="4961200" y="3355675"/>
            <a:ext cx="732600" cy="5394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a:t>Host</a:t>
            </a:r>
          </a:p>
          <a:p>
            <a:pPr lvl="0" algn="ctr" rtl="0">
              <a:spcBef>
                <a:spcPts val="0"/>
              </a:spcBef>
              <a:buNone/>
            </a:pPr>
            <a:r>
              <a:rPr lang="en" sz="1200"/>
              <a:t>Factory</a:t>
            </a:r>
          </a:p>
        </p:txBody>
      </p:sp>
      <p:sp>
        <p:nvSpPr>
          <p:cNvPr id="356" name="Shape 356"/>
          <p:cNvSpPr/>
          <p:nvPr/>
        </p:nvSpPr>
        <p:spPr>
          <a:xfrm>
            <a:off x="2781700" y="3355675"/>
            <a:ext cx="971100" cy="5394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a:t>Secrets</a:t>
            </a:r>
          </a:p>
          <a:p>
            <a:pPr lvl="0" algn="ctr" rtl="0">
              <a:spcBef>
                <a:spcPts val="0"/>
              </a:spcBef>
              <a:buNone/>
            </a:pPr>
            <a:r>
              <a:rPr lang="en"/>
              <a:t>Storage</a:t>
            </a:r>
          </a:p>
        </p:txBody>
      </p:sp>
      <p:sp>
        <p:nvSpPr>
          <p:cNvPr id="357" name="Shape 357"/>
          <p:cNvSpPr/>
          <p:nvPr/>
        </p:nvSpPr>
        <p:spPr>
          <a:xfrm>
            <a:off x="3990100" y="1593200"/>
            <a:ext cx="971100" cy="481200"/>
          </a:xfrm>
          <a:prstGeom prst="rightArrow">
            <a:avLst>
              <a:gd name="adj1" fmla="val 50000"/>
              <a:gd name="adj2" fmla="val 50000"/>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a:spcBef>
                <a:spcPts val="0"/>
              </a:spcBef>
              <a:buNone/>
            </a:pPr>
            <a:endParaRPr/>
          </a:p>
        </p:txBody>
      </p:sp>
      <p:sp>
        <p:nvSpPr>
          <p:cNvPr id="358" name="Shape 358"/>
          <p:cNvSpPr/>
          <p:nvPr/>
        </p:nvSpPr>
        <p:spPr>
          <a:xfrm>
            <a:off x="5101875" y="1300850"/>
            <a:ext cx="732600" cy="1002599"/>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a:t>SDF</a:t>
            </a:r>
          </a:p>
          <a:p>
            <a:pPr lvl="0" algn="ctr" rtl="0">
              <a:spcBef>
                <a:spcPts val="0"/>
              </a:spcBef>
              <a:buNone/>
            </a:pPr>
            <a:r>
              <a:rPr lang="en" sz="800" i="1"/>
              <a:t>Gatekeeper</a:t>
            </a:r>
          </a:p>
        </p:txBody>
      </p:sp>
      <p:cxnSp>
        <p:nvCxnSpPr>
          <p:cNvPr id="359" name="Shape 359"/>
          <p:cNvCxnSpPr>
            <a:stCxn id="360" idx="0"/>
            <a:endCxn id="358" idx="2"/>
          </p:cNvCxnSpPr>
          <p:nvPr/>
        </p:nvCxnSpPr>
        <p:spPr>
          <a:xfrm rot="5400000" flipH="1">
            <a:off x="5338724" y="2433175"/>
            <a:ext cx="1052100" cy="792900"/>
          </a:xfrm>
          <a:prstGeom prst="bentConnector3">
            <a:avLst>
              <a:gd name="adj1" fmla="val 50006"/>
            </a:avLst>
          </a:prstGeom>
          <a:noFill/>
          <a:ln w="19050" cap="flat" cmpd="sng">
            <a:solidFill>
              <a:schemeClr val="dk2"/>
            </a:solidFill>
            <a:prstDash val="solid"/>
            <a:round/>
            <a:headEnd type="triangle" w="lg" len="lg"/>
            <a:tailEnd type="triangle" w="lg" len="lg"/>
          </a:ln>
        </p:spPr>
      </p:cxnSp>
      <p:sp>
        <p:nvSpPr>
          <p:cNvPr id="360" name="Shape 360"/>
          <p:cNvSpPr/>
          <p:nvPr/>
        </p:nvSpPr>
        <p:spPr>
          <a:xfrm>
            <a:off x="5829675" y="3355675"/>
            <a:ext cx="863099" cy="539400"/>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t>Keymaster</a:t>
            </a:r>
          </a:p>
        </p:txBody>
      </p:sp>
      <p:sp>
        <p:nvSpPr>
          <p:cNvPr id="361" name="Shape 361"/>
          <p:cNvSpPr/>
          <p:nvPr/>
        </p:nvSpPr>
        <p:spPr>
          <a:xfrm>
            <a:off x="636100" y="1712475"/>
            <a:ext cx="589200" cy="638399"/>
          </a:xfrm>
          <a:prstGeom prst="rect">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1100"/>
              <a:t>Policy</a:t>
            </a:r>
          </a:p>
        </p:txBody>
      </p:sp>
      <p:pic>
        <p:nvPicPr>
          <p:cNvPr id="362" name="Shape 362"/>
          <p:cNvPicPr preferRelativeResize="0"/>
          <p:nvPr/>
        </p:nvPicPr>
        <p:blipFill rotWithShape="1">
          <a:blip r:embed="rId3">
            <a:alphaModFix/>
          </a:blip>
          <a:srcRect l="20402" r="59088" b="69132"/>
          <a:stretch/>
        </p:blipFill>
        <p:spPr>
          <a:xfrm>
            <a:off x="5893562" y="1300850"/>
            <a:ext cx="815398" cy="1002599"/>
          </a:xfrm>
          <a:prstGeom prst="rect">
            <a:avLst/>
          </a:prstGeom>
          <a:noFill/>
          <a:ln>
            <a:noFill/>
          </a:ln>
        </p:spPr>
      </p:pic>
      <p:sp>
        <p:nvSpPr>
          <p:cNvPr id="363" name="Shape 363"/>
          <p:cNvSpPr/>
          <p:nvPr/>
        </p:nvSpPr>
        <p:spPr>
          <a:xfrm>
            <a:off x="6768050" y="1300850"/>
            <a:ext cx="732600" cy="1002599"/>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SDF</a:t>
            </a:r>
          </a:p>
          <a:p>
            <a:pPr lvl="0" algn="ctr" rtl="0">
              <a:spcBef>
                <a:spcPts val="0"/>
              </a:spcBef>
              <a:buNone/>
            </a:pPr>
            <a:r>
              <a:rPr lang="en" sz="800" i="1"/>
              <a:t>Forwarder</a:t>
            </a:r>
          </a:p>
        </p:txBody>
      </p:sp>
      <p:cxnSp>
        <p:nvCxnSpPr>
          <p:cNvPr id="364" name="Shape 364"/>
          <p:cNvCxnSpPr>
            <a:stCxn id="363" idx="2"/>
            <a:endCxn id="360" idx="0"/>
          </p:cNvCxnSpPr>
          <p:nvPr/>
        </p:nvCxnSpPr>
        <p:spPr>
          <a:xfrm rot="5400000">
            <a:off x="6171800" y="2392999"/>
            <a:ext cx="1052100" cy="873000"/>
          </a:xfrm>
          <a:prstGeom prst="bentConnector3">
            <a:avLst>
              <a:gd name="adj1" fmla="val 50006"/>
            </a:avLst>
          </a:prstGeom>
          <a:noFill/>
          <a:ln w="19050" cap="flat" cmpd="sng">
            <a:solidFill>
              <a:schemeClr val="dk2"/>
            </a:solidFill>
            <a:prstDash val="solid"/>
            <a:round/>
            <a:headEnd type="triangle" w="lg" len="lg"/>
            <a:tailEnd type="triangle" w="lg" len="lg"/>
          </a:ln>
        </p:spPr>
      </p:cxnSp>
      <p:pic>
        <p:nvPicPr>
          <p:cNvPr id="365" name="Shape 365"/>
          <p:cNvPicPr preferRelativeResize="0"/>
          <p:nvPr/>
        </p:nvPicPr>
        <p:blipFill rotWithShape="1">
          <a:blip r:embed="rId4">
            <a:alphaModFix/>
          </a:blip>
          <a:srcRect l="3174" r="1768" b="2343"/>
          <a:stretch/>
        </p:blipFill>
        <p:spPr>
          <a:xfrm>
            <a:off x="7236875" y="2592450"/>
            <a:ext cx="1706512" cy="1899249"/>
          </a:xfrm>
          <a:prstGeom prst="rect">
            <a:avLst/>
          </a:prstGeom>
          <a:noFill/>
          <a:ln>
            <a:noFill/>
          </a:ln>
        </p:spPr>
      </p:pic>
      <p:pic>
        <p:nvPicPr>
          <p:cNvPr id="366" name="Shape 366"/>
          <p:cNvPicPr preferRelativeResize="0"/>
          <p:nvPr/>
        </p:nvPicPr>
        <p:blipFill>
          <a:blip r:embed="rId5">
            <a:alphaModFix/>
          </a:blip>
          <a:stretch>
            <a:fillRect/>
          </a:stretch>
        </p:blipFill>
        <p:spPr>
          <a:xfrm>
            <a:off x="339300" y="2675750"/>
            <a:ext cx="2045401" cy="1899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sz="2400">
                <a:latin typeface="Lato"/>
                <a:ea typeface="Lato"/>
                <a:cs typeface="Lato"/>
                <a:sym typeface="Lato"/>
              </a:rPr>
              <a:t>Elizabeth Lawler - CEO/Founder Conjur, Inc.</a:t>
            </a:r>
          </a:p>
        </p:txBody>
      </p:sp>
      <p:sp>
        <p:nvSpPr>
          <p:cNvPr id="77" name="Shape 77"/>
          <p:cNvSpPr txBox="1">
            <a:spLocks noGrp="1"/>
          </p:cNvSpPr>
          <p:nvPr>
            <p:ph type="body" idx="1"/>
          </p:nvPr>
        </p:nvSpPr>
        <p:spPr>
          <a:xfrm>
            <a:off x="508725" y="940075"/>
            <a:ext cx="4041300" cy="2563199"/>
          </a:xfrm>
          <a:prstGeom prst="rect">
            <a:avLst/>
          </a:prstGeom>
          <a:noFill/>
        </p:spPr>
        <p:txBody>
          <a:bodyPr lIns="91425" tIns="91425" rIns="91425" bIns="91425" anchor="t" anchorCtr="0">
            <a:noAutofit/>
          </a:bodyPr>
          <a:lstStyle/>
          <a:p>
            <a:pPr marL="0" lvl="0" indent="0" rtl="0">
              <a:lnSpc>
                <a:spcPct val="143181"/>
              </a:lnSpc>
              <a:spcBef>
                <a:spcPts val="0"/>
              </a:spcBef>
              <a:spcAft>
                <a:spcPts val="3300"/>
              </a:spcAft>
              <a:buNone/>
            </a:pPr>
            <a:r>
              <a:rPr lang="en" sz="1200">
                <a:solidFill>
                  <a:srgbClr val="353535"/>
                </a:solidFill>
                <a:latin typeface="Lato"/>
                <a:ea typeface="Lato"/>
                <a:cs typeface="Lato"/>
                <a:sym typeface="Lato"/>
              </a:rPr>
              <a:t>Elizabeth Lawler is CEO and Co-founder of Conjur, Inc., a security company which focuses on security for next generation infrastructure. Lawler has over 20 years of experience working in highly regulated and sensitive data environments. Prior to founding Conjur, she was Chief Data Officer of Generation Health and held a leadership position in research at the Department of Veterans Affairs. She has been a programmer herself, and is constantly working to make software development and IT systems easier to manage for people working in regulated industries.</a:t>
            </a:r>
          </a:p>
        </p:txBody>
      </p:sp>
      <p:pic>
        <p:nvPicPr>
          <p:cNvPr id="78" name="Shape 78"/>
          <p:cNvPicPr preferRelativeResize="0"/>
          <p:nvPr/>
        </p:nvPicPr>
        <p:blipFill>
          <a:blip r:embed="rId3">
            <a:alphaModFix/>
          </a:blip>
          <a:stretch>
            <a:fillRect/>
          </a:stretch>
        </p:blipFill>
        <p:spPr>
          <a:xfrm>
            <a:off x="4550025" y="1187486"/>
            <a:ext cx="4136774" cy="2068387"/>
          </a:xfrm>
          <a:prstGeom prst="rect">
            <a:avLst/>
          </a:prstGeom>
          <a:noFill/>
          <a:ln>
            <a:noFill/>
          </a:ln>
        </p:spPr>
      </p:pic>
      <p:sp>
        <p:nvSpPr>
          <p:cNvPr id="79" name="Shape 79"/>
          <p:cNvSpPr txBox="1"/>
          <p:nvPr/>
        </p:nvSpPr>
        <p:spPr>
          <a:xfrm>
            <a:off x="1070075" y="3800075"/>
            <a:ext cx="6465300" cy="575399"/>
          </a:xfrm>
          <a:prstGeom prst="rect">
            <a:avLst/>
          </a:prstGeom>
          <a:noFill/>
          <a:ln>
            <a:noFill/>
          </a:ln>
        </p:spPr>
        <p:txBody>
          <a:bodyPr lIns="91425" tIns="91425" rIns="91425" bIns="91425" anchor="t" anchorCtr="0">
            <a:noAutofit/>
          </a:bodyPr>
          <a:lstStyle/>
          <a:p>
            <a:pPr algn="ctr">
              <a:spcBef>
                <a:spcPts val="0"/>
              </a:spcBef>
              <a:buNone/>
            </a:pPr>
            <a:r>
              <a:rPr lang="en" u="sng">
                <a:solidFill>
                  <a:schemeClr val="hlink"/>
                </a:solidFill>
                <a:hlinkClick r:id="rId4"/>
              </a:rPr>
              <a:t>Elizabeth’s RSA Presentation “Is DevOps Breaking your Company?” is still available on line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a:t>Introducing project gozer</a:t>
            </a:r>
          </a:p>
        </p:txBody>
      </p:sp>
      <p:sp>
        <p:nvSpPr>
          <p:cNvPr id="372" name="Shape 372"/>
          <p:cNvSpPr txBox="1">
            <a:spLocks noGrp="1"/>
          </p:cNvSpPr>
          <p:nvPr>
            <p:ph type="body" idx="1"/>
          </p:nvPr>
        </p:nvSpPr>
        <p:spPr>
          <a:xfrm>
            <a:off x="508725" y="940075"/>
            <a:ext cx="40964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Open Source SDF </a:t>
            </a:r>
          </a:p>
          <a:p>
            <a:pPr marL="914400" lvl="1" indent="-317500" rtl="0">
              <a:spcBef>
                <a:spcPts val="0"/>
              </a:spcBef>
              <a:buClr>
                <a:srgbClr val="434343"/>
              </a:buClr>
              <a:buSzPct val="100000"/>
              <a:buFont typeface="Lato"/>
              <a:buChar char="⊃"/>
            </a:pPr>
            <a:r>
              <a:rPr lang="en"/>
              <a:t>Promotes the adoption of SDF pattern for high-velocity environments</a:t>
            </a:r>
          </a:p>
          <a:p>
            <a:pPr marL="457200" lvl="0" indent="-317500" rtl="0">
              <a:spcBef>
                <a:spcPts val="0"/>
              </a:spcBef>
              <a:buClr>
                <a:srgbClr val="434343"/>
              </a:buClr>
              <a:buSzPct val="100000"/>
              <a:buFont typeface="Lato"/>
              <a:buChar char="◁"/>
            </a:pPr>
            <a:r>
              <a:rPr lang="en"/>
              <a:t>sdf-gen</a:t>
            </a:r>
          </a:p>
          <a:p>
            <a:pPr marL="914400" lvl="1" indent="-317500" rtl="0">
              <a:spcBef>
                <a:spcPts val="0"/>
              </a:spcBef>
              <a:buClr>
                <a:srgbClr val="434343"/>
              </a:buClr>
              <a:buSzPct val="100000"/>
              <a:buFont typeface="Lato"/>
              <a:buChar char="⊃"/>
            </a:pPr>
            <a:r>
              <a:rPr lang="en"/>
              <a:t>Tool that simplifies the creation of an nginx based SDF by leveraging a simple YAML</a:t>
            </a:r>
          </a:p>
          <a:p>
            <a:pPr marL="457200" lvl="0" indent="-317500" rtl="0">
              <a:spcBef>
                <a:spcPts val="0"/>
              </a:spcBef>
              <a:buClr>
                <a:srgbClr val="434343"/>
              </a:buClr>
              <a:buSzPct val="100000"/>
              <a:buFont typeface="Lato"/>
              <a:buChar char="◁"/>
            </a:pPr>
            <a:r>
              <a:rPr lang="en"/>
              <a:t>keymaster</a:t>
            </a:r>
          </a:p>
          <a:p>
            <a:pPr marL="914400" lvl="1" indent="-317500" rtl="0">
              <a:spcBef>
                <a:spcPts val="0"/>
              </a:spcBef>
              <a:buClr>
                <a:srgbClr val="434343"/>
              </a:buClr>
              <a:buSzPct val="100000"/>
              <a:buFont typeface="Lato"/>
              <a:buChar char="⊃"/>
            </a:pPr>
            <a:r>
              <a:rPr lang="en"/>
              <a:t>Implementation of keymaster service that works with sdf-gen to create a layer of trusted services</a:t>
            </a:r>
          </a:p>
        </p:txBody>
      </p:sp>
      <p:pic>
        <p:nvPicPr>
          <p:cNvPr id="373" name="Shape 373"/>
          <p:cNvPicPr preferRelativeResize="0"/>
          <p:nvPr/>
        </p:nvPicPr>
        <p:blipFill>
          <a:blip r:embed="rId3">
            <a:alphaModFix/>
          </a:blip>
          <a:stretch>
            <a:fillRect/>
          </a:stretch>
        </p:blipFill>
        <p:spPr>
          <a:xfrm>
            <a:off x="5217975" y="959800"/>
            <a:ext cx="3402699" cy="3686249"/>
          </a:xfrm>
          <a:prstGeom prst="rect">
            <a:avLst/>
          </a:prstGeom>
          <a:noFill/>
          <a:ln>
            <a:noFill/>
          </a:ln>
        </p:spPr>
      </p:pic>
      <p:sp>
        <p:nvSpPr>
          <p:cNvPr id="374" name="Shape 374"/>
          <p:cNvSpPr txBox="1"/>
          <p:nvPr/>
        </p:nvSpPr>
        <p:spPr>
          <a:xfrm>
            <a:off x="6888925" y="3168525"/>
            <a:ext cx="1598400" cy="570900"/>
          </a:xfrm>
          <a:prstGeom prst="rect">
            <a:avLst/>
          </a:prstGeom>
          <a:noFill/>
          <a:ln>
            <a:noFill/>
          </a:ln>
        </p:spPr>
        <p:txBody>
          <a:bodyPr lIns="91425" tIns="91425" rIns="91425" bIns="91425" anchor="t" anchorCtr="0">
            <a:noAutofit/>
          </a:bodyPr>
          <a:lstStyle/>
          <a:p>
            <a:pPr>
              <a:spcBef>
                <a:spcPts val="0"/>
              </a:spcBef>
              <a:buNone/>
            </a:pPr>
            <a:endParaRPr/>
          </a:p>
        </p:txBody>
      </p:sp>
      <p:sp>
        <p:nvSpPr>
          <p:cNvPr id="375" name="Shape 375"/>
          <p:cNvSpPr txBox="1"/>
          <p:nvPr/>
        </p:nvSpPr>
        <p:spPr>
          <a:xfrm>
            <a:off x="854250" y="4006900"/>
            <a:ext cx="3750900" cy="476699"/>
          </a:xfrm>
          <a:prstGeom prst="rect">
            <a:avLst/>
          </a:prstGeom>
          <a:noFill/>
          <a:ln>
            <a:noFill/>
          </a:ln>
        </p:spPr>
        <p:txBody>
          <a:bodyPr lIns="91425" tIns="91425" rIns="91425" bIns="91425" anchor="t" anchorCtr="0">
            <a:noAutofit/>
          </a:bodyPr>
          <a:lstStyle/>
          <a:p>
            <a:pPr>
              <a:spcBef>
                <a:spcPts val="0"/>
              </a:spcBef>
              <a:buNone/>
            </a:pPr>
            <a:r>
              <a:rPr lang="en" u="sng">
                <a:solidFill>
                  <a:schemeClr val="hlink"/>
                </a:solidFill>
                <a:hlinkClick r:id="rId4"/>
              </a:rPr>
              <a:t>https://github.com/conjurinc/sdf-gen</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a:t>sdf-gen YAML</a:t>
            </a:r>
          </a:p>
        </p:txBody>
      </p:sp>
      <p:sp>
        <p:nvSpPr>
          <p:cNvPr id="381" name="Shape 381"/>
          <p:cNvSpPr txBox="1">
            <a:spLocks noGrp="1"/>
          </p:cNvSpPr>
          <p:nvPr>
            <p:ph type="body" idx="1"/>
          </p:nvPr>
        </p:nvSpPr>
        <p:spPr>
          <a:xfrm>
            <a:off x="508725" y="940075"/>
            <a:ext cx="8144999" cy="3725699"/>
          </a:xfrm>
          <a:prstGeom prst="rect">
            <a:avLst/>
          </a:prstGeom>
        </p:spPr>
        <p:txBody>
          <a:bodyPr lIns="91425" tIns="91425" rIns="91425" bIns="91425" anchor="t" anchorCtr="0">
            <a:noAutofit/>
          </a:bodyPr>
          <a:lstStyle/>
          <a:p>
            <a:pPr marL="0" lvl="0" indent="0" rtl="0">
              <a:lnSpc>
                <a:spcPct val="140000"/>
              </a:lnSpc>
              <a:spcBef>
                <a:spcPts val="1100"/>
              </a:spcBef>
              <a:spcAft>
                <a:spcPts val="1200"/>
              </a:spcAft>
              <a:buClr>
                <a:schemeClr val="dk1"/>
              </a:buClr>
              <a:buSzPct val="78571"/>
              <a:buFont typeface="Arial"/>
              <a:buNone/>
            </a:pPr>
            <a:r>
              <a:rPr lang="en" b="1">
                <a:solidFill>
                  <a:srgbClr val="333333"/>
                </a:solidFill>
                <a:latin typeface="Consolas"/>
                <a:ea typeface="Consolas"/>
                <a:cs typeface="Consolas"/>
                <a:sym typeface="Consolas"/>
              </a:rPr>
              <a:t>global</a:t>
            </a:r>
            <a:r>
              <a:rPr lang="en" b="1">
                <a:solidFill>
                  <a:srgbClr val="333333"/>
                </a:solidFill>
              </a:rPr>
              <a:t> section</a:t>
            </a:r>
          </a:p>
          <a:p>
            <a:pPr marL="0" lvl="0" indent="0" rtl="0">
              <a:lnSpc>
                <a:spcPct val="160000"/>
              </a:lnSpc>
              <a:spcBef>
                <a:spcPts val="0"/>
              </a:spcBef>
              <a:spcAft>
                <a:spcPts val="1200"/>
              </a:spcAft>
              <a:buClr>
                <a:schemeClr val="dk1"/>
              </a:buClr>
              <a:buSzPct val="91666"/>
              <a:buFont typeface="Arial"/>
              <a:buNone/>
            </a:pPr>
            <a:r>
              <a:rPr lang="en" sz="1200">
                <a:solidFill>
                  <a:srgbClr val="333333"/>
                </a:solidFill>
              </a:rPr>
              <a:t>Defines the remote hostname of the </a:t>
            </a:r>
            <a:r>
              <a:rPr lang="en" sz="1000">
                <a:solidFill>
                  <a:srgbClr val="333333"/>
                </a:solidFill>
                <a:latin typeface="Consolas"/>
                <a:ea typeface="Consolas"/>
                <a:cs typeface="Consolas"/>
                <a:sym typeface="Consolas"/>
              </a:rPr>
              <a:t>keymaster</a:t>
            </a:r>
            <a:r>
              <a:rPr lang="en" sz="1200">
                <a:solidFill>
                  <a:srgbClr val="333333"/>
                </a:solidFill>
              </a:rPr>
              <a:t> service.</a:t>
            </a:r>
          </a:p>
          <a:p>
            <a:pPr marL="0" lvl="0" indent="0" rtl="0">
              <a:lnSpc>
                <a:spcPct val="136500"/>
              </a:lnSpc>
              <a:spcBef>
                <a:spcPts val="0"/>
              </a:spcBef>
              <a:spcAft>
                <a:spcPts val="0"/>
              </a:spcAft>
              <a:buClr>
                <a:srgbClr val="000000"/>
              </a:buClr>
              <a:buSzPct val="122222"/>
              <a:buFont typeface="Arial"/>
              <a:buNone/>
            </a:pPr>
            <a:r>
              <a:rPr lang="en" sz="900">
                <a:solidFill>
                  <a:srgbClr val="63A35C"/>
                </a:solidFill>
                <a:latin typeface="Consolas"/>
                <a:ea typeface="Consolas"/>
                <a:cs typeface="Consolas"/>
                <a:sym typeface="Consolas"/>
              </a:rPr>
              <a:t>global:</a:t>
            </a:r>
          </a:p>
          <a:p>
            <a:pPr marL="0" lvl="0" indent="0" rtl="0">
              <a:lnSpc>
                <a:spcPct val="136500"/>
              </a:lnSpc>
              <a:spcBef>
                <a:spcPts val="0"/>
              </a:spcBef>
              <a:spcAft>
                <a:spcPts val="0"/>
              </a:spcAft>
              <a:buClr>
                <a:srgbClr val="000000"/>
              </a:buClr>
              <a:buSzPct val="122222"/>
              <a:buFont typeface="Arial"/>
              <a:buNone/>
            </a:pPr>
            <a:r>
              <a:rPr lang="en" sz="900">
                <a:solidFill>
                  <a:srgbClr val="333333"/>
                </a:solidFill>
                <a:latin typeface="Consolas"/>
                <a:ea typeface="Consolas"/>
                <a:cs typeface="Consolas"/>
                <a:sym typeface="Consolas"/>
              </a:rPr>
              <a:t> </a:t>
            </a:r>
            <a:r>
              <a:rPr lang="en" sz="900">
                <a:solidFill>
                  <a:srgbClr val="63A35C"/>
                </a:solidFill>
                <a:latin typeface="Consolas"/>
                <a:ea typeface="Consolas"/>
                <a:cs typeface="Consolas"/>
                <a:sym typeface="Consolas"/>
              </a:rPr>
              <a:t>keymaster:</a:t>
            </a:r>
          </a:p>
          <a:p>
            <a:pPr marL="0" lvl="0" indent="0" rtl="0">
              <a:lnSpc>
                <a:spcPct val="136500"/>
              </a:lnSpc>
              <a:spcBef>
                <a:spcPts val="0"/>
              </a:spcBef>
              <a:spcAft>
                <a:spcPts val="0"/>
              </a:spcAft>
              <a:buClr>
                <a:srgbClr val="000000"/>
              </a:buClr>
              <a:buSzPct val="122222"/>
              <a:buFont typeface="Arial"/>
              <a:buNone/>
            </a:pPr>
            <a:r>
              <a:rPr lang="en" sz="900">
                <a:solidFill>
                  <a:srgbClr val="333333"/>
                </a:solidFill>
                <a:latin typeface="Consolas"/>
                <a:ea typeface="Consolas"/>
                <a:cs typeface="Consolas"/>
                <a:sym typeface="Consolas"/>
              </a:rPr>
              <a:t>   </a:t>
            </a:r>
            <a:r>
              <a:rPr lang="en" sz="900">
                <a:solidFill>
                  <a:srgbClr val="63A35C"/>
                </a:solidFill>
                <a:latin typeface="Consolas"/>
                <a:ea typeface="Consolas"/>
                <a:cs typeface="Consolas"/>
                <a:sym typeface="Consolas"/>
              </a:rPr>
              <a:t>certificate_path:</a:t>
            </a:r>
            <a:r>
              <a:rPr lang="en" sz="900">
                <a:solidFill>
                  <a:srgbClr val="183691"/>
                </a:solidFill>
                <a:latin typeface="Consolas"/>
                <a:ea typeface="Consolas"/>
                <a:cs typeface="Consolas"/>
                <a:sym typeface="Consolas"/>
              </a:rPr>
              <a:t> /etc/keymaster.pem</a:t>
            </a:r>
          </a:p>
          <a:p>
            <a:pPr marL="0" lvl="0" indent="0" rtl="0">
              <a:lnSpc>
                <a:spcPct val="136500"/>
              </a:lnSpc>
              <a:spcBef>
                <a:spcPts val="0"/>
              </a:spcBef>
              <a:spcAft>
                <a:spcPts val="0"/>
              </a:spcAft>
              <a:buClr>
                <a:srgbClr val="000000"/>
              </a:buClr>
              <a:buSzPct val="122222"/>
              <a:buFont typeface="Arial"/>
              <a:buNone/>
            </a:pPr>
            <a:r>
              <a:rPr lang="en" sz="900">
                <a:solidFill>
                  <a:srgbClr val="333333"/>
                </a:solidFill>
                <a:latin typeface="Consolas"/>
                <a:ea typeface="Consolas"/>
                <a:cs typeface="Consolas"/>
                <a:sym typeface="Consolas"/>
              </a:rPr>
              <a:t>   </a:t>
            </a:r>
            <a:r>
              <a:rPr lang="en" sz="900">
                <a:solidFill>
                  <a:srgbClr val="63A35C"/>
                </a:solidFill>
                <a:latin typeface="Consolas"/>
                <a:ea typeface="Consolas"/>
                <a:cs typeface="Consolas"/>
                <a:sym typeface="Consolas"/>
              </a:rPr>
              <a:t>hostname:</a:t>
            </a:r>
            <a:r>
              <a:rPr lang="en" sz="900">
                <a:solidFill>
                  <a:srgbClr val="183691"/>
                </a:solidFill>
                <a:latin typeface="Consolas"/>
                <a:ea typeface="Consolas"/>
                <a:cs typeface="Consolas"/>
                <a:sym typeface="Consolas"/>
              </a:rPr>
              <a:t> keymaster</a:t>
            </a:r>
          </a:p>
          <a:p>
            <a:pPr marL="0" lvl="0" indent="0" rtl="0">
              <a:lnSpc>
                <a:spcPct val="145000"/>
              </a:lnSpc>
              <a:spcBef>
                <a:spcPts val="0"/>
              </a:spcBef>
              <a:spcAft>
                <a:spcPts val="1200"/>
              </a:spcAft>
              <a:buNone/>
            </a:pPr>
            <a:endParaRPr sz="1000">
              <a:solidFill>
                <a:srgbClr val="63A35C"/>
              </a:solidFill>
              <a:latin typeface="Consolas"/>
              <a:ea typeface="Consolas"/>
              <a:cs typeface="Consolas"/>
              <a:sym typeface="Consolas"/>
            </a:endParaRPr>
          </a:p>
          <a:p>
            <a:pPr marL="0" lvl="0" indent="0" rtl="0">
              <a:lnSpc>
                <a:spcPct val="145000"/>
              </a:lnSpc>
              <a:spcBef>
                <a:spcPts val="0"/>
              </a:spcBef>
              <a:spcAft>
                <a:spcPts val="1200"/>
              </a:spcAft>
              <a:buNone/>
            </a:pPr>
            <a:endParaRPr sz="1000">
              <a:solidFill>
                <a:srgbClr val="183691"/>
              </a:solidFill>
              <a:latin typeface="Consolas"/>
              <a:ea typeface="Consolas"/>
              <a:cs typeface="Consolas"/>
              <a:sym typeface="Consolas"/>
            </a:endParaRPr>
          </a:p>
          <a:p>
            <a:pPr marL="0" lvl="0" indent="0" rtl="0">
              <a:lnSpc>
                <a:spcPct val="145000"/>
              </a:lnSpc>
              <a:spcBef>
                <a:spcPts val="0"/>
              </a:spcBef>
              <a:spcAft>
                <a:spcPts val="1200"/>
              </a:spcAft>
              <a:buClr>
                <a:schemeClr val="dk1"/>
              </a:buClr>
              <a:buFont typeface="Arial"/>
              <a:buNone/>
            </a:pPr>
            <a:endParaRPr sz="1000">
              <a:solidFill>
                <a:srgbClr val="183691"/>
              </a:solidFill>
              <a:latin typeface="Consolas"/>
              <a:ea typeface="Consolas"/>
              <a:cs typeface="Consolas"/>
              <a:sym typeface="Consolas"/>
            </a:endParaRP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a:t>sdf-gen YAML continued</a:t>
            </a:r>
          </a:p>
        </p:txBody>
      </p:sp>
      <p:sp>
        <p:nvSpPr>
          <p:cNvPr id="387" name="Shape 387"/>
          <p:cNvSpPr txBox="1">
            <a:spLocks noGrp="1"/>
          </p:cNvSpPr>
          <p:nvPr>
            <p:ph type="body" idx="1"/>
          </p:nvPr>
        </p:nvSpPr>
        <p:spPr>
          <a:xfrm>
            <a:off x="499500" y="708900"/>
            <a:ext cx="8144999" cy="3725699"/>
          </a:xfrm>
          <a:prstGeom prst="rect">
            <a:avLst/>
          </a:prstGeom>
        </p:spPr>
        <p:txBody>
          <a:bodyPr lIns="91425" tIns="91425" rIns="91425" bIns="91425" anchor="t" anchorCtr="0">
            <a:noAutofit/>
          </a:bodyPr>
          <a:lstStyle/>
          <a:p>
            <a:pPr marL="0" lvl="0" indent="0" rtl="0">
              <a:lnSpc>
                <a:spcPct val="120000"/>
              </a:lnSpc>
              <a:spcBef>
                <a:spcPts val="1100"/>
              </a:spcBef>
              <a:spcAft>
                <a:spcPts val="1200"/>
              </a:spcAft>
              <a:buClr>
                <a:schemeClr val="dk1"/>
              </a:buClr>
              <a:buSzPct val="78571"/>
              <a:buFont typeface="Arial"/>
              <a:buNone/>
            </a:pPr>
            <a:r>
              <a:rPr lang="en" b="1">
                <a:solidFill>
                  <a:srgbClr val="333333"/>
                </a:solidFill>
                <a:latin typeface="Consolas"/>
                <a:ea typeface="Consolas"/>
                <a:cs typeface="Consolas"/>
                <a:sym typeface="Consolas"/>
              </a:rPr>
              <a:t>gatekeeper</a:t>
            </a:r>
            <a:r>
              <a:rPr lang="en" b="1">
                <a:solidFill>
                  <a:srgbClr val="333333"/>
                </a:solidFill>
              </a:rPr>
              <a:t> section</a:t>
            </a:r>
          </a:p>
          <a:p>
            <a:pPr marL="0" lvl="0" indent="0" rtl="0">
              <a:lnSpc>
                <a:spcPct val="160000"/>
              </a:lnSpc>
              <a:spcBef>
                <a:spcPts val="0"/>
              </a:spcBef>
              <a:spcAft>
                <a:spcPts val="1200"/>
              </a:spcAft>
              <a:buClr>
                <a:schemeClr val="dk1"/>
              </a:buClr>
              <a:buSzPct val="91666"/>
              <a:buFont typeface="Arial"/>
              <a:buNone/>
            </a:pPr>
            <a:r>
              <a:rPr lang="en" sz="1200">
                <a:solidFill>
                  <a:srgbClr val="333333"/>
                </a:solidFill>
              </a:rPr>
              <a:t>Defines the inbound port and local protected service.</a:t>
            </a:r>
          </a:p>
          <a:p>
            <a:pPr marL="0" lvl="0" indent="0" rtl="0">
              <a:lnSpc>
                <a:spcPct val="120000"/>
              </a:lnSpc>
              <a:spcBef>
                <a:spcPts val="1100"/>
              </a:spcBef>
              <a:spcAft>
                <a:spcPts val="1200"/>
              </a:spcAft>
              <a:buNone/>
            </a:pPr>
            <a:r>
              <a:rPr lang="en" sz="1000">
                <a:solidFill>
                  <a:srgbClr val="63A35C"/>
                </a:solidFill>
                <a:latin typeface="Consolas"/>
                <a:ea typeface="Consolas"/>
                <a:cs typeface="Consolas"/>
                <a:sym typeface="Consolas"/>
              </a:rPr>
              <a:t>gatekeeper:</a:t>
            </a: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sz="1000">
                <a:solidFill>
                  <a:srgbClr val="333333"/>
                </a:solidFill>
                <a:latin typeface="Consolas"/>
                <a:ea typeface="Consolas"/>
                <a:cs typeface="Consolas"/>
                <a:sym typeface="Consolas"/>
              </a:rPr>
              <a:t>  </a:t>
            </a:r>
            <a:r>
              <a:rPr lang="en" sz="1000">
                <a:solidFill>
                  <a:srgbClr val="63A35C"/>
                </a:solidFill>
                <a:latin typeface="Consolas"/>
                <a:ea typeface="Consolas"/>
                <a:cs typeface="Consolas"/>
                <a:sym typeface="Consolas"/>
              </a:rPr>
              <a:t>port:</a:t>
            </a:r>
            <a:r>
              <a:rPr lang="en" sz="1000">
                <a:solidFill>
                  <a:srgbClr val="0086B3"/>
                </a:solidFill>
                <a:latin typeface="Consolas"/>
                <a:ea typeface="Consolas"/>
                <a:cs typeface="Consolas"/>
                <a:sym typeface="Consolas"/>
              </a:rPr>
              <a:t> 80</a:t>
            </a: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sz="1000">
                <a:solidFill>
                  <a:srgbClr val="333333"/>
                </a:solidFill>
                <a:latin typeface="Consolas"/>
                <a:ea typeface="Consolas"/>
                <a:cs typeface="Consolas"/>
                <a:sym typeface="Consolas"/>
              </a:rPr>
              <a:t>  </a:t>
            </a:r>
            <a:r>
              <a:rPr lang="en" sz="1000">
                <a:solidFill>
                  <a:srgbClr val="63A35C"/>
                </a:solidFill>
                <a:latin typeface="Consolas"/>
                <a:ea typeface="Consolas"/>
                <a:cs typeface="Consolas"/>
                <a:sym typeface="Consolas"/>
              </a:rPr>
              <a:t>service:</a:t>
            </a:r>
            <a:r>
              <a:rPr lang="en" sz="1000">
                <a:solidFill>
                  <a:srgbClr val="183691"/>
                </a:solidFill>
                <a:latin typeface="Consolas"/>
                <a:ea typeface="Consolas"/>
                <a:cs typeface="Consolas"/>
                <a:sym typeface="Consolas"/>
              </a:rPr>
              <a:t> unix:/tmp/nginx.socket fail_timeout=0</a:t>
            </a:r>
          </a:p>
          <a:p>
            <a:pPr marL="0" lvl="0" indent="0" rtl="0">
              <a:lnSpc>
                <a:spcPct val="120000"/>
              </a:lnSpc>
              <a:spcBef>
                <a:spcPts val="1100"/>
              </a:spcBef>
              <a:spcAft>
                <a:spcPts val="1200"/>
              </a:spcAft>
              <a:buNone/>
            </a:pP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b="1">
                <a:solidFill>
                  <a:srgbClr val="333333"/>
                </a:solidFill>
                <a:latin typeface="Consolas"/>
                <a:ea typeface="Consolas"/>
                <a:cs typeface="Consolas"/>
                <a:sym typeface="Consolas"/>
              </a:rPr>
              <a:t>forward</a:t>
            </a:r>
            <a:r>
              <a:rPr lang="en" b="1">
                <a:solidFill>
                  <a:srgbClr val="333333"/>
                </a:solidFill>
              </a:rPr>
              <a:t> section</a:t>
            </a:r>
          </a:p>
          <a:p>
            <a:pPr marL="0" lvl="0" indent="0" rtl="0">
              <a:lnSpc>
                <a:spcPct val="160000"/>
              </a:lnSpc>
              <a:spcBef>
                <a:spcPts val="0"/>
              </a:spcBef>
              <a:spcAft>
                <a:spcPts val="1200"/>
              </a:spcAft>
              <a:buNone/>
            </a:pPr>
            <a:r>
              <a:rPr lang="en" sz="1200">
                <a:solidFill>
                  <a:srgbClr val="333333"/>
                </a:solidFill>
              </a:rPr>
              <a:t>A list of forwarders. Each one specifies a listen address, and a remote service to which outbound requests will be sent.</a:t>
            </a:r>
          </a:p>
          <a:p>
            <a:pPr marL="0" lvl="0" indent="0" rtl="0">
              <a:lnSpc>
                <a:spcPct val="145000"/>
              </a:lnSpc>
              <a:spcBef>
                <a:spcPts val="0"/>
              </a:spcBef>
              <a:spcAft>
                <a:spcPts val="1200"/>
              </a:spcAft>
              <a:buNone/>
            </a:pPr>
            <a:r>
              <a:rPr lang="en" sz="1000">
                <a:solidFill>
                  <a:srgbClr val="63A35C"/>
                </a:solidFill>
                <a:latin typeface="Consolas"/>
                <a:ea typeface="Consolas"/>
                <a:cs typeface="Consolas"/>
                <a:sym typeface="Consolas"/>
              </a:rPr>
              <a:t>forward:</a:t>
            </a: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sz="1000">
                <a:solidFill>
                  <a:srgbClr val="183691"/>
                </a:solidFill>
                <a:latin typeface="Consolas"/>
                <a:ea typeface="Consolas"/>
                <a:cs typeface="Consolas"/>
                <a:sym typeface="Consolas"/>
              </a:rPr>
              <a:t>-  </a:t>
            </a: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sz="1000">
                <a:solidFill>
                  <a:srgbClr val="333333"/>
                </a:solidFill>
                <a:latin typeface="Consolas"/>
                <a:ea typeface="Consolas"/>
                <a:cs typeface="Consolas"/>
                <a:sym typeface="Consolas"/>
              </a:rPr>
              <a:t>  </a:t>
            </a:r>
            <a:r>
              <a:rPr lang="en" sz="1000">
                <a:solidFill>
                  <a:srgbClr val="63A35C"/>
                </a:solidFill>
                <a:latin typeface="Consolas"/>
                <a:ea typeface="Consolas"/>
                <a:cs typeface="Consolas"/>
                <a:sym typeface="Consolas"/>
              </a:rPr>
              <a:t>id:</a:t>
            </a:r>
            <a:r>
              <a:rPr lang="en" sz="1000">
                <a:solidFill>
                  <a:srgbClr val="183691"/>
                </a:solidFill>
                <a:latin typeface="Consolas"/>
                <a:ea typeface="Consolas"/>
                <a:cs typeface="Consolas"/>
                <a:sym typeface="Consolas"/>
              </a:rPr>
              <a:t> eureka</a:t>
            </a: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sz="1000">
                <a:solidFill>
                  <a:srgbClr val="333333"/>
                </a:solidFill>
                <a:latin typeface="Consolas"/>
                <a:ea typeface="Consolas"/>
                <a:cs typeface="Consolas"/>
                <a:sym typeface="Consolas"/>
              </a:rPr>
              <a:t>  </a:t>
            </a:r>
            <a:r>
              <a:rPr lang="en" sz="1000">
                <a:solidFill>
                  <a:srgbClr val="63A35C"/>
                </a:solidFill>
                <a:latin typeface="Consolas"/>
                <a:ea typeface="Consolas"/>
                <a:cs typeface="Consolas"/>
                <a:sym typeface="Consolas"/>
              </a:rPr>
              <a:t>listen:</a:t>
            </a:r>
            <a:r>
              <a:rPr lang="en" sz="1000">
                <a:solidFill>
                  <a:srgbClr val="183691"/>
                </a:solidFill>
                <a:latin typeface="Consolas"/>
                <a:ea typeface="Consolas"/>
                <a:cs typeface="Consolas"/>
                <a:sym typeface="Consolas"/>
              </a:rPr>
              <a:t> 127.0.0.2</a:t>
            </a:r>
            <a:r>
              <a:rPr lang="en" sz="1000">
                <a:solidFill>
                  <a:srgbClr val="333333"/>
                </a:solidFill>
                <a:latin typeface="Consolas"/>
                <a:ea typeface="Consolas"/>
                <a:cs typeface="Consolas"/>
                <a:sym typeface="Consolas"/>
              </a:rPr>
              <a:t/>
            </a:r>
            <a:br>
              <a:rPr lang="en" sz="1000">
                <a:solidFill>
                  <a:srgbClr val="333333"/>
                </a:solidFill>
                <a:latin typeface="Consolas"/>
                <a:ea typeface="Consolas"/>
                <a:cs typeface="Consolas"/>
                <a:sym typeface="Consolas"/>
              </a:rPr>
            </a:br>
            <a:r>
              <a:rPr lang="en" sz="1000">
                <a:solidFill>
                  <a:srgbClr val="333333"/>
                </a:solidFill>
                <a:latin typeface="Consolas"/>
                <a:ea typeface="Consolas"/>
                <a:cs typeface="Consolas"/>
                <a:sym typeface="Consolas"/>
              </a:rPr>
              <a:t>  </a:t>
            </a:r>
            <a:r>
              <a:rPr lang="en" sz="1000">
                <a:solidFill>
                  <a:srgbClr val="63A35C"/>
                </a:solidFill>
                <a:latin typeface="Consolas"/>
                <a:ea typeface="Consolas"/>
                <a:cs typeface="Consolas"/>
                <a:sym typeface="Consolas"/>
              </a:rPr>
              <a:t>service:</a:t>
            </a:r>
            <a:r>
              <a:rPr lang="en" sz="1000">
                <a:solidFill>
                  <a:srgbClr val="183691"/>
                </a:solidFill>
                <a:latin typeface="Consolas"/>
                <a:ea typeface="Consolas"/>
                <a:cs typeface="Consolas"/>
                <a:sym typeface="Consolas"/>
              </a:rPr>
              <a:t> https://eureka</a:t>
            </a:r>
          </a:p>
          <a:p>
            <a:pPr marL="0" lvl="0" indent="0" rtl="0">
              <a:lnSpc>
                <a:spcPct val="145000"/>
              </a:lnSpc>
              <a:spcBef>
                <a:spcPts val="0"/>
              </a:spcBef>
              <a:spcAft>
                <a:spcPts val="1200"/>
              </a:spcAft>
              <a:buNone/>
            </a:pPr>
            <a:endParaRPr sz="1000">
              <a:solidFill>
                <a:srgbClr val="333333"/>
              </a:solidFill>
              <a:latin typeface="Consolas"/>
              <a:ea typeface="Consolas"/>
              <a:cs typeface="Consolas"/>
              <a:sym typeface="Consolas"/>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a:t>sdf-gen example</a:t>
            </a:r>
          </a:p>
        </p:txBody>
      </p:sp>
      <p:pic>
        <p:nvPicPr>
          <p:cNvPr id="393" name="Shape 393"/>
          <p:cNvPicPr preferRelativeResize="0"/>
          <p:nvPr/>
        </p:nvPicPr>
        <p:blipFill rotWithShape="1">
          <a:blip r:embed="rId3">
            <a:alphaModFix/>
          </a:blip>
          <a:srcRect r="27922"/>
          <a:stretch/>
        </p:blipFill>
        <p:spPr>
          <a:xfrm>
            <a:off x="488950" y="940075"/>
            <a:ext cx="8197848" cy="351518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sdf-example - docker compose</a:t>
            </a:r>
          </a:p>
        </p:txBody>
      </p:sp>
      <p:pic>
        <p:nvPicPr>
          <p:cNvPr id="399" name="Shape 399"/>
          <p:cNvPicPr preferRelativeResize="0"/>
          <p:nvPr/>
        </p:nvPicPr>
        <p:blipFill rotWithShape="1">
          <a:blip r:embed="rId3">
            <a:alphaModFix/>
          </a:blip>
          <a:srcRect r="39213"/>
          <a:stretch/>
        </p:blipFill>
        <p:spPr>
          <a:xfrm>
            <a:off x="700925" y="1045100"/>
            <a:ext cx="7895551" cy="3414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Project Summon is Live</a:t>
            </a:r>
          </a:p>
        </p:txBody>
      </p:sp>
      <p:pic>
        <p:nvPicPr>
          <p:cNvPr id="405" name="Shape 405"/>
          <p:cNvPicPr preferRelativeResize="0"/>
          <p:nvPr/>
        </p:nvPicPr>
        <p:blipFill>
          <a:blip r:embed="rId3">
            <a:alphaModFix/>
          </a:blip>
          <a:stretch>
            <a:fillRect/>
          </a:stretch>
        </p:blipFill>
        <p:spPr>
          <a:xfrm>
            <a:off x="501600" y="1002400"/>
            <a:ext cx="3851449" cy="3576349"/>
          </a:xfrm>
          <a:prstGeom prst="rect">
            <a:avLst/>
          </a:prstGeom>
          <a:noFill/>
          <a:ln>
            <a:noFill/>
          </a:ln>
        </p:spPr>
      </p:pic>
      <p:sp>
        <p:nvSpPr>
          <p:cNvPr id="406" name="Shape 406"/>
          <p:cNvSpPr txBox="1"/>
          <p:nvPr/>
        </p:nvSpPr>
        <p:spPr>
          <a:xfrm>
            <a:off x="4546250" y="1365150"/>
            <a:ext cx="4314599" cy="1661399"/>
          </a:xfrm>
          <a:prstGeom prst="rect">
            <a:avLst/>
          </a:prstGeom>
          <a:noFill/>
          <a:ln>
            <a:noFill/>
          </a:ln>
        </p:spPr>
        <p:txBody>
          <a:bodyPr lIns="91425" tIns="91425" rIns="91425" bIns="91425" anchor="t" anchorCtr="0">
            <a:noAutofit/>
          </a:bodyPr>
          <a:lstStyle/>
          <a:p>
            <a:pPr lvl="0" rtl="0">
              <a:lnSpc>
                <a:spcPct val="145000"/>
              </a:lnSpc>
              <a:spcBef>
                <a:spcPts val="0"/>
              </a:spcBef>
              <a:buClr>
                <a:schemeClr val="dk1"/>
              </a:buClr>
              <a:buSzPct val="100000"/>
              <a:buFont typeface="Arial"/>
              <a:buNone/>
            </a:pPr>
            <a:r>
              <a:rPr lang="en" sz="1100">
                <a:solidFill>
                  <a:srgbClr val="567482"/>
                </a:solidFill>
                <a:latin typeface="Consolas"/>
                <a:ea typeface="Consolas"/>
                <a:cs typeface="Consolas"/>
                <a:sym typeface="Consolas"/>
              </a:rPr>
              <a:t>AWS_ACCESS_KEY_ID: !var aws/$environment/iam/user/robot/access_key_id</a:t>
            </a:r>
            <a:br>
              <a:rPr lang="en" sz="1100">
                <a:solidFill>
                  <a:srgbClr val="567482"/>
                </a:solidFill>
                <a:latin typeface="Consolas"/>
                <a:ea typeface="Consolas"/>
                <a:cs typeface="Consolas"/>
                <a:sym typeface="Consolas"/>
              </a:rPr>
            </a:br>
            <a:r>
              <a:rPr lang="en" sz="1100">
                <a:solidFill>
                  <a:srgbClr val="567482"/>
                </a:solidFill>
                <a:latin typeface="Consolas"/>
                <a:ea typeface="Consolas"/>
                <a:cs typeface="Consolas"/>
                <a:sym typeface="Consolas"/>
              </a:rPr>
              <a:t>AWS_SECRET_ACCESS_KEY: !var aws/$environment/iam/user/robot/secret_access_key</a:t>
            </a:r>
            <a:br>
              <a:rPr lang="en" sz="1100">
                <a:solidFill>
                  <a:srgbClr val="567482"/>
                </a:solidFill>
                <a:latin typeface="Consolas"/>
                <a:ea typeface="Consolas"/>
                <a:cs typeface="Consolas"/>
                <a:sym typeface="Consolas"/>
              </a:rPr>
            </a:br>
            <a:r>
              <a:rPr lang="en" sz="1100">
                <a:solidFill>
                  <a:srgbClr val="567482"/>
                </a:solidFill>
                <a:latin typeface="Consolas"/>
                <a:ea typeface="Consolas"/>
                <a:cs typeface="Consolas"/>
                <a:sym typeface="Consolas"/>
              </a:rPr>
              <a:t>AWS_REGION: us-east-1</a:t>
            </a:r>
            <a:br>
              <a:rPr lang="en" sz="1100">
                <a:solidFill>
                  <a:srgbClr val="567482"/>
                </a:solidFill>
                <a:latin typeface="Consolas"/>
                <a:ea typeface="Consolas"/>
                <a:cs typeface="Consolas"/>
                <a:sym typeface="Consolas"/>
              </a:rPr>
            </a:br>
            <a:r>
              <a:rPr lang="en" sz="1100">
                <a:solidFill>
                  <a:srgbClr val="567482"/>
                </a:solidFill>
                <a:latin typeface="Consolas"/>
                <a:ea typeface="Consolas"/>
                <a:cs typeface="Consolas"/>
                <a:sym typeface="Consolas"/>
              </a:rPr>
              <a:t>SSL_CERT: !var:file ssl/certs/private</a:t>
            </a:r>
          </a:p>
          <a:p>
            <a:pPr>
              <a:spcBef>
                <a:spcPts val="0"/>
              </a:spcBef>
              <a:buNone/>
            </a:pPr>
            <a:endParaRPr/>
          </a:p>
        </p:txBody>
      </p:sp>
      <p:sp>
        <p:nvSpPr>
          <p:cNvPr id="407" name="Shape 407"/>
          <p:cNvSpPr txBox="1"/>
          <p:nvPr/>
        </p:nvSpPr>
        <p:spPr>
          <a:xfrm>
            <a:off x="4546250" y="1056150"/>
            <a:ext cx="1687199" cy="309000"/>
          </a:xfrm>
          <a:prstGeom prst="rect">
            <a:avLst/>
          </a:prstGeom>
          <a:noFill/>
          <a:ln>
            <a:noFill/>
          </a:ln>
        </p:spPr>
        <p:txBody>
          <a:bodyPr lIns="91425" tIns="91425" rIns="91425" bIns="91425" anchor="t" anchorCtr="0">
            <a:noAutofit/>
          </a:bodyPr>
          <a:lstStyle/>
          <a:p>
            <a:pPr>
              <a:spcBef>
                <a:spcPts val="0"/>
              </a:spcBef>
              <a:buNone/>
            </a:pPr>
            <a:r>
              <a:rPr lang="en"/>
              <a:t>secrets.yml</a:t>
            </a:r>
          </a:p>
        </p:txBody>
      </p:sp>
      <p:sp>
        <p:nvSpPr>
          <p:cNvPr id="408" name="Shape 408"/>
          <p:cNvSpPr txBox="1"/>
          <p:nvPr/>
        </p:nvSpPr>
        <p:spPr>
          <a:xfrm>
            <a:off x="4726525" y="4076350"/>
            <a:ext cx="3207000" cy="437999"/>
          </a:xfrm>
          <a:prstGeom prst="rect">
            <a:avLst/>
          </a:prstGeom>
          <a:noFill/>
          <a:ln>
            <a:noFill/>
          </a:ln>
        </p:spPr>
        <p:txBody>
          <a:bodyPr lIns="91425" tIns="91425" rIns="91425" bIns="91425" anchor="t" anchorCtr="0">
            <a:noAutofit/>
          </a:bodyPr>
          <a:lstStyle/>
          <a:p>
            <a:pPr>
              <a:spcBef>
                <a:spcPts val="0"/>
              </a:spcBef>
              <a:buNone/>
            </a:pPr>
            <a:r>
              <a:rPr lang="en" u="sng">
                <a:solidFill>
                  <a:schemeClr val="hlink"/>
                </a:solidFill>
                <a:hlinkClick r:id="rId4"/>
              </a:rPr>
              <a:t>https://github.com/conjurinc/summon</a:t>
            </a:r>
          </a:p>
        </p:txBody>
      </p:sp>
      <p:sp>
        <p:nvSpPr>
          <p:cNvPr id="409" name="Shape 409"/>
          <p:cNvSpPr txBox="1"/>
          <p:nvPr/>
        </p:nvSpPr>
        <p:spPr>
          <a:xfrm>
            <a:off x="4581675" y="3314700"/>
            <a:ext cx="3986099" cy="537899"/>
          </a:xfrm>
          <a:prstGeom prst="rect">
            <a:avLst/>
          </a:prstGeom>
          <a:noFill/>
          <a:ln>
            <a:noFill/>
          </a:ln>
        </p:spPr>
        <p:txBody>
          <a:bodyPr lIns="91425" tIns="91425" rIns="91425" bIns="91425" anchor="t" anchorCtr="0">
            <a:noAutofit/>
          </a:bodyPr>
          <a:lstStyle/>
          <a:p>
            <a:pPr lvl="0" rtl="0">
              <a:lnSpc>
                <a:spcPct val="145000"/>
              </a:lnSpc>
              <a:spcBef>
                <a:spcPts val="0"/>
              </a:spcBef>
              <a:buClr>
                <a:schemeClr val="dk1"/>
              </a:buClr>
              <a:buSzPct val="100000"/>
              <a:buFont typeface="Arial"/>
              <a:buNone/>
            </a:pPr>
            <a:r>
              <a:rPr lang="en" sz="1100">
                <a:solidFill>
                  <a:srgbClr val="567482"/>
                </a:solidFill>
                <a:latin typeface="Consolas"/>
                <a:ea typeface="Consolas"/>
                <a:cs typeface="Consolas"/>
                <a:sym typeface="Consolas"/>
              </a:rPr>
              <a:t>summon docker run -e AWS_ACCESS_KEY_ID -e AWS_SECRET_ACCESS_KEY myapp</a:t>
            </a:r>
          </a:p>
          <a:p>
            <a:pPr>
              <a:spcBef>
                <a:spcPts val="0"/>
              </a:spcBef>
              <a:buNone/>
            </a:pPr>
            <a:endParaRPr/>
          </a:p>
        </p:txBody>
      </p:sp>
      <p:sp>
        <p:nvSpPr>
          <p:cNvPr id="410" name="Shape 410"/>
          <p:cNvSpPr txBox="1"/>
          <p:nvPr/>
        </p:nvSpPr>
        <p:spPr>
          <a:xfrm>
            <a:off x="4546250" y="3026550"/>
            <a:ext cx="1687199" cy="309000"/>
          </a:xfrm>
          <a:prstGeom prst="rect">
            <a:avLst/>
          </a:prstGeom>
          <a:noFill/>
          <a:ln>
            <a:noFill/>
          </a:ln>
        </p:spPr>
        <p:txBody>
          <a:bodyPr lIns="91425" tIns="91425" rIns="91425" bIns="91425" anchor="t" anchorCtr="0">
            <a:noAutofit/>
          </a:bodyPr>
          <a:lstStyle/>
          <a:p>
            <a:pPr lvl="0" rtl="0">
              <a:spcBef>
                <a:spcPts val="0"/>
              </a:spcBef>
              <a:buNone/>
            </a:pPr>
            <a:r>
              <a:rPr lang="en"/>
              <a:t>Launch docker</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rtl="0">
              <a:spcBef>
                <a:spcPts val="0"/>
              </a:spcBef>
              <a:buNone/>
            </a:pPr>
            <a:r>
              <a:rPr lang="en"/>
              <a:t>Project Summon is Open Source - We need Secrets Providers</a:t>
            </a:r>
          </a:p>
        </p:txBody>
      </p:sp>
      <p:sp>
        <p:nvSpPr>
          <p:cNvPr id="416" name="Shape 416"/>
          <p:cNvSpPr txBox="1"/>
          <p:nvPr/>
        </p:nvSpPr>
        <p:spPr>
          <a:xfrm>
            <a:off x="4307225" y="1147375"/>
            <a:ext cx="4568099" cy="604199"/>
          </a:xfrm>
          <a:prstGeom prst="rect">
            <a:avLst/>
          </a:prstGeom>
          <a:noFill/>
          <a:ln>
            <a:noFill/>
          </a:ln>
        </p:spPr>
        <p:txBody>
          <a:bodyPr lIns="91425" tIns="91425" rIns="91425" bIns="91425" anchor="t" anchorCtr="0">
            <a:noAutofit/>
          </a:bodyPr>
          <a:lstStyle/>
          <a:p>
            <a:pPr rtl="0">
              <a:spcBef>
                <a:spcPts val="0"/>
              </a:spcBef>
              <a:buNone/>
            </a:pPr>
            <a:endParaRPr/>
          </a:p>
          <a:p>
            <a:pPr lvl="0" rtl="0">
              <a:lnSpc>
                <a:spcPct val="160000"/>
              </a:lnSpc>
              <a:spcBef>
                <a:spcPts val="0"/>
              </a:spcBef>
              <a:spcAft>
                <a:spcPts val="1200"/>
              </a:spcAft>
              <a:buClr>
                <a:schemeClr val="dk1"/>
              </a:buClr>
              <a:buSzPct val="91666"/>
              <a:buFont typeface="Arial"/>
              <a:buNone/>
            </a:pPr>
            <a:r>
              <a:rPr lang="en" sz="1200">
                <a:solidFill>
                  <a:srgbClr val="333333"/>
                </a:solidFill>
              </a:rPr>
              <a:t>Functions to resolve and call a Summon provider.</a:t>
            </a:r>
          </a:p>
          <a:p>
            <a:pPr lvl="0" rtl="0">
              <a:lnSpc>
                <a:spcPct val="160000"/>
              </a:lnSpc>
              <a:spcBef>
                <a:spcPts val="0"/>
              </a:spcBef>
              <a:spcAft>
                <a:spcPts val="1200"/>
              </a:spcAft>
              <a:buClr>
                <a:schemeClr val="dk1"/>
              </a:buClr>
              <a:buSzPct val="110000"/>
              <a:buFont typeface="Arial"/>
              <a:buNone/>
            </a:pPr>
            <a:r>
              <a:rPr lang="en" sz="1000">
                <a:solidFill>
                  <a:srgbClr val="333333"/>
                </a:solidFill>
                <a:latin typeface="Consolas"/>
                <a:ea typeface="Consolas"/>
                <a:cs typeface="Consolas"/>
                <a:sym typeface="Consolas"/>
              </a:rPr>
              <a:t>func Resolve(providerArg string) (string, error)</a:t>
            </a:r>
          </a:p>
          <a:p>
            <a:pPr lvl="0" rtl="0">
              <a:lnSpc>
                <a:spcPct val="160000"/>
              </a:lnSpc>
              <a:spcBef>
                <a:spcPts val="0"/>
              </a:spcBef>
              <a:spcAft>
                <a:spcPts val="1200"/>
              </a:spcAft>
              <a:buClr>
                <a:schemeClr val="dk1"/>
              </a:buClr>
              <a:buSzPct val="91666"/>
              <a:buFont typeface="Arial"/>
              <a:buNone/>
            </a:pPr>
            <a:r>
              <a:rPr lang="en" sz="1200">
                <a:solidFill>
                  <a:srgbClr val="333333"/>
                </a:solidFill>
              </a:rPr>
              <a:t>Searches for a provider in this order:</a:t>
            </a:r>
          </a:p>
          <a:p>
            <a:pPr marL="457200" lvl="0" indent="-304800" rtl="0">
              <a:lnSpc>
                <a:spcPct val="160000"/>
              </a:lnSpc>
              <a:spcBef>
                <a:spcPts val="0"/>
              </a:spcBef>
              <a:spcAft>
                <a:spcPts val="1200"/>
              </a:spcAft>
              <a:buClr>
                <a:srgbClr val="333333"/>
              </a:buClr>
              <a:buSzPct val="120000"/>
              <a:buFont typeface="Arial"/>
              <a:buAutoNum type="arabicPeriod"/>
            </a:pPr>
            <a:r>
              <a:rPr lang="en" sz="1000">
                <a:solidFill>
                  <a:srgbClr val="333333"/>
                </a:solidFill>
                <a:latin typeface="Consolas"/>
                <a:ea typeface="Consolas"/>
                <a:cs typeface="Consolas"/>
                <a:sym typeface="Consolas"/>
              </a:rPr>
              <a:t>providerArg</a:t>
            </a:r>
            <a:r>
              <a:rPr lang="en" sz="1200">
                <a:solidFill>
                  <a:srgbClr val="333333"/>
                </a:solidFill>
              </a:rPr>
              <a:t>, passed in via CLI</a:t>
            </a:r>
          </a:p>
          <a:p>
            <a:pPr marL="457200" lvl="0" indent="-304800" rtl="0">
              <a:lnSpc>
                <a:spcPct val="160000"/>
              </a:lnSpc>
              <a:spcBef>
                <a:spcPts val="0"/>
              </a:spcBef>
              <a:spcAft>
                <a:spcPts val="1200"/>
              </a:spcAft>
              <a:buClr>
                <a:srgbClr val="333333"/>
              </a:buClr>
              <a:buSzPct val="100000"/>
              <a:buFont typeface="Arial"/>
              <a:buAutoNum type="arabicPeriod"/>
            </a:pPr>
            <a:r>
              <a:rPr lang="en" sz="1200">
                <a:solidFill>
                  <a:srgbClr val="333333"/>
                </a:solidFill>
              </a:rPr>
              <a:t>Environment variable </a:t>
            </a:r>
            <a:r>
              <a:rPr lang="en" sz="1000">
                <a:solidFill>
                  <a:srgbClr val="333333"/>
                </a:solidFill>
                <a:latin typeface="Consolas"/>
                <a:ea typeface="Consolas"/>
                <a:cs typeface="Consolas"/>
                <a:sym typeface="Consolas"/>
              </a:rPr>
              <a:t>SUMMON_PROVIDER</a:t>
            </a:r>
          </a:p>
          <a:p>
            <a:pPr marL="457200" lvl="0" indent="-304800" rtl="0">
              <a:lnSpc>
                <a:spcPct val="160000"/>
              </a:lnSpc>
              <a:spcBef>
                <a:spcPts val="0"/>
              </a:spcBef>
              <a:spcAft>
                <a:spcPts val="1200"/>
              </a:spcAft>
              <a:buClr>
                <a:srgbClr val="333333"/>
              </a:buClr>
              <a:buSzPct val="100000"/>
              <a:buFont typeface="Arial"/>
              <a:buAutoNum type="arabicPeriod"/>
            </a:pPr>
            <a:r>
              <a:rPr lang="en" sz="1200">
                <a:solidFill>
                  <a:srgbClr val="333333"/>
                </a:solidFill>
              </a:rPr>
              <a:t>Executable in </a:t>
            </a:r>
            <a:r>
              <a:rPr lang="en" sz="1000">
                <a:solidFill>
                  <a:srgbClr val="333333"/>
                </a:solidFill>
                <a:latin typeface="Consolas"/>
                <a:ea typeface="Consolas"/>
                <a:cs typeface="Consolas"/>
                <a:sym typeface="Consolas"/>
              </a:rPr>
              <a:t>/usr/libexec/summon/</a:t>
            </a:r>
            <a:r>
              <a:rPr lang="en" sz="1200">
                <a:solidFill>
                  <a:srgbClr val="333333"/>
                </a:solidFill>
              </a:rPr>
              <a:t>.</a:t>
            </a:r>
          </a:p>
          <a:p>
            <a:pPr lvl="0" rtl="0">
              <a:lnSpc>
                <a:spcPct val="160000"/>
              </a:lnSpc>
              <a:spcBef>
                <a:spcPts val="0"/>
              </a:spcBef>
              <a:spcAft>
                <a:spcPts val="1200"/>
              </a:spcAft>
              <a:buClr>
                <a:schemeClr val="dk1"/>
              </a:buClr>
              <a:buSzPct val="110000"/>
              <a:buFont typeface="Arial"/>
              <a:buNone/>
            </a:pPr>
            <a:r>
              <a:rPr lang="en" sz="1000">
                <a:solidFill>
                  <a:srgbClr val="333333"/>
                </a:solidFill>
                <a:latin typeface="Consolas"/>
                <a:ea typeface="Consolas"/>
                <a:cs typeface="Consolas"/>
                <a:sym typeface="Consolas"/>
              </a:rPr>
              <a:t>func Call(provider, specPath string) (string, error)</a:t>
            </a:r>
          </a:p>
          <a:p>
            <a:pPr lvl="0" rtl="0">
              <a:lnSpc>
                <a:spcPct val="160000"/>
              </a:lnSpc>
              <a:spcBef>
                <a:spcPts val="0"/>
              </a:spcBef>
              <a:buClr>
                <a:schemeClr val="dk1"/>
              </a:buClr>
              <a:buSzPct val="91666"/>
              <a:buFont typeface="Arial"/>
              <a:buNone/>
            </a:pPr>
            <a:r>
              <a:rPr lang="en" sz="1200">
                <a:solidFill>
                  <a:srgbClr val="333333"/>
                </a:solidFill>
              </a:rPr>
              <a:t>Given a provider and secret's namespace, runs the provider to resolve the secret's value.</a:t>
            </a:r>
          </a:p>
          <a:p>
            <a:pPr lvl="0" rtl="0">
              <a:spcBef>
                <a:spcPts val="0"/>
              </a:spcBef>
              <a:buNone/>
            </a:pPr>
            <a:endParaRPr/>
          </a:p>
        </p:txBody>
      </p:sp>
      <p:sp>
        <p:nvSpPr>
          <p:cNvPr id="417" name="Shape 417"/>
          <p:cNvSpPr txBox="1"/>
          <p:nvPr/>
        </p:nvSpPr>
        <p:spPr>
          <a:xfrm>
            <a:off x="485575" y="1354225"/>
            <a:ext cx="3740699" cy="3408000"/>
          </a:xfrm>
          <a:prstGeom prst="rect">
            <a:avLst/>
          </a:prstGeom>
          <a:noFill/>
          <a:ln>
            <a:noFill/>
          </a:ln>
        </p:spPr>
        <p:txBody>
          <a:bodyPr lIns="91425" tIns="91425" rIns="91425" bIns="91425" anchor="t" anchorCtr="0">
            <a:noAutofit/>
          </a:bodyPr>
          <a:lstStyle/>
          <a:p>
            <a:pPr marL="457200" lvl="0" indent="-317500" rtl="0">
              <a:spcBef>
                <a:spcPts val="0"/>
              </a:spcBef>
              <a:buClr>
                <a:schemeClr val="dk1"/>
              </a:buClr>
              <a:buSzPct val="100000"/>
              <a:buFont typeface="Arial"/>
              <a:buChar char="●"/>
            </a:pPr>
            <a:r>
              <a:rPr lang="en">
                <a:solidFill>
                  <a:schemeClr val="dk1"/>
                </a:solidFill>
              </a:rPr>
              <a:t>Secrets Providers supported by summon initally:</a:t>
            </a:r>
          </a:p>
          <a:p>
            <a:pPr marL="914400" lvl="1" indent="-317500" rtl="0">
              <a:spcBef>
                <a:spcPts val="0"/>
              </a:spcBef>
              <a:buClr>
                <a:schemeClr val="dk1"/>
              </a:buClr>
              <a:buSzPct val="100000"/>
              <a:buFont typeface="Arial"/>
              <a:buChar char="○"/>
            </a:pPr>
            <a:r>
              <a:rPr lang="en">
                <a:solidFill>
                  <a:schemeClr val="dk1"/>
                </a:solidFill>
              </a:rPr>
              <a:t>AWS S3 Buckets</a:t>
            </a:r>
          </a:p>
          <a:p>
            <a:pPr marL="914400" lvl="1" indent="-317500" rtl="0">
              <a:spcBef>
                <a:spcPts val="0"/>
              </a:spcBef>
              <a:buClr>
                <a:schemeClr val="dk1"/>
              </a:buClr>
              <a:buSzPct val="100000"/>
              <a:buFont typeface="Arial"/>
              <a:buChar char="○"/>
            </a:pPr>
            <a:r>
              <a:rPr lang="en">
                <a:solidFill>
                  <a:schemeClr val="dk1"/>
                </a:solidFill>
              </a:rPr>
              <a:t>Mac OSX Keychain</a:t>
            </a:r>
          </a:p>
          <a:p>
            <a:pPr marL="914400" lvl="1" indent="-317500" rtl="0">
              <a:spcBef>
                <a:spcPts val="0"/>
              </a:spcBef>
              <a:buClr>
                <a:schemeClr val="dk1"/>
              </a:buClr>
              <a:buSzPct val="100000"/>
              <a:buFont typeface="Arial"/>
              <a:buChar char="○"/>
            </a:pPr>
            <a:r>
              <a:rPr lang="en">
                <a:solidFill>
                  <a:schemeClr val="dk1"/>
                </a:solidFill>
              </a:rPr>
              <a:t>Conjur</a:t>
            </a:r>
          </a:p>
          <a:p>
            <a:pPr marL="457200" lvl="0" indent="-317500" rtl="0">
              <a:spcBef>
                <a:spcPts val="0"/>
              </a:spcBef>
              <a:buClr>
                <a:schemeClr val="dk1"/>
              </a:buClr>
              <a:buSzPct val="100000"/>
              <a:buFont typeface="Arial"/>
              <a:buChar char="●"/>
            </a:pPr>
            <a:r>
              <a:rPr lang="en">
                <a:solidFill>
                  <a:schemeClr val="dk1"/>
                </a:solidFill>
              </a:rPr>
              <a:t>We need more</a:t>
            </a:r>
          </a:p>
          <a:p>
            <a:pPr marL="914400" lvl="1" indent="-317500" rtl="0">
              <a:spcBef>
                <a:spcPts val="0"/>
              </a:spcBef>
              <a:buClr>
                <a:schemeClr val="dk1"/>
              </a:buClr>
              <a:buSzPct val="100000"/>
              <a:buFont typeface="Arial"/>
              <a:buChar char="○"/>
            </a:pPr>
            <a:r>
              <a:rPr lang="en">
                <a:solidFill>
                  <a:schemeClr val="dk1"/>
                </a:solidFill>
              </a:rPr>
              <a:t>Secrets are stored today in a variety of systems - vault, consul, zookeeper, database, credstash, sneaker, keywhiz, home grown</a:t>
            </a:r>
          </a:p>
          <a:p>
            <a:pPr marL="457200" lvl="0" indent="-317500" rtl="0">
              <a:spcBef>
                <a:spcPts val="0"/>
              </a:spcBef>
              <a:buClr>
                <a:schemeClr val="dk1"/>
              </a:buClr>
              <a:buSzPct val="100000"/>
              <a:buFont typeface="Arial"/>
              <a:buChar char="●"/>
            </a:pPr>
            <a:r>
              <a:rPr lang="en">
                <a:solidFill>
                  <a:schemeClr val="dk1"/>
                </a:solidFill>
              </a:rPr>
              <a:t>Writing a secrets provider is SIMPLE and supports best practices of 12 factor application and </a:t>
            </a:r>
            <a:r>
              <a:rPr lang="en" b="1">
                <a:solidFill>
                  <a:schemeClr val="dk1"/>
                </a:solidFill>
              </a:rPr>
              <a:t>NOT</a:t>
            </a:r>
            <a:r>
              <a:rPr lang="en">
                <a:solidFill>
                  <a:schemeClr val="dk1"/>
                </a:solidFill>
              </a:rPr>
              <a:t> storing secrets in source control</a:t>
            </a:r>
          </a:p>
          <a:p>
            <a:pPr lvl="0" rtl="0">
              <a:spcBef>
                <a:spcPts val="0"/>
              </a:spcBef>
              <a:buNone/>
            </a:pPr>
            <a:endParaRPr>
              <a:solidFill>
                <a:schemeClr val="dk1"/>
              </a:solidFill>
            </a:endParaRPr>
          </a:p>
          <a:p>
            <a:pPr lvl="0" rtl="0">
              <a:spcBef>
                <a:spcPts val="0"/>
              </a:spcBef>
              <a:buNone/>
            </a:pPr>
            <a:endParaRPr>
              <a:solidFill>
                <a:schemeClr val="dk1"/>
              </a:solidFill>
            </a:endParaRPr>
          </a:p>
        </p:txBody>
      </p:sp>
      <p:sp>
        <p:nvSpPr>
          <p:cNvPr id="418" name="Shape 418"/>
          <p:cNvSpPr txBox="1"/>
          <p:nvPr/>
        </p:nvSpPr>
        <p:spPr>
          <a:xfrm>
            <a:off x="674400" y="1003525"/>
            <a:ext cx="5404199" cy="350699"/>
          </a:xfrm>
          <a:prstGeom prst="rect">
            <a:avLst/>
          </a:prstGeom>
          <a:noFill/>
          <a:ln>
            <a:noFill/>
          </a:ln>
        </p:spPr>
        <p:txBody>
          <a:bodyPr lIns="91425" tIns="91425" rIns="91425" bIns="91425" anchor="t" anchorCtr="0">
            <a:noAutofit/>
          </a:bodyPr>
          <a:lstStyle/>
          <a:p>
            <a:pPr>
              <a:spcBef>
                <a:spcPts val="0"/>
              </a:spcBef>
              <a:buNone/>
            </a:pPr>
            <a:r>
              <a:rPr lang="en" u="sng">
                <a:solidFill>
                  <a:schemeClr val="hlink"/>
                </a:solidFill>
                <a:hlinkClick r:id="rId3"/>
              </a:rPr>
              <a:t>https://github.com/conjurinc/summon/tree/master/provider</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487125" y="6542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Continuous Secrets Delivery</a:t>
            </a:r>
          </a:p>
        </p:txBody>
      </p:sp>
      <p:sp>
        <p:nvSpPr>
          <p:cNvPr id="424" name="Shape 424"/>
          <p:cNvSpPr/>
          <p:nvPr/>
        </p:nvSpPr>
        <p:spPr>
          <a:xfrm>
            <a:off x="998125" y="922600"/>
            <a:ext cx="984104" cy="3219203"/>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Policy</a:t>
            </a:r>
          </a:p>
        </p:txBody>
      </p:sp>
      <p:sp>
        <p:nvSpPr>
          <p:cNvPr id="425" name="Shape 425"/>
          <p:cNvSpPr/>
          <p:nvPr/>
        </p:nvSpPr>
        <p:spPr>
          <a:xfrm>
            <a:off x="2019980" y="1390175"/>
            <a:ext cx="984128" cy="2751627"/>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secrets.yml</a:t>
            </a:r>
          </a:p>
        </p:txBody>
      </p:sp>
      <p:sp>
        <p:nvSpPr>
          <p:cNvPr id="426" name="Shape 426"/>
          <p:cNvSpPr/>
          <p:nvPr/>
        </p:nvSpPr>
        <p:spPr>
          <a:xfrm>
            <a:off x="3041856" y="2057904"/>
            <a:ext cx="984112" cy="2083898"/>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Host </a:t>
            </a:r>
          </a:p>
          <a:p>
            <a:pPr lvl="0" algn="ctr" rtl="0">
              <a:spcBef>
                <a:spcPts val="0"/>
              </a:spcBef>
              <a:buNone/>
            </a:pPr>
            <a:r>
              <a:rPr lang="en"/>
              <a:t>Factory</a:t>
            </a:r>
          </a:p>
        </p:txBody>
      </p:sp>
      <p:sp>
        <p:nvSpPr>
          <p:cNvPr id="427" name="Shape 427"/>
          <p:cNvSpPr/>
          <p:nvPr/>
        </p:nvSpPr>
        <p:spPr>
          <a:xfrm>
            <a:off x="4063716" y="2792951"/>
            <a:ext cx="984128" cy="1348851"/>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High</a:t>
            </a:r>
          </a:p>
          <a:p>
            <a:pPr lvl="0" algn="ctr" rtl="0">
              <a:spcBef>
                <a:spcPts val="0"/>
              </a:spcBef>
              <a:buNone/>
            </a:pPr>
            <a:r>
              <a:rPr lang="en" sz="1200"/>
              <a:t>Availability</a:t>
            </a:r>
          </a:p>
        </p:txBody>
      </p:sp>
      <p:sp>
        <p:nvSpPr>
          <p:cNvPr id="428" name="Shape 428"/>
          <p:cNvSpPr/>
          <p:nvPr/>
        </p:nvSpPr>
        <p:spPr>
          <a:xfrm>
            <a:off x="5085595" y="3368452"/>
            <a:ext cx="984104" cy="773350"/>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Tools</a:t>
            </a:r>
          </a:p>
        </p:txBody>
      </p:sp>
      <p:sp>
        <p:nvSpPr>
          <p:cNvPr id="429" name="Shape 429"/>
          <p:cNvSpPr txBox="1"/>
          <p:nvPr/>
        </p:nvSpPr>
        <p:spPr>
          <a:xfrm>
            <a:off x="6069700" y="1030500"/>
            <a:ext cx="2724600" cy="31112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
              <a:t>5 step process based on years of delivering secrets management solutions to highly regulated industries</a:t>
            </a:r>
          </a:p>
          <a:p>
            <a:pPr marL="457200" lvl="0" indent="-317500" rtl="0">
              <a:spcBef>
                <a:spcPts val="0"/>
              </a:spcBef>
              <a:buClr>
                <a:srgbClr val="000000"/>
              </a:buClr>
              <a:buSzPct val="100000"/>
              <a:buFont typeface="Arial"/>
              <a:buChar char="●"/>
            </a:pPr>
            <a:r>
              <a:rPr lang="en"/>
              <a:t>Skipping steps </a:t>
            </a:r>
            <a:r>
              <a:rPr lang="en" b="1"/>
              <a:t>will</a:t>
            </a:r>
            <a:r>
              <a:rPr lang="en"/>
              <a:t> result in issues down the road and cause disruption and delay</a:t>
            </a:r>
          </a:p>
          <a:p>
            <a:pPr marL="457200" lvl="0" indent="-317500" rtl="0">
              <a:spcBef>
                <a:spcPts val="0"/>
              </a:spcBef>
              <a:buClr>
                <a:srgbClr val="000000"/>
              </a:buClr>
              <a:buSzPct val="100000"/>
              <a:buFont typeface="Arial"/>
              <a:buChar char="●"/>
            </a:pPr>
            <a:r>
              <a:rPr lang="en"/>
              <a:t>DIY projects that start with tools and then try to work backward are </a:t>
            </a:r>
            <a:r>
              <a:rPr lang="en" b="1"/>
              <a:t>extremely</a:t>
            </a:r>
            <a:r>
              <a:rPr lang="en"/>
              <a:t> difficult</a:t>
            </a:r>
          </a:p>
        </p:txBody>
      </p:sp>
      <p:cxnSp>
        <p:nvCxnSpPr>
          <p:cNvPr id="430" name="Shape 430"/>
          <p:cNvCxnSpPr/>
          <p:nvPr/>
        </p:nvCxnSpPr>
        <p:spPr>
          <a:xfrm rot="10800000" flipH="1">
            <a:off x="786275" y="922599"/>
            <a:ext cx="9000" cy="3102300"/>
          </a:xfrm>
          <a:prstGeom prst="straightConnector1">
            <a:avLst/>
          </a:prstGeom>
          <a:noFill/>
          <a:ln w="19050" cap="flat" cmpd="sng">
            <a:solidFill>
              <a:schemeClr val="dk2"/>
            </a:solidFill>
            <a:prstDash val="solid"/>
            <a:round/>
            <a:headEnd type="none" w="lg" len="lg"/>
            <a:tailEnd type="triangle" w="lg" len="lg"/>
          </a:ln>
        </p:spPr>
      </p:cxnSp>
      <p:sp>
        <p:nvSpPr>
          <p:cNvPr id="431" name="Shape 431"/>
          <p:cNvSpPr/>
          <p:nvPr/>
        </p:nvSpPr>
        <p:spPr>
          <a:xfrm rot="-5400000">
            <a:off x="-1111726" y="2284786"/>
            <a:ext cx="3075327" cy="49482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Lato"/>
              </a:rPr>
              <a:t>Alignment Required</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1487125" y="6542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Continuous Secrets Delivery</a:t>
            </a:r>
          </a:p>
        </p:txBody>
      </p:sp>
      <p:sp>
        <p:nvSpPr>
          <p:cNvPr id="437" name="Shape 437"/>
          <p:cNvSpPr/>
          <p:nvPr/>
        </p:nvSpPr>
        <p:spPr>
          <a:xfrm>
            <a:off x="998125" y="922600"/>
            <a:ext cx="984104" cy="3219203"/>
          </a:xfrm>
          <a:prstGeom prst="flowChartProcess">
            <a:avLst/>
          </a:prstGeom>
          <a:solidFill>
            <a:schemeClr val="accen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solidFill>
                  <a:schemeClr val="lt1"/>
                </a:solidFill>
              </a:rPr>
              <a:t>Policy</a:t>
            </a:r>
          </a:p>
        </p:txBody>
      </p:sp>
      <p:sp>
        <p:nvSpPr>
          <p:cNvPr id="438" name="Shape 438"/>
          <p:cNvSpPr/>
          <p:nvPr/>
        </p:nvSpPr>
        <p:spPr>
          <a:xfrm>
            <a:off x="2019980" y="1390175"/>
            <a:ext cx="984128" cy="2751627"/>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secrets.yml</a:t>
            </a:r>
          </a:p>
        </p:txBody>
      </p:sp>
      <p:sp>
        <p:nvSpPr>
          <p:cNvPr id="439" name="Shape 439"/>
          <p:cNvSpPr/>
          <p:nvPr/>
        </p:nvSpPr>
        <p:spPr>
          <a:xfrm>
            <a:off x="3041856" y="2057904"/>
            <a:ext cx="984112" cy="2083898"/>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Host </a:t>
            </a:r>
          </a:p>
          <a:p>
            <a:pPr lvl="0" algn="ctr" rtl="0">
              <a:spcBef>
                <a:spcPts val="0"/>
              </a:spcBef>
              <a:buNone/>
            </a:pPr>
            <a:r>
              <a:rPr lang="en"/>
              <a:t>Factory</a:t>
            </a:r>
          </a:p>
        </p:txBody>
      </p:sp>
      <p:sp>
        <p:nvSpPr>
          <p:cNvPr id="440" name="Shape 440"/>
          <p:cNvSpPr/>
          <p:nvPr/>
        </p:nvSpPr>
        <p:spPr>
          <a:xfrm>
            <a:off x="4063716" y="2792951"/>
            <a:ext cx="984128" cy="1348851"/>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High</a:t>
            </a:r>
          </a:p>
          <a:p>
            <a:pPr lvl="0" algn="ctr" rtl="0">
              <a:spcBef>
                <a:spcPts val="0"/>
              </a:spcBef>
              <a:buNone/>
            </a:pPr>
            <a:r>
              <a:rPr lang="en" sz="1200"/>
              <a:t>Availability</a:t>
            </a:r>
          </a:p>
        </p:txBody>
      </p:sp>
      <p:sp>
        <p:nvSpPr>
          <p:cNvPr id="441" name="Shape 441"/>
          <p:cNvSpPr/>
          <p:nvPr/>
        </p:nvSpPr>
        <p:spPr>
          <a:xfrm>
            <a:off x="5085595" y="3368452"/>
            <a:ext cx="984104" cy="773350"/>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Tools</a:t>
            </a:r>
          </a:p>
        </p:txBody>
      </p:sp>
      <p:sp>
        <p:nvSpPr>
          <p:cNvPr id="442" name="Shape 442"/>
          <p:cNvSpPr txBox="1"/>
          <p:nvPr/>
        </p:nvSpPr>
        <p:spPr>
          <a:xfrm>
            <a:off x="6069700" y="1030500"/>
            <a:ext cx="2724600" cy="31112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
              <a:t>Policy defines the security structure for the infrastructure in code</a:t>
            </a:r>
          </a:p>
          <a:p>
            <a:pPr marL="457200" lvl="0" indent="-317500" rtl="0">
              <a:spcBef>
                <a:spcPts val="0"/>
              </a:spcBef>
              <a:buClr>
                <a:srgbClr val="000000"/>
              </a:buClr>
              <a:buSzPct val="100000"/>
              <a:buFont typeface="Arial"/>
              <a:buChar char="●"/>
            </a:pPr>
            <a:r>
              <a:rPr lang="en"/>
              <a:t>For each layer:</a:t>
            </a:r>
          </a:p>
          <a:p>
            <a:pPr marL="914400" lvl="1" indent="-317500" rtl="0">
              <a:spcBef>
                <a:spcPts val="0"/>
              </a:spcBef>
              <a:buClr>
                <a:srgbClr val="000000"/>
              </a:buClr>
              <a:buSzPct val="100000"/>
              <a:buFont typeface="Arial"/>
              <a:buChar char="○"/>
            </a:pPr>
            <a:r>
              <a:rPr lang="en"/>
              <a:t> Which people, machines are allowed/denied?</a:t>
            </a:r>
          </a:p>
          <a:p>
            <a:pPr marL="914400" lvl="1" indent="-317500" rtl="0">
              <a:spcBef>
                <a:spcPts val="0"/>
              </a:spcBef>
              <a:buClr>
                <a:srgbClr val="000000"/>
              </a:buClr>
              <a:buSzPct val="100000"/>
              <a:buFont typeface="Arial"/>
              <a:buChar char="○"/>
            </a:pPr>
            <a:r>
              <a:rPr lang="en"/>
              <a:t>Which credentials will they require?</a:t>
            </a:r>
          </a:p>
          <a:p>
            <a:pPr marL="914400" lvl="1" indent="-317500" rtl="0">
              <a:spcBef>
                <a:spcPts val="0"/>
              </a:spcBef>
              <a:buClr>
                <a:srgbClr val="000000"/>
              </a:buClr>
              <a:buSzPct val="100000"/>
              <a:buFont typeface="Arial"/>
              <a:buChar char="○"/>
            </a:pPr>
            <a:r>
              <a:rPr lang="en"/>
              <a:t>Which services need to talk to eachother?</a:t>
            </a:r>
          </a:p>
        </p:txBody>
      </p:sp>
      <p:cxnSp>
        <p:nvCxnSpPr>
          <p:cNvPr id="443" name="Shape 443"/>
          <p:cNvCxnSpPr/>
          <p:nvPr/>
        </p:nvCxnSpPr>
        <p:spPr>
          <a:xfrm rot="10800000" flipH="1">
            <a:off x="786275" y="922599"/>
            <a:ext cx="9000" cy="3102300"/>
          </a:xfrm>
          <a:prstGeom prst="straightConnector1">
            <a:avLst/>
          </a:prstGeom>
          <a:noFill/>
          <a:ln w="19050" cap="flat" cmpd="sng">
            <a:solidFill>
              <a:schemeClr val="dk2"/>
            </a:solidFill>
            <a:prstDash val="solid"/>
            <a:round/>
            <a:headEnd type="none" w="lg" len="lg"/>
            <a:tailEnd type="triangle" w="lg" len="lg"/>
          </a:ln>
        </p:spPr>
      </p:cxnSp>
      <p:sp>
        <p:nvSpPr>
          <p:cNvPr id="444" name="Shape 444"/>
          <p:cNvSpPr/>
          <p:nvPr/>
        </p:nvSpPr>
        <p:spPr>
          <a:xfrm rot="-5400000">
            <a:off x="-1111726" y="2284786"/>
            <a:ext cx="3075327" cy="49482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Lato"/>
              </a:rPr>
              <a:t>Alignment Required</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1487125" y="6542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Continuous Secrets Delivery</a:t>
            </a:r>
          </a:p>
        </p:txBody>
      </p:sp>
      <p:sp>
        <p:nvSpPr>
          <p:cNvPr id="450" name="Shape 450"/>
          <p:cNvSpPr/>
          <p:nvPr/>
        </p:nvSpPr>
        <p:spPr>
          <a:xfrm>
            <a:off x="998125" y="922600"/>
            <a:ext cx="984104" cy="3219203"/>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Policy</a:t>
            </a:r>
          </a:p>
        </p:txBody>
      </p:sp>
      <p:sp>
        <p:nvSpPr>
          <p:cNvPr id="451" name="Shape 451"/>
          <p:cNvSpPr/>
          <p:nvPr/>
        </p:nvSpPr>
        <p:spPr>
          <a:xfrm>
            <a:off x="2019980" y="1390175"/>
            <a:ext cx="984128" cy="2751627"/>
          </a:xfrm>
          <a:prstGeom prst="flowChartProcess">
            <a:avLst/>
          </a:prstGeom>
          <a:solidFill>
            <a:schemeClr val="accen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solidFill>
                  <a:schemeClr val="lt1"/>
                </a:solidFill>
              </a:rPr>
              <a:t>secrets.yml</a:t>
            </a:r>
          </a:p>
        </p:txBody>
      </p:sp>
      <p:sp>
        <p:nvSpPr>
          <p:cNvPr id="452" name="Shape 452"/>
          <p:cNvSpPr/>
          <p:nvPr/>
        </p:nvSpPr>
        <p:spPr>
          <a:xfrm>
            <a:off x="3041856" y="2057904"/>
            <a:ext cx="984112" cy="2083898"/>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Host </a:t>
            </a:r>
          </a:p>
          <a:p>
            <a:pPr lvl="0" algn="ctr" rtl="0">
              <a:spcBef>
                <a:spcPts val="0"/>
              </a:spcBef>
              <a:buNone/>
            </a:pPr>
            <a:r>
              <a:rPr lang="en"/>
              <a:t>Factory</a:t>
            </a:r>
          </a:p>
        </p:txBody>
      </p:sp>
      <p:sp>
        <p:nvSpPr>
          <p:cNvPr id="453" name="Shape 453"/>
          <p:cNvSpPr/>
          <p:nvPr/>
        </p:nvSpPr>
        <p:spPr>
          <a:xfrm>
            <a:off x="4063716" y="2792951"/>
            <a:ext cx="984128" cy="1348851"/>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High</a:t>
            </a:r>
          </a:p>
          <a:p>
            <a:pPr lvl="0" algn="ctr" rtl="0">
              <a:spcBef>
                <a:spcPts val="0"/>
              </a:spcBef>
              <a:buNone/>
            </a:pPr>
            <a:r>
              <a:rPr lang="en" sz="1200"/>
              <a:t>Availability</a:t>
            </a:r>
          </a:p>
        </p:txBody>
      </p:sp>
      <p:sp>
        <p:nvSpPr>
          <p:cNvPr id="454" name="Shape 454"/>
          <p:cNvSpPr/>
          <p:nvPr/>
        </p:nvSpPr>
        <p:spPr>
          <a:xfrm>
            <a:off x="5085595" y="3368452"/>
            <a:ext cx="984104" cy="773350"/>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Tools</a:t>
            </a:r>
          </a:p>
        </p:txBody>
      </p:sp>
      <p:sp>
        <p:nvSpPr>
          <p:cNvPr id="455" name="Shape 455"/>
          <p:cNvSpPr txBox="1"/>
          <p:nvPr/>
        </p:nvSpPr>
        <p:spPr>
          <a:xfrm>
            <a:off x="6069700" y="1030500"/>
            <a:ext cx="2724600" cy="899099"/>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rgbClr val="000000"/>
              </a:buClr>
              <a:buSzPct val="100000"/>
              <a:buFont typeface="Arial"/>
              <a:buChar char="●"/>
            </a:pPr>
            <a:r>
              <a:rPr lang="en"/>
              <a:t>For the credentials defined - “get them into source control”</a:t>
            </a: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endParaRPr/>
          </a:p>
        </p:txBody>
      </p:sp>
      <p:cxnSp>
        <p:nvCxnSpPr>
          <p:cNvPr id="456" name="Shape 456"/>
          <p:cNvCxnSpPr/>
          <p:nvPr/>
        </p:nvCxnSpPr>
        <p:spPr>
          <a:xfrm rot="10800000" flipH="1">
            <a:off x="786275" y="922599"/>
            <a:ext cx="9000" cy="3102300"/>
          </a:xfrm>
          <a:prstGeom prst="straightConnector1">
            <a:avLst/>
          </a:prstGeom>
          <a:noFill/>
          <a:ln w="19050" cap="flat" cmpd="sng">
            <a:solidFill>
              <a:schemeClr val="dk2"/>
            </a:solidFill>
            <a:prstDash val="solid"/>
            <a:round/>
            <a:headEnd type="none" w="lg" len="lg"/>
            <a:tailEnd type="triangle" w="lg" len="lg"/>
          </a:ln>
        </p:spPr>
      </p:cxnSp>
      <p:sp>
        <p:nvSpPr>
          <p:cNvPr id="457" name="Shape 457"/>
          <p:cNvSpPr/>
          <p:nvPr/>
        </p:nvSpPr>
        <p:spPr>
          <a:xfrm rot="-5400000">
            <a:off x="-1111726" y="2284786"/>
            <a:ext cx="3075327" cy="49482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Lato"/>
              </a:rPr>
              <a:t>Alignment Required</a:t>
            </a:r>
          </a:p>
        </p:txBody>
      </p:sp>
      <p:sp>
        <p:nvSpPr>
          <p:cNvPr id="458" name="Shape 458"/>
          <p:cNvSpPr txBox="1"/>
          <p:nvPr/>
        </p:nvSpPr>
        <p:spPr>
          <a:xfrm flipH="1">
            <a:off x="4559050" y="1929600"/>
            <a:ext cx="4433099" cy="773400"/>
          </a:xfrm>
          <a:prstGeom prst="rect">
            <a:avLst/>
          </a:prstGeom>
          <a:noFill/>
          <a:ln>
            <a:noFill/>
          </a:ln>
        </p:spPr>
        <p:txBody>
          <a:bodyPr lIns="91425" tIns="91425" rIns="91425" bIns="91425" anchor="t" anchorCtr="0">
            <a:noAutofit/>
          </a:bodyPr>
          <a:lstStyle/>
          <a:p>
            <a:pPr lvl="0" rtl="0">
              <a:lnSpc>
                <a:spcPct val="140000"/>
              </a:lnSpc>
              <a:spcBef>
                <a:spcPts val="0"/>
              </a:spcBef>
              <a:buClr>
                <a:schemeClr val="dk1"/>
              </a:buClr>
              <a:buSzPct val="122222"/>
              <a:buFont typeface="Arial"/>
              <a:buNone/>
            </a:pPr>
            <a:r>
              <a:rPr lang="en" sz="900">
                <a:solidFill>
                  <a:srgbClr val="63A35C"/>
                </a:solidFill>
                <a:latin typeface="Consolas"/>
                <a:ea typeface="Consolas"/>
                <a:cs typeface="Consolas"/>
                <a:sym typeface="Consolas"/>
              </a:rPr>
              <a:t>AWS_ACCESS_KEY_ID:</a:t>
            </a:r>
            <a:r>
              <a:rPr lang="en" sz="900">
                <a:solidFill>
                  <a:srgbClr val="DF5000"/>
                </a:solidFill>
                <a:latin typeface="Consolas"/>
                <a:ea typeface="Consolas"/>
                <a:cs typeface="Consolas"/>
                <a:sym typeface="Consolas"/>
              </a:rPr>
              <a:t> !var prod/aws/iam/users/fabric/access-key-id</a:t>
            </a:r>
          </a:p>
          <a:p>
            <a:pPr lvl="0" rtl="0">
              <a:lnSpc>
                <a:spcPct val="140000"/>
              </a:lnSpc>
              <a:spcBef>
                <a:spcPts val="0"/>
              </a:spcBef>
              <a:buClr>
                <a:schemeClr val="dk1"/>
              </a:buClr>
              <a:buSzPct val="122222"/>
              <a:buFont typeface="Arial"/>
              <a:buNone/>
            </a:pPr>
            <a:r>
              <a:rPr lang="en" sz="900">
                <a:solidFill>
                  <a:srgbClr val="63A35C"/>
                </a:solidFill>
                <a:latin typeface="Consolas"/>
                <a:ea typeface="Consolas"/>
                <a:cs typeface="Consolas"/>
                <a:sym typeface="Consolas"/>
              </a:rPr>
              <a:t>AWS_SECRET_KEY_ID:</a:t>
            </a:r>
            <a:r>
              <a:rPr lang="en" sz="900">
                <a:solidFill>
                  <a:srgbClr val="DF5000"/>
                </a:solidFill>
                <a:latin typeface="Consolas"/>
                <a:ea typeface="Consolas"/>
                <a:cs typeface="Consolas"/>
                <a:sym typeface="Consolas"/>
              </a:rPr>
              <a:t> !var prod/aws/iam/users/fabric/secret-access-key</a:t>
            </a:r>
          </a:p>
          <a:p>
            <a:pPr lvl="0" rtl="0">
              <a:lnSpc>
                <a:spcPct val="140000"/>
              </a:lnSpc>
              <a:spcBef>
                <a:spcPts val="0"/>
              </a:spcBef>
              <a:buClr>
                <a:schemeClr val="dk1"/>
              </a:buClr>
              <a:buSzPct val="122222"/>
              <a:buFont typeface="Arial"/>
              <a:buNone/>
            </a:pPr>
            <a:r>
              <a:rPr lang="en" sz="900">
                <a:solidFill>
                  <a:srgbClr val="63A35C"/>
                </a:solidFill>
                <a:latin typeface="Consolas"/>
                <a:ea typeface="Consolas"/>
                <a:cs typeface="Consolas"/>
                <a:sym typeface="Consolas"/>
              </a:rPr>
              <a:t>MONGODB_PASSWORD:</a:t>
            </a:r>
            <a:r>
              <a:rPr lang="en" sz="900">
                <a:solidFill>
                  <a:srgbClr val="DF5000"/>
                </a:solidFill>
                <a:latin typeface="Consolas"/>
                <a:ea typeface="Consolas"/>
                <a:cs typeface="Consolas"/>
                <a:sym typeface="Consolas"/>
              </a:rPr>
              <a:t>  !var prod/mongo/deployments/password</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sz="2400">
                <a:latin typeface="Lato"/>
                <a:ea typeface="Lato"/>
                <a:cs typeface="Lato"/>
                <a:sym typeface="Lato"/>
              </a:rPr>
              <a:t>Josh Bregman - Vice President/Evangelist</a:t>
            </a:r>
          </a:p>
        </p:txBody>
      </p:sp>
      <p:sp>
        <p:nvSpPr>
          <p:cNvPr id="85" name="Shape 85"/>
          <p:cNvSpPr txBox="1">
            <a:spLocks noGrp="1"/>
          </p:cNvSpPr>
          <p:nvPr>
            <p:ph type="body" idx="1"/>
          </p:nvPr>
        </p:nvSpPr>
        <p:spPr>
          <a:xfrm>
            <a:off x="508725" y="940075"/>
            <a:ext cx="3811499" cy="2795099"/>
          </a:xfrm>
          <a:prstGeom prst="rect">
            <a:avLst/>
          </a:prstGeom>
        </p:spPr>
        <p:txBody>
          <a:bodyPr lIns="91425" tIns="91425" rIns="91425" bIns="91425" anchor="t" anchorCtr="0">
            <a:noAutofit/>
          </a:bodyPr>
          <a:lstStyle/>
          <a:p>
            <a:pPr marL="0" lvl="0" indent="0" rtl="0">
              <a:lnSpc>
                <a:spcPct val="150000"/>
              </a:lnSpc>
              <a:spcBef>
                <a:spcPts val="0"/>
              </a:spcBef>
              <a:spcAft>
                <a:spcPts val="0"/>
              </a:spcAft>
              <a:buClr>
                <a:schemeClr val="dk1"/>
              </a:buClr>
              <a:buSzPct val="91666"/>
              <a:buFont typeface="Arial"/>
              <a:buNone/>
            </a:pPr>
            <a:r>
              <a:rPr lang="en" sz="1200">
                <a:solidFill>
                  <a:srgbClr val="444444"/>
                </a:solidFill>
                <a:latin typeface="Lato"/>
                <a:ea typeface="Lato"/>
                <a:cs typeface="Lato"/>
                <a:sym typeface="Lato"/>
              </a:rPr>
              <a:t>Josh has 20 years experience successfully architecting, evangelizing, and delivering innovative identity management and security products to customers.  Prior to joining Conjur , Josh spent a decade as a solutions and pre-sales leader in the Oracle ecosystem.  A developer at heart,  early in his career Josh worked as a software engineer at IBM, GTE Labs, and Netegrity.  He has 2 U.S. patents and received a B.A. in Math from the University of Rochester in 1995. </a:t>
            </a:r>
          </a:p>
          <a:p>
            <a:pPr marL="0" lvl="0" indent="0" rtl="0">
              <a:spcBef>
                <a:spcPts val="0"/>
              </a:spcBef>
              <a:spcAft>
                <a:spcPts val="0"/>
              </a:spcAft>
              <a:buClr>
                <a:schemeClr val="dk1"/>
              </a:buClr>
              <a:buFont typeface="Arial"/>
              <a:buNone/>
            </a:pPr>
            <a:endParaRPr sz="1200">
              <a:solidFill>
                <a:srgbClr val="444444"/>
              </a:solidFill>
              <a:latin typeface="Lato"/>
              <a:ea typeface="Lato"/>
              <a:cs typeface="Lato"/>
              <a:sym typeface="Lato"/>
            </a:endParaRPr>
          </a:p>
          <a:p>
            <a:pPr>
              <a:spcBef>
                <a:spcPts val="0"/>
              </a:spcBef>
              <a:buNone/>
            </a:pPr>
            <a:endParaRPr/>
          </a:p>
        </p:txBody>
      </p:sp>
      <p:pic>
        <p:nvPicPr>
          <p:cNvPr id="86" name="Shape 86"/>
          <p:cNvPicPr preferRelativeResize="0"/>
          <p:nvPr/>
        </p:nvPicPr>
        <p:blipFill rotWithShape="1">
          <a:blip r:embed="rId3">
            <a:alphaModFix/>
          </a:blip>
          <a:srcRect t="19665"/>
          <a:stretch/>
        </p:blipFill>
        <p:spPr>
          <a:xfrm>
            <a:off x="4397649" y="1220587"/>
            <a:ext cx="4601055" cy="2079072"/>
          </a:xfrm>
          <a:prstGeom prst="rect">
            <a:avLst/>
          </a:prstGeom>
          <a:noFill/>
          <a:ln>
            <a:noFill/>
          </a:ln>
        </p:spPr>
      </p:pic>
      <p:pic>
        <p:nvPicPr>
          <p:cNvPr id="87" name="Shape 87"/>
          <p:cNvPicPr preferRelativeResize="0"/>
          <p:nvPr/>
        </p:nvPicPr>
        <p:blipFill>
          <a:blip r:embed="rId4">
            <a:alphaModFix/>
          </a:blip>
          <a:stretch>
            <a:fillRect/>
          </a:stretch>
        </p:blipFill>
        <p:spPr>
          <a:xfrm>
            <a:off x="5233900" y="940075"/>
            <a:ext cx="2805050" cy="38874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6"/>
                                        </p:tgtEl>
                                      </p:cBhvr>
                                    </p:animEffect>
                                    <p:set>
                                      <p:cBhvr>
                                        <p:cTn id="7" dur="1" fill="hold">
                                          <p:stCondLst>
                                            <p:cond delay="1000"/>
                                          </p:stCondLst>
                                        </p:cTn>
                                        <p:tgtEl>
                                          <p:spTgt spid="8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1487125" y="6542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Continuous Secrets Delivery</a:t>
            </a:r>
          </a:p>
        </p:txBody>
      </p:sp>
      <p:sp>
        <p:nvSpPr>
          <p:cNvPr id="464" name="Shape 464"/>
          <p:cNvSpPr/>
          <p:nvPr/>
        </p:nvSpPr>
        <p:spPr>
          <a:xfrm>
            <a:off x="998125" y="922600"/>
            <a:ext cx="984104" cy="3219203"/>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Policy</a:t>
            </a:r>
          </a:p>
        </p:txBody>
      </p:sp>
      <p:sp>
        <p:nvSpPr>
          <p:cNvPr id="465" name="Shape 465"/>
          <p:cNvSpPr/>
          <p:nvPr/>
        </p:nvSpPr>
        <p:spPr>
          <a:xfrm>
            <a:off x="2019980" y="1390175"/>
            <a:ext cx="984128" cy="2751627"/>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secrets.yml</a:t>
            </a:r>
          </a:p>
        </p:txBody>
      </p:sp>
      <p:sp>
        <p:nvSpPr>
          <p:cNvPr id="466" name="Shape 466"/>
          <p:cNvSpPr/>
          <p:nvPr/>
        </p:nvSpPr>
        <p:spPr>
          <a:xfrm>
            <a:off x="3041856" y="2057904"/>
            <a:ext cx="984112" cy="2083898"/>
          </a:xfrm>
          <a:prstGeom prst="flowChartProcess">
            <a:avLst/>
          </a:prstGeom>
          <a:solidFill>
            <a:schemeClr val="accen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solidFill>
                  <a:schemeClr val="lt1"/>
                </a:solidFill>
              </a:rPr>
              <a:t>Host </a:t>
            </a:r>
          </a:p>
          <a:p>
            <a:pPr lvl="0" algn="ctr" rtl="0">
              <a:spcBef>
                <a:spcPts val="0"/>
              </a:spcBef>
              <a:buNone/>
            </a:pPr>
            <a:r>
              <a:rPr lang="en">
                <a:solidFill>
                  <a:schemeClr val="lt1"/>
                </a:solidFill>
              </a:rPr>
              <a:t>Factory</a:t>
            </a:r>
          </a:p>
        </p:txBody>
      </p:sp>
      <p:sp>
        <p:nvSpPr>
          <p:cNvPr id="467" name="Shape 467"/>
          <p:cNvSpPr/>
          <p:nvPr/>
        </p:nvSpPr>
        <p:spPr>
          <a:xfrm>
            <a:off x="4063716" y="2792951"/>
            <a:ext cx="984128" cy="1348851"/>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High</a:t>
            </a:r>
          </a:p>
          <a:p>
            <a:pPr lvl="0" algn="ctr" rtl="0">
              <a:spcBef>
                <a:spcPts val="0"/>
              </a:spcBef>
              <a:buNone/>
            </a:pPr>
            <a:r>
              <a:rPr lang="en" sz="1200"/>
              <a:t>Availability</a:t>
            </a:r>
          </a:p>
        </p:txBody>
      </p:sp>
      <p:sp>
        <p:nvSpPr>
          <p:cNvPr id="468" name="Shape 468"/>
          <p:cNvSpPr/>
          <p:nvPr/>
        </p:nvSpPr>
        <p:spPr>
          <a:xfrm>
            <a:off x="5085595" y="3368452"/>
            <a:ext cx="984104" cy="773350"/>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Tools</a:t>
            </a:r>
          </a:p>
        </p:txBody>
      </p:sp>
      <p:sp>
        <p:nvSpPr>
          <p:cNvPr id="469" name="Shape 469"/>
          <p:cNvSpPr txBox="1"/>
          <p:nvPr/>
        </p:nvSpPr>
        <p:spPr>
          <a:xfrm>
            <a:off x="6069700" y="1030500"/>
            <a:ext cx="2724600" cy="3111299"/>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rgbClr val="000000"/>
              </a:buClr>
              <a:buSzPct val="100000"/>
              <a:buFont typeface="Arial"/>
              <a:buChar char="●"/>
            </a:pPr>
            <a:r>
              <a:rPr lang="en">
                <a:solidFill>
                  <a:srgbClr val="555555"/>
                </a:solidFill>
              </a:rPr>
              <a:t>A host factory is a mechanism for “lifting” a new host (machine, container, or PaaS application) into a privileged computing role.</a:t>
            </a:r>
          </a:p>
          <a:p>
            <a:pPr marL="457200" marR="0" lvl="0" indent="-317500" algn="l" rtl="0">
              <a:lnSpc>
                <a:spcPct val="100000"/>
              </a:lnSpc>
              <a:spcBef>
                <a:spcPts val="0"/>
              </a:spcBef>
              <a:spcAft>
                <a:spcPts val="0"/>
              </a:spcAft>
              <a:buClr>
                <a:srgbClr val="555555"/>
              </a:buClr>
              <a:buSzPct val="100000"/>
              <a:buFont typeface="Arial"/>
              <a:buChar char="●"/>
            </a:pPr>
            <a:r>
              <a:rPr lang="en">
                <a:solidFill>
                  <a:srgbClr val="555555"/>
                </a:solidFill>
              </a:rPr>
              <a:t>Key component to delivering securely at speed</a:t>
            </a:r>
          </a:p>
          <a:p>
            <a:pPr marR="0" lvl="0" algn="l" rtl="0">
              <a:lnSpc>
                <a:spcPct val="100000"/>
              </a:lnSpc>
              <a:spcBef>
                <a:spcPts val="0"/>
              </a:spcBef>
              <a:spcAft>
                <a:spcPts val="0"/>
              </a:spcAft>
              <a:buNone/>
            </a:pPr>
            <a:r>
              <a:rPr lang="en"/>
              <a:t> </a:t>
            </a:r>
          </a:p>
        </p:txBody>
      </p:sp>
      <p:cxnSp>
        <p:nvCxnSpPr>
          <p:cNvPr id="470" name="Shape 470"/>
          <p:cNvCxnSpPr/>
          <p:nvPr/>
        </p:nvCxnSpPr>
        <p:spPr>
          <a:xfrm rot="10800000" flipH="1">
            <a:off x="786275" y="922599"/>
            <a:ext cx="9000" cy="3102300"/>
          </a:xfrm>
          <a:prstGeom prst="straightConnector1">
            <a:avLst/>
          </a:prstGeom>
          <a:noFill/>
          <a:ln w="19050" cap="flat" cmpd="sng">
            <a:solidFill>
              <a:schemeClr val="dk2"/>
            </a:solidFill>
            <a:prstDash val="solid"/>
            <a:round/>
            <a:headEnd type="none" w="lg" len="lg"/>
            <a:tailEnd type="triangle" w="lg" len="lg"/>
          </a:ln>
        </p:spPr>
      </p:cxnSp>
      <p:sp>
        <p:nvSpPr>
          <p:cNvPr id="471" name="Shape 471"/>
          <p:cNvSpPr/>
          <p:nvPr/>
        </p:nvSpPr>
        <p:spPr>
          <a:xfrm rot="-5400000">
            <a:off x="-1111726" y="2284786"/>
            <a:ext cx="3075327" cy="49482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Lato"/>
              </a:rPr>
              <a:t>Alignment Required</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1487125" y="6542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Continuous Secrets Delivery</a:t>
            </a:r>
          </a:p>
        </p:txBody>
      </p:sp>
      <p:sp>
        <p:nvSpPr>
          <p:cNvPr id="477" name="Shape 477"/>
          <p:cNvSpPr/>
          <p:nvPr/>
        </p:nvSpPr>
        <p:spPr>
          <a:xfrm>
            <a:off x="998125" y="922600"/>
            <a:ext cx="984104" cy="3219203"/>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Policy</a:t>
            </a:r>
          </a:p>
        </p:txBody>
      </p:sp>
      <p:sp>
        <p:nvSpPr>
          <p:cNvPr id="478" name="Shape 478"/>
          <p:cNvSpPr/>
          <p:nvPr/>
        </p:nvSpPr>
        <p:spPr>
          <a:xfrm>
            <a:off x="2019980" y="1390175"/>
            <a:ext cx="984128" cy="2751627"/>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secrets.yml</a:t>
            </a:r>
          </a:p>
        </p:txBody>
      </p:sp>
      <p:sp>
        <p:nvSpPr>
          <p:cNvPr id="479" name="Shape 479"/>
          <p:cNvSpPr/>
          <p:nvPr/>
        </p:nvSpPr>
        <p:spPr>
          <a:xfrm>
            <a:off x="3041856" y="2057904"/>
            <a:ext cx="984112" cy="2083898"/>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Host </a:t>
            </a:r>
          </a:p>
          <a:p>
            <a:pPr lvl="0" algn="ctr" rtl="0">
              <a:spcBef>
                <a:spcPts val="0"/>
              </a:spcBef>
              <a:buNone/>
            </a:pPr>
            <a:r>
              <a:rPr lang="en"/>
              <a:t>Factory</a:t>
            </a:r>
          </a:p>
        </p:txBody>
      </p:sp>
      <p:sp>
        <p:nvSpPr>
          <p:cNvPr id="480" name="Shape 480"/>
          <p:cNvSpPr/>
          <p:nvPr/>
        </p:nvSpPr>
        <p:spPr>
          <a:xfrm>
            <a:off x="4063716" y="2792951"/>
            <a:ext cx="984128" cy="1348851"/>
          </a:xfrm>
          <a:prstGeom prst="flowChartProcess">
            <a:avLst/>
          </a:prstGeom>
          <a:solidFill>
            <a:schemeClr val="accen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solidFill>
                  <a:schemeClr val="lt1"/>
                </a:solidFill>
              </a:rPr>
              <a:t>High</a:t>
            </a:r>
          </a:p>
          <a:p>
            <a:pPr lvl="0" algn="ctr" rtl="0">
              <a:spcBef>
                <a:spcPts val="0"/>
              </a:spcBef>
              <a:buNone/>
            </a:pPr>
            <a:r>
              <a:rPr lang="en" sz="1200">
                <a:solidFill>
                  <a:schemeClr val="lt1"/>
                </a:solidFill>
              </a:rPr>
              <a:t>Availability</a:t>
            </a:r>
          </a:p>
        </p:txBody>
      </p:sp>
      <p:sp>
        <p:nvSpPr>
          <p:cNvPr id="481" name="Shape 481"/>
          <p:cNvSpPr/>
          <p:nvPr/>
        </p:nvSpPr>
        <p:spPr>
          <a:xfrm>
            <a:off x="5085595" y="3368452"/>
            <a:ext cx="984104" cy="773350"/>
          </a:xfrm>
          <a:prstGeom prst="flowChartProcess">
            <a:avLst/>
          </a:prstGeom>
          <a:no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Tools</a:t>
            </a:r>
          </a:p>
        </p:txBody>
      </p:sp>
      <p:sp>
        <p:nvSpPr>
          <p:cNvPr id="482" name="Shape 482"/>
          <p:cNvSpPr txBox="1"/>
          <p:nvPr/>
        </p:nvSpPr>
        <p:spPr>
          <a:xfrm>
            <a:off x="6069700" y="1030500"/>
            <a:ext cx="2724600" cy="3111299"/>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rgbClr val="000000"/>
              </a:buClr>
              <a:buSzPct val="100000"/>
              <a:buFont typeface="Arial"/>
              <a:buChar char="●"/>
            </a:pPr>
            <a:r>
              <a:rPr lang="en">
                <a:solidFill>
                  <a:srgbClr val="555555"/>
                </a:solidFill>
              </a:rPr>
              <a:t>Make the components in the Security Orchestration System HA- secrets source, host factory, and gatekeeper</a:t>
            </a:r>
          </a:p>
          <a:p>
            <a:pPr marL="457200" marR="0" lvl="0" indent="-317500" algn="l" rtl="0">
              <a:lnSpc>
                <a:spcPct val="100000"/>
              </a:lnSpc>
              <a:spcBef>
                <a:spcPts val="0"/>
              </a:spcBef>
              <a:spcAft>
                <a:spcPts val="0"/>
              </a:spcAft>
              <a:buClr>
                <a:srgbClr val="555555"/>
              </a:buClr>
              <a:buSzPct val="100000"/>
              <a:buFont typeface="Arial"/>
              <a:buChar char="●"/>
            </a:pPr>
            <a:r>
              <a:rPr lang="en">
                <a:solidFill>
                  <a:srgbClr val="555555"/>
                </a:solidFill>
              </a:rPr>
              <a:t>The goal is to deploy to production on demand, so consider tool chain as well</a:t>
            </a:r>
          </a:p>
          <a:p>
            <a:pPr marR="0" lvl="0" algn="l" rtl="0">
              <a:lnSpc>
                <a:spcPct val="100000"/>
              </a:lnSpc>
              <a:spcBef>
                <a:spcPts val="0"/>
              </a:spcBef>
              <a:spcAft>
                <a:spcPts val="0"/>
              </a:spcAft>
              <a:buNone/>
            </a:pPr>
            <a:r>
              <a:rPr lang="en">
                <a:solidFill>
                  <a:srgbClr val="555555"/>
                </a:solidFill>
              </a:rPr>
              <a:t> </a:t>
            </a:r>
            <a:r>
              <a:rPr lang="en"/>
              <a:t> </a:t>
            </a:r>
          </a:p>
        </p:txBody>
      </p:sp>
      <p:cxnSp>
        <p:nvCxnSpPr>
          <p:cNvPr id="483" name="Shape 483"/>
          <p:cNvCxnSpPr/>
          <p:nvPr/>
        </p:nvCxnSpPr>
        <p:spPr>
          <a:xfrm rot="10800000" flipH="1">
            <a:off x="786275" y="922599"/>
            <a:ext cx="9000" cy="3102300"/>
          </a:xfrm>
          <a:prstGeom prst="straightConnector1">
            <a:avLst/>
          </a:prstGeom>
          <a:noFill/>
          <a:ln w="19050" cap="flat" cmpd="sng">
            <a:solidFill>
              <a:schemeClr val="dk2"/>
            </a:solidFill>
            <a:prstDash val="solid"/>
            <a:round/>
            <a:headEnd type="none" w="lg" len="lg"/>
            <a:tailEnd type="triangle" w="lg" len="lg"/>
          </a:ln>
        </p:spPr>
      </p:cxnSp>
      <p:sp>
        <p:nvSpPr>
          <p:cNvPr id="484" name="Shape 484"/>
          <p:cNvSpPr/>
          <p:nvPr/>
        </p:nvSpPr>
        <p:spPr>
          <a:xfrm rot="-5400000">
            <a:off x="-1111726" y="2284786"/>
            <a:ext cx="3075327" cy="49482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Lato"/>
              </a:rPr>
              <a:t>Alignment Required</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1487125" y="65423"/>
            <a:ext cx="7172699" cy="734099"/>
          </a:xfrm>
          <a:prstGeom prst="rect">
            <a:avLst/>
          </a:prstGeom>
        </p:spPr>
        <p:txBody>
          <a:bodyPr lIns="91425" tIns="91425" rIns="91425" bIns="91425" anchor="b" anchorCtr="0">
            <a:noAutofit/>
          </a:bodyPr>
          <a:lstStyle/>
          <a:p>
            <a:pPr lvl="0" rtl="0">
              <a:spcBef>
                <a:spcPts val="0"/>
              </a:spcBef>
              <a:buNone/>
            </a:pPr>
            <a:r>
              <a:rPr lang="en" sz="2400">
                <a:latin typeface="Lato"/>
                <a:ea typeface="Lato"/>
                <a:cs typeface="Lato"/>
                <a:sym typeface="Lato"/>
              </a:rPr>
              <a:t>Rugged DevOps - Continuous Secrets Delivery</a:t>
            </a:r>
          </a:p>
        </p:txBody>
      </p:sp>
      <p:sp>
        <p:nvSpPr>
          <p:cNvPr id="490" name="Shape 490"/>
          <p:cNvSpPr/>
          <p:nvPr/>
        </p:nvSpPr>
        <p:spPr>
          <a:xfrm>
            <a:off x="998125" y="922600"/>
            <a:ext cx="984104" cy="3219203"/>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Policy</a:t>
            </a:r>
          </a:p>
        </p:txBody>
      </p:sp>
      <p:sp>
        <p:nvSpPr>
          <p:cNvPr id="491" name="Shape 491"/>
          <p:cNvSpPr/>
          <p:nvPr/>
        </p:nvSpPr>
        <p:spPr>
          <a:xfrm>
            <a:off x="2019980" y="1390175"/>
            <a:ext cx="984128" cy="2751627"/>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t>secrets.yml</a:t>
            </a:r>
          </a:p>
        </p:txBody>
      </p:sp>
      <p:sp>
        <p:nvSpPr>
          <p:cNvPr id="492" name="Shape 492"/>
          <p:cNvSpPr/>
          <p:nvPr/>
        </p:nvSpPr>
        <p:spPr>
          <a:xfrm>
            <a:off x="3041856" y="2057904"/>
            <a:ext cx="984112" cy="2083898"/>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t>Host </a:t>
            </a:r>
          </a:p>
          <a:p>
            <a:pPr lvl="0" algn="ctr" rtl="0">
              <a:spcBef>
                <a:spcPts val="0"/>
              </a:spcBef>
              <a:buNone/>
            </a:pPr>
            <a:r>
              <a:rPr lang="en"/>
              <a:t>Factory</a:t>
            </a:r>
          </a:p>
        </p:txBody>
      </p:sp>
      <p:sp>
        <p:nvSpPr>
          <p:cNvPr id="493" name="Shape 493"/>
          <p:cNvSpPr/>
          <p:nvPr/>
        </p:nvSpPr>
        <p:spPr>
          <a:xfrm>
            <a:off x="4063716" y="2792951"/>
            <a:ext cx="984128" cy="1348851"/>
          </a:xfrm>
          <a:prstGeom prst="flowChartProcess">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solidFill>
                  <a:schemeClr val="dk1"/>
                </a:solidFill>
              </a:rPr>
              <a:t>High</a:t>
            </a:r>
          </a:p>
          <a:p>
            <a:pPr lvl="0" algn="ctr" rtl="0">
              <a:spcBef>
                <a:spcPts val="0"/>
              </a:spcBef>
              <a:buNone/>
            </a:pPr>
            <a:r>
              <a:rPr lang="en" sz="1200">
                <a:solidFill>
                  <a:schemeClr val="dk1"/>
                </a:solidFill>
              </a:rPr>
              <a:t>Availability</a:t>
            </a:r>
          </a:p>
        </p:txBody>
      </p:sp>
      <p:sp>
        <p:nvSpPr>
          <p:cNvPr id="494" name="Shape 494"/>
          <p:cNvSpPr/>
          <p:nvPr/>
        </p:nvSpPr>
        <p:spPr>
          <a:xfrm>
            <a:off x="5085595" y="3368452"/>
            <a:ext cx="984104" cy="773350"/>
          </a:xfrm>
          <a:prstGeom prst="flowChartProcess">
            <a:avLst/>
          </a:prstGeom>
          <a:solidFill>
            <a:schemeClr val="accent1"/>
          </a:solidFill>
          <a:ln w="19050"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solidFill>
                  <a:schemeClr val="lt1"/>
                </a:solidFill>
              </a:rPr>
              <a:t>Tools</a:t>
            </a:r>
          </a:p>
        </p:txBody>
      </p:sp>
      <p:sp>
        <p:nvSpPr>
          <p:cNvPr id="495" name="Shape 495"/>
          <p:cNvSpPr txBox="1"/>
          <p:nvPr/>
        </p:nvSpPr>
        <p:spPr>
          <a:xfrm>
            <a:off x="6069700" y="1030500"/>
            <a:ext cx="2724600" cy="3111299"/>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rgbClr val="555555"/>
              </a:buClr>
              <a:buSzPct val="100000"/>
              <a:buFont typeface="Arial"/>
              <a:buChar char="●"/>
            </a:pPr>
            <a:r>
              <a:rPr lang="en">
                <a:solidFill>
                  <a:srgbClr val="555555"/>
                </a:solidFill>
              </a:rPr>
              <a:t>The </a:t>
            </a:r>
            <a:r>
              <a:rPr lang="en" b="1">
                <a:solidFill>
                  <a:srgbClr val="555555"/>
                </a:solidFill>
              </a:rPr>
              <a:t>final</a:t>
            </a:r>
            <a:r>
              <a:rPr lang="en">
                <a:solidFill>
                  <a:srgbClr val="555555"/>
                </a:solidFill>
              </a:rPr>
              <a:t> step is to integrate with the other tools in the toolchain</a:t>
            </a:r>
          </a:p>
          <a:p>
            <a:pPr marL="457200" lvl="0" indent="-317500" rtl="0">
              <a:spcBef>
                <a:spcPts val="0"/>
              </a:spcBef>
              <a:buClr>
                <a:schemeClr val="dk1"/>
              </a:buClr>
              <a:buSzPct val="100000"/>
              <a:buFont typeface="Arial"/>
              <a:buChar char="●"/>
            </a:pPr>
            <a:r>
              <a:rPr lang="en">
                <a:solidFill>
                  <a:schemeClr val="dk1"/>
                </a:solidFill>
              </a:rPr>
              <a:t>Use gozer sdf-gen to create sdf (nginx)</a:t>
            </a:r>
          </a:p>
          <a:p>
            <a:pPr marL="457200" lvl="0" indent="-317500" rtl="0">
              <a:spcBef>
                <a:spcPts val="0"/>
              </a:spcBef>
              <a:buClr>
                <a:schemeClr val="dk1"/>
              </a:buClr>
              <a:buSzPct val="100000"/>
              <a:buFont typeface="Arial"/>
              <a:buChar char="●"/>
            </a:pPr>
            <a:r>
              <a:rPr lang="en">
                <a:solidFill>
                  <a:schemeClr val="dk1"/>
                </a:solidFill>
              </a:rPr>
              <a:t>Use summon to launch</a:t>
            </a:r>
          </a:p>
          <a:p>
            <a:pPr marL="457200" lvl="0" indent="0" rtl="0">
              <a:lnSpc>
                <a:spcPct val="143181"/>
              </a:lnSpc>
              <a:spcBef>
                <a:spcPts val="0"/>
              </a:spcBef>
              <a:buSzPct val="91666"/>
              <a:buNone/>
            </a:pPr>
            <a:r>
              <a:rPr lang="en" sz="1200" b="1">
                <a:solidFill>
                  <a:srgbClr val="555555"/>
                </a:solidFill>
                <a:latin typeface="Courier New"/>
                <a:ea typeface="Courier New"/>
                <a:cs typeface="Courier New"/>
                <a:sym typeface="Courier New"/>
              </a:rPr>
              <a:t>summon docker run \</a:t>
            </a:r>
          </a:p>
          <a:p>
            <a:pPr marL="457200" lvl="0" indent="0" rtl="0">
              <a:lnSpc>
                <a:spcPct val="143181"/>
              </a:lnSpc>
              <a:spcBef>
                <a:spcPts val="0"/>
              </a:spcBef>
              <a:buSzPct val="91666"/>
              <a:buNone/>
            </a:pPr>
            <a:r>
              <a:rPr lang="en" sz="1200" b="1">
                <a:solidFill>
                  <a:srgbClr val="555555"/>
                </a:solidFill>
                <a:latin typeface="Courier New"/>
                <a:ea typeface="Courier New"/>
                <a:cs typeface="Courier New"/>
                <a:sym typeface="Courier New"/>
              </a:rPr>
              <a:t>  -d \</a:t>
            </a:r>
          </a:p>
          <a:p>
            <a:pPr marL="457200" lvl="0" indent="0" rtl="0">
              <a:lnSpc>
                <a:spcPct val="143181"/>
              </a:lnSpc>
              <a:spcBef>
                <a:spcPts val="0"/>
              </a:spcBef>
              <a:buSzPct val="91666"/>
              <a:buNone/>
            </a:pPr>
            <a:r>
              <a:rPr lang="en" sz="1200" b="1">
                <a:solidFill>
                  <a:srgbClr val="555555"/>
                </a:solidFill>
                <a:latin typeface="Courier New"/>
                <a:ea typeface="Courier New"/>
                <a:cs typeface="Courier New"/>
                <a:sym typeface="Courier New"/>
              </a:rPr>
              <a:t>  -e SSL_PRIVATE_KEY_FILE \</a:t>
            </a:r>
          </a:p>
          <a:p>
            <a:pPr marL="457200" lvl="0" indent="0" rtl="0">
              <a:lnSpc>
                <a:spcPct val="143181"/>
              </a:lnSpc>
              <a:spcBef>
                <a:spcPts val="0"/>
              </a:spcBef>
              <a:buSzPct val="91666"/>
              <a:buNone/>
            </a:pPr>
            <a:r>
              <a:rPr lang="en" sz="1200" b="1">
                <a:solidFill>
                  <a:srgbClr val="555555"/>
                </a:solidFill>
                <a:latin typeface="Courier New"/>
                <a:ea typeface="Courier New"/>
                <a:cs typeface="Courier New"/>
                <a:sym typeface="Courier New"/>
              </a:rPr>
              <a:t>  -e SSL_CERT_FILE \</a:t>
            </a:r>
          </a:p>
          <a:p>
            <a:pPr marL="457200" lvl="0" indent="0" rtl="0">
              <a:lnSpc>
                <a:spcPct val="143181"/>
              </a:lnSpc>
              <a:spcBef>
                <a:spcPts val="0"/>
              </a:spcBef>
              <a:buSzPct val="91666"/>
              <a:buNone/>
            </a:pPr>
            <a:r>
              <a:rPr lang="en" sz="1200" b="1">
                <a:solidFill>
                  <a:srgbClr val="555555"/>
                </a:solidFill>
                <a:latin typeface="Courier New"/>
                <a:ea typeface="Courier New"/>
                <a:cs typeface="Courier New"/>
                <a:sym typeface="Courier New"/>
              </a:rPr>
              <a:t>  -e DB_PASSWORD \</a:t>
            </a:r>
          </a:p>
          <a:p>
            <a:pPr marL="457200" lvl="0" indent="0" rtl="0">
              <a:lnSpc>
                <a:spcPct val="143181"/>
              </a:lnSpc>
              <a:spcBef>
                <a:spcPts val="0"/>
              </a:spcBef>
              <a:buSzPct val="91666"/>
              <a:buNone/>
            </a:pPr>
            <a:r>
              <a:rPr lang="en" sz="1200" b="1">
                <a:solidFill>
                  <a:srgbClr val="555555"/>
                </a:solidFill>
                <a:latin typeface="Courier New"/>
                <a:ea typeface="Courier New"/>
                <a:cs typeface="Courier New"/>
                <a:sym typeface="Courier New"/>
              </a:rPr>
              <a:t>  myapp</a:t>
            </a:r>
          </a:p>
          <a:p>
            <a:pPr marL="457200" lvl="0" indent="0" rtl="0">
              <a:lnSpc>
                <a:spcPct val="143181"/>
              </a:lnSpc>
              <a:spcBef>
                <a:spcPts val="0"/>
              </a:spcBef>
              <a:buNone/>
            </a:pPr>
            <a:endParaRPr sz="1200" b="1">
              <a:solidFill>
                <a:srgbClr val="555555"/>
              </a:solidFill>
              <a:latin typeface="Courier New"/>
              <a:ea typeface="Courier New"/>
              <a:cs typeface="Courier New"/>
              <a:sym typeface="Courier New"/>
            </a:endParaRPr>
          </a:p>
          <a:p>
            <a:pPr lvl="0" rtl="0">
              <a:spcBef>
                <a:spcPts val="0"/>
              </a:spcBef>
              <a:buSzPct val="78571"/>
              <a:buNone/>
            </a:pPr>
            <a:r>
              <a:rPr lang="en">
                <a:solidFill>
                  <a:schemeClr val="dk1"/>
                </a:solidFill>
              </a:rPr>
              <a:t> </a:t>
            </a:r>
          </a:p>
          <a:p>
            <a:pPr marR="0" lvl="0" algn="l" rtl="0">
              <a:lnSpc>
                <a:spcPct val="100000"/>
              </a:lnSpc>
              <a:spcBef>
                <a:spcPts val="0"/>
              </a:spcBef>
              <a:spcAft>
                <a:spcPts val="0"/>
              </a:spcAft>
              <a:buNone/>
            </a:pPr>
            <a:r>
              <a:rPr lang="en">
                <a:solidFill>
                  <a:srgbClr val="555555"/>
                </a:solidFill>
              </a:rPr>
              <a:t> </a:t>
            </a:r>
            <a:r>
              <a:rPr lang="en"/>
              <a:t> </a:t>
            </a:r>
          </a:p>
        </p:txBody>
      </p:sp>
      <p:cxnSp>
        <p:nvCxnSpPr>
          <p:cNvPr id="496" name="Shape 496"/>
          <p:cNvCxnSpPr/>
          <p:nvPr/>
        </p:nvCxnSpPr>
        <p:spPr>
          <a:xfrm rot="10800000" flipH="1">
            <a:off x="786275" y="922599"/>
            <a:ext cx="9000" cy="3102300"/>
          </a:xfrm>
          <a:prstGeom prst="straightConnector1">
            <a:avLst/>
          </a:prstGeom>
          <a:noFill/>
          <a:ln w="19050" cap="flat" cmpd="sng">
            <a:solidFill>
              <a:schemeClr val="dk2"/>
            </a:solidFill>
            <a:prstDash val="solid"/>
            <a:round/>
            <a:headEnd type="none" w="lg" len="lg"/>
            <a:tailEnd type="triangle" w="lg" len="lg"/>
          </a:ln>
        </p:spPr>
      </p:cxnSp>
      <p:sp>
        <p:nvSpPr>
          <p:cNvPr id="497" name="Shape 497"/>
          <p:cNvSpPr/>
          <p:nvPr/>
        </p:nvSpPr>
        <p:spPr>
          <a:xfrm rot="-5400000">
            <a:off x="-1111726" y="2284786"/>
            <a:ext cx="3075327" cy="494824"/>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rgbClr val="000000"/>
                </a:solidFill>
                <a:latin typeface="Lato"/>
              </a:rPr>
              <a:t>Alignment Required</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indent="304800" rtl="0">
              <a:spcBef>
                <a:spcPts val="0"/>
              </a:spcBef>
              <a:buNone/>
            </a:pPr>
            <a:r>
              <a:rPr lang="en">
                <a:solidFill>
                  <a:schemeClr val="dk1"/>
                </a:solidFill>
              </a:rPr>
              <a:t>Here Be Dragons:  Security Maps of the Container New World</a:t>
            </a:r>
          </a:p>
        </p:txBody>
      </p:sp>
      <p:pic>
        <p:nvPicPr>
          <p:cNvPr id="503" name="Shape 503"/>
          <p:cNvPicPr preferRelativeResize="0"/>
          <p:nvPr/>
        </p:nvPicPr>
        <p:blipFill rotWithShape="1">
          <a:blip r:embed="rId3">
            <a:alphaModFix/>
          </a:blip>
          <a:srcRect l="2792" r="41238"/>
          <a:stretch/>
        </p:blipFill>
        <p:spPr>
          <a:xfrm>
            <a:off x="494575" y="940075"/>
            <a:ext cx="8146872" cy="3731776"/>
          </a:xfrm>
          <a:prstGeom prst="rect">
            <a:avLst/>
          </a:prstGeom>
          <a:noFill/>
          <a:ln>
            <a:noFill/>
          </a:ln>
        </p:spPr>
      </p:pic>
      <p:sp>
        <p:nvSpPr>
          <p:cNvPr id="504" name="Shape 504"/>
          <p:cNvSpPr/>
          <p:nvPr/>
        </p:nvSpPr>
        <p:spPr>
          <a:xfrm>
            <a:off x="1110178" y="3095150"/>
            <a:ext cx="778555" cy="263858"/>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LXC</a:t>
            </a:r>
          </a:p>
        </p:txBody>
      </p:sp>
      <p:sp>
        <p:nvSpPr>
          <p:cNvPr id="505" name="Shape 505"/>
          <p:cNvSpPr/>
          <p:nvPr/>
        </p:nvSpPr>
        <p:spPr>
          <a:xfrm>
            <a:off x="4462000" y="3742600"/>
            <a:ext cx="837496" cy="25530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Docker</a:t>
            </a:r>
          </a:p>
        </p:txBody>
      </p:sp>
      <p:sp>
        <p:nvSpPr>
          <p:cNvPr id="506" name="Shape 506"/>
          <p:cNvSpPr/>
          <p:nvPr/>
        </p:nvSpPr>
        <p:spPr>
          <a:xfrm>
            <a:off x="4057175" y="1287700"/>
            <a:ext cx="1277516" cy="32725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kubernetes</a:t>
            </a:r>
          </a:p>
        </p:txBody>
      </p:sp>
      <p:sp>
        <p:nvSpPr>
          <p:cNvPr id="507" name="Shape 507"/>
          <p:cNvSpPr/>
          <p:nvPr/>
        </p:nvSpPr>
        <p:spPr>
          <a:xfrm>
            <a:off x="2062625" y="1512550"/>
            <a:ext cx="1344705" cy="20135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mesos</a:t>
            </a:r>
          </a:p>
        </p:txBody>
      </p:sp>
      <p:sp>
        <p:nvSpPr>
          <p:cNvPr id="508" name="Shape 508"/>
          <p:cNvSpPr/>
          <p:nvPr/>
        </p:nvSpPr>
        <p:spPr>
          <a:xfrm>
            <a:off x="2431875" y="3487300"/>
            <a:ext cx="1897700" cy="25530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Rocket</a:t>
            </a:r>
          </a:p>
        </p:txBody>
      </p:sp>
      <p:pic>
        <p:nvPicPr>
          <p:cNvPr id="509" name="Shape 509"/>
          <p:cNvPicPr preferRelativeResize="0"/>
          <p:nvPr/>
        </p:nvPicPr>
        <p:blipFill>
          <a:blip r:embed="rId4">
            <a:alphaModFix/>
          </a:blip>
          <a:stretch>
            <a:fillRect/>
          </a:stretch>
        </p:blipFill>
        <p:spPr>
          <a:xfrm>
            <a:off x="6805775" y="1757200"/>
            <a:ext cx="568174" cy="568174"/>
          </a:xfrm>
          <a:prstGeom prst="rect">
            <a:avLst/>
          </a:prstGeom>
          <a:noFill/>
          <a:ln>
            <a:noFill/>
          </a:ln>
        </p:spPr>
      </p:pic>
      <p:sp>
        <p:nvSpPr>
          <p:cNvPr id="510" name="Shape 510"/>
          <p:cNvSpPr/>
          <p:nvPr/>
        </p:nvSpPr>
        <p:spPr>
          <a:xfrm>
            <a:off x="1140325" y="1989125"/>
            <a:ext cx="676422" cy="291668"/>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ECS</a:t>
            </a:r>
          </a:p>
        </p:txBody>
      </p:sp>
      <p:sp>
        <p:nvSpPr>
          <p:cNvPr id="511" name="Shape 511"/>
          <p:cNvSpPr/>
          <p:nvPr/>
        </p:nvSpPr>
        <p:spPr>
          <a:xfrm>
            <a:off x="4465362" y="1876000"/>
            <a:ext cx="860776" cy="1210781"/>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a:t>
            </a:r>
          </a:p>
        </p:txBody>
      </p:sp>
      <p:sp>
        <p:nvSpPr>
          <p:cNvPr id="512" name="Shape 512"/>
          <p:cNvSpPr/>
          <p:nvPr/>
        </p:nvSpPr>
        <p:spPr>
          <a:xfrm>
            <a:off x="5340250" y="1989124"/>
            <a:ext cx="215825" cy="42367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1</a:t>
            </a:r>
          </a:p>
        </p:txBody>
      </p:sp>
      <p:sp>
        <p:nvSpPr>
          <p:cNvPr id="513" name="Shape 513"/>
          <p:cNvSpPr/>
          <p:nvPr/>
        </p:nvSpPr>
        <p:spPr>
          <a:xfrm>
            <a:off x="4450912" y="2752424"/>
            <a:ext cx="242170"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2</a:t>
            </a:r>
          </a:p>
        </p:txBody>
      </p:sp>
      <p:sp>
        <p:nvSpPr>
          <p:cNvPr id="514" name="Shape 514"/>
          <p:cNvSpPr/>
          <p:nvPr/>
        </p:nvSpPr>
        <p:spPr>
          <a:xfrm>
            <a:off x="3635350" y="1918799"/>
            <a:ext cx="243690" cy="43193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3</a:t>
            </a:r>
          </a:p>
        </p:txBody>
      </p:sp>
      <p:sp>
        <p:nvSpPr>
          <p:cNvPr id="515" name="Shape 515"/>
          <p:cNvSpPr/>
          <p:nvPr/>
        </p:nvSpPr>
        <p:spPr>
          <a:xfrm>
            <a:off x="2960474" y="2355786"/>
            <a:ext cx="273581" cy="42249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4</a:t>
            </a:r>
          </a:p>
        </p:txBody>
      </p:sp>
      <p:sp>
        <p:nvSpPr>
          <p:cNvPr id="516" name="Shape 516"/>
          <p:cNvSpPr/>
          <p:nvPr/>
        </p:nvSpPr>
        <p:spPr>
          <a:xfrm>
            <a:off x="2213674" y="2076561"/>
            <a:ext cx="231531"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5</a:t>
            </a:r>
          </a:p>
        </p:txBody>
      </p:sp>
      <p:pic>
        <p:nvPicPr>
          <p:cNvPr id="517" name="Shape 517"/>
          <p:cNvPicPr preferRelativeResize="0"/>
          <p:nvPr/>
        </p:nvPicPr>
        <p:blipFill>
          <a:blip r:embed="rId4">
            <a:alphaModFix/>
          </a:blip>
          <a:stretch>
            <a:fillRect/>
          </a:stretch>
        </p:blipFill>
        <p:spPr>
          <a:xfrm>
            <a:off x="744600" y="2201487"/>
            <a:ext cx="568174" cy="568174"/>
          </a:xfrm>
          <a:prstGeom prst="rect">
            <a:avLst/>
          </a:prstGeom>
          <a:noFill/>
          <a:ln>
            <a:noFill/>
          </a:ln>
        </p:spPr>
      </p:pic>
      <p:cxnSp>
        <p:nvCxnSpPr>
          <p:cNvPr id="518" name="Shape 518"/>
          <p:cNvCxnSpPr>
            <a:stCxn id="509" idx="1"/>
          </p:cNvCxnSpPr>
          <p:nvPr/>
        </p:nvCxnSpPr>
        <p:spPr>
          <a:xfrm flipH="1">
            <a:off x="5503175" y="2041287"/>
            <a:ext cx="1302600" cy="176100"/>
          </a:xfrm>
          <a:prstGeom prst="straightConnector1">
            <a:avLst/>
          </a:prstGeom>
          <a:noFill/>
          <a:ln w="19050" cap="flat" cmpd="sng">
            <a:solidFill>
              <a:srgbClr val="FFFFFF"/>
            </a:solidFill>
            <a:prstDash val="dot"/>
            <a:round/>
            <a:headEnd type="none" w="lg" len="lg"/>
            <a:tailEnd type="triangle" w="lg" len="lg"/>
          </a:ln>
        </p:spPr>
      </p:cxnSp>
      <p:cxnSp>
        <p:nvCxnSpPr>
          <p:cNvPr id="519" name="Shape 519"/>
          <p:cNvCxnSpPr/>
          <p:nvPr/>
        </p:nvCxnSpPr>
        <p:spPr>
          <a:xfrm flipH="1">
            <a:off x="4675900" y="2262425"/>
            <a:ext cx="683399" cy="719400"/>
          </a:xfrm>
          <a:prstGeom prst="straightConnector1">
            <a:avLst/>
          </a:prstGeom>
          <a:noFill/>
          <a:ln w="19050" cap="flat" cmpd="sng">
            <a:solidFill>
              <a:srgbClr val="FFFFFF"/>
            </a:solidFill>
            <a:prstDash val="dot"/>
            <a:round/>
            <a:headEnd type="none" w="lg" len="lg"/>
            <a:tailEnd type="triangle" w="lg" len="lg"/>
          </a:ln>
        </p:spPr>
      </p:cxnSp>
      <p:cxnSp>
        <p:nvCxnSpPr>
          <p:cNvPr id="520" name="Shape 520"/>
          <p:cNvCxnSpPr/>
          <p:nvPr/>
        </p:nvCxnSpPr>
        <p:spPr>
          <a:xfrm rot="10800000">
            <a:off x="3920749" y="2181449"/>
            <a:ext cx="476400" cy="737400"/>
          </a:xfrm>
          <a:prstGeom prst="straightConnector1">
            <a:avLst/>
          </a:prstGeom>
          <a:noFill/>
          <a:ln w="19050" cap="flat" cmpd="sng">
            <a:solidFill>
              <a:srgbClr val="FFFFFF"/>
            </a:solidFill>
            <a:prstDash val="dot"/>
            <a:round/>
            <a:headEnd type="none" w="lg" len="lg"/>
            <a:tailEnd type="triangle" w="lg" len="lg"/>
          </a:ln>
        </p:spPr>
      </p:cxnSp>
      <p:cxnSp>
        <p:nvCxnSpPr>
          <p:cNvPr id="521" name="Shape 521"/>
          <p:cNvCxnSpPr/>
          <p:nvPr/>
        </p:nvCxnSpPr>
        <p:spPr>
          <a:xfrm flipH="1">
            <a:off x="3326874" y="2244425"/>
            <a:ext cx="234000" cy="359700"/>
          </a:xfrm>
          <a:prstGeom prst="straightConnector1">
            <a:avLst/>
          </a:prstGeom>
          <a:noFill/>
          <a:ln w="19050" cap="flat" cmpd="sng">
            <a:solidFill>
              <a:srgbClr val="FFFFFF"/>
            </a:solidFill>
            <a:prstDash val="dot"/>
            <a:round/>
            <a:headEnd type="none" w="lg" len="lg"/>
            <a:tailEnd type="triangle" w="lg" len="lg"/>
          </a:ln>
        </p:spPr>
      </p:cxnSp>
      <p:cxnSp>
        <p:nvCxnSpPr>
          <p:cNvPr id="522" name="Shape 522"/>
          <p:cNvCxnSpPr/>
          <p:nvPr/>
        </p:nvCxnSpPr>
        <p:spPr>
          <a:xfrm rot="10800000">
            <a:off x="2535799" y="2424525"/>
            <a:ext cx="314700" cy="53699"/>
          </a:xfrm>
          <a:prstGeom prst="straightConnector1">
            <a:avLst/>
          </a:prstGeom>
          <a:noFill/>
          <a:ln w="19050" cap="flat" cmpd="sng">
            <a:solidFill>
              <a:srgbClr val="FFFFFF"/>
            </a:solidFill>
            <a:prstDash val="dot"/>
            <a:round/>
            <a:headEnd type="none" w="lg" len="lg"/>
            <a:tailEnd type="triangle" w="lg" len="lg"/>
          </a:ln>
        </p:spPr>
      </p:cxnSp>
      <p:cxnSp>
        <p:nvCxnSpPr>
          <p:cNvPr id="523" name="Shape 523"/>
          <p:cNvCxnSpPr>
            <a:endCxn id="517" idx="2"/>
          </p:cNvCxnSpPr>
          <p:nvPr/>
        </p:nvCxnSpPr>
        <p:spPr>
          <a:xfrm flipH="1">
            <a:off x="1028687" y="2397362"/>
            <a:ext cx="1156500" cy="372300"/>
          </a:xfrm>
          <a:prstGeom prst="straightConnector1">
            <a:avLst/>
          </a:prstGeom>
          <a:noFill/>
          <a:ln w="19050" cap="flat" cmpd="sng">
            <a:solidFill>
              <a:srgbClr val="FFFFFF"/>
            </a:solidFill>
            <a:prstDash val="dot"/>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504"/>
                                        </p:tgtEl>
                                        <p:attrNameLst>
                                          <p:attrName>ppt_x</p:attrName>
                                        </p:attrNameLst>
                                      </p:cBhvr>
                                      <p:tavLst>
                                        <p:tav tm="0">
                                          <p:val>
                                            <p:strVal val="#ppt_x"/>
                                          </p:val>
                                        </p:tav>
                                        <p:tav tm="100000">
                                          <p:val>
                                            <p:strVal val="#ppt_x-1"/>
                                          </p:val>
                                        </p:tav>
                                      </p:tavLst>
                                    </p:anim>
                                    <p:set>
                                      <p:cBhvr>
                                        <p:cTn id="7" dur="1" fill="hold">
                                          <p:stCondLst>
                                            <p:cond delay="1000"/>
                                          </p:stCondLst>
                                        </p:cTn>
                                        <p:tgtEl>
                                          <p:spTgt spid="504"/>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1000"/>
                                        <p:tgtEl>
                                          <p:spTgt spid="506"/>
                                        </p:tgtEl>
                                        <p:attrNameLst>
                                          <p:attrName>ppt_x</p:attrName>
                                        </p:attrNameLst>
                                      </p:cBhvr>
                                      <p:tavLst>
                                        <p:tav tm="0">
                                          <p:val>
                                            <p:strVal val="#ppt_x"/>
                                          </p:val>
                                        </p:tav>
                                        <p:tav tm="100000">
                                          <p:val>
                                            <p:strVal val="#ppt_x-1"/>
                                          </p:val>
                                        </p:tav>
                                      </p:tavLst>
                                    </p:anim>
                                    <p:set>
                                      <p:cBhvr>
                                        <p:cTn id="10" dur="1" fill="hold">
                                          <p:stCondLst>
                                            <p:cond delay="1000"/>
                                          </p:stCondLst>
                                        </p:cTn>
                                        <p:tgtEl>
                                          <p:spTgt spid="506"/>
                                        </p:tgtEl>
                                        <p:attrNameLst>
                                          <p:attrName>style.visibility</p:attrName>
                                        </p:attrNameLst>
                                      </p:cBhvr>
                                      <p:to>
                                        <p:strVal val="hidden"/>
                                      </p:to>
                                    </p:set>
                                  </p:childTnLst>
                                </p:cTn>
                              </p:par>
                              <p:par>
                                <p:cTn id="11" presetID="2" presetClass="exit" presetSubtype="8" fill="hold" nodeType="withEffect">
                                  <p:stCondLst>
                                    <p:cond delay="0"/>
                                  </p:stCondLst>
                                  <p:childTnLst>
                                    <p:anim calcmode="lin" valueType="num">
                                      <p:cBhvr additive="base">
                                        <p:cTn id="12" dur="1000"/>
                                        <p:tgtEl>
                                          <p:spTgt spid="507"/>
                                        </p:tgtEl>
                                        <p:attrNameLst>
                                          <p:attrName>ppt_x</p:attrName>
                                        </p:attrNameLst>
                                      </p:cBhvr>
                                      <p:tavLst>
                                        <p:tav tm="0">
                                          <p:val>
                                            <p:strVal val="#ppt_x"/>
                                          </p:val>
                                        </p:tav>
                                        <p:tav tm="100000">
                                          <p:val>
                                            <p:strVal val="#ppt_x-1"/>
                                          </p:val>
                                        </p:tav>
                                      </p:tavLst>
                                    </p:anim>
                                    <p:set>
                                      <p:cBhvr>
                                        <p:cTn id="13" dur="1" fill="hold">
                                          <p:stCondLst>
                                            <p:cond delay="1000"/>
                                          </p:stCondLst>
                                        </p:cTn>
                                        <p:tgtEl>
                                          <p:spTgt spid="507"/>
                                        </p:tgtEl>
                                        <p:attrNameLst>
                                          <p:attrName>style.visibility</p:attrName>
                                        </p:attrNameLst>
                                      </p:cBhvr>
                                      <p:to>
                                        <p:strVal val="hidden"/>
                                      </p:to>
                                    </p:set>
                                  </p:childTnLst>
                                </p:cTn>
                              </p:par>
                              <p:par>
                                <p:cTn id="14" presetID="2" presetClass="exit" presetSubtype="8" fill="hold" nodeType="withEffect">
                                  <p:stCondLst>
                                    <p:cond delay="0"/>
                                  </p:stCondLst>
                                  <p:childTnLst>
                                    <p:anim calcmode="lin" valueType="num">
                                      <p:cBhvr additive="base">
                                        <p:cTn id="15" dur="1000"/>
                                        <p:tgtEl>
                                          <p:spTgt spid="508"/>
                                        </p:tgtEl>
                                        <p:attrNameLst>
                                          <p:attrName>ppt_x</p:attrName>
                                        </p:attrNameLst>
                                      </p:cBhvr>
                                      <p:tavLst>
                                        <p:tav tm="0">
                                          <p:val>
                                            <p:strVal val="#ppt_x"/>
                                          </p:val>
                                        </p:tav>
                                        <p:tav tm="100000">
                                          <p:val>
                                            <p:strVal val="#ppt_x-1"/>
                                          </p:val>
                                        </p:tav>
                                      </p:tavLst>
                                    </p:anim>
                                    <p:set>
                                      <p:cBhvr>
                                        <p:cTn id="16" dur="1" fill="hold">
                                          <p:stCondLst>
                                            <p:cond delay="1000"/>
                                          </p:stCondLst>
                                        </p:cTn>
                                        <p:tgtEl>
                                          <p:spTgt spid="508"/>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1000"/>
                                        <p:tgtEl>
                                          <p:spTgt spid="510"/>
                                        </p:tgtEl>
                                        <p:attrNameLst>
                                          <p:attrName>ppt_x</p:attrName>
                                        </p:attrNameLst>
                                      </p:cBhvr>
                                      <p:tavLst>
                                        <p:tav tm="0">
                                          <p:val>
                                            <p:strVal val="#ppt_x"/>
                                          </p:val>
                                        </p:tav>
                                        <p:tav tm="100000">
                                          <p:val>
                                            <p:strVal val="#ppt_x-1"/>
                                          </p:val>
                                        </p:tav>
                                      </p:tavLst>
                                    </p:anim>
                                    <p:set>
                                      <p:cBhvr>
                                        <p:cTn id="19" dur="1" fill="hold">
                                          <p:stCondLst>
                                            <p:cond delay="1000"/>
                                          </p:stCondLst>
                                        </p:cTn>
                                        <p:tgtEl>
                                          <p:spTgt spid="510"/>
                                        </p:tgtEl>
                                        <p:attrNameLst>
                                          <p:attrName>style.visibility</p:attrName>
                                        </p:attrNameLst>
                                      </p:cBhvr>
                                      <p:to>
                                        <p:strVal val="hidden"/>
                                      </p:to>
                                    </p:set>
                                  </p:childTnLst>
                                </p:cTn>
                              </p:par>
                              <p:par>
                                <p:cTn id="20" presetID="2" presetClass="exit" presetSubtype="8" fill="hold" nodeType="withEffect">
                                  <p:stCondLst>
                                    <p:cond delay="0"/>
                                  </p:stCondLst>
                                  <p:childTnLst>
                                    <p:anim calcmode="lin" valueType="num">
                                      <p:cBhvr additive="base">
                                        <p:cTn id="21" dur="1000"/>
                                        <p:tgtEl>
                                          <p:spTgt spid="505"/>
                                        </p:tgtEl>
                                        <p:attrNameLst>
                                          <p:attrName>ppt_x</p:attrName>
                                        </p:attrNameLst>
                                      </p:cBhvr>
                                      <p:tavLst>
                                        <p:tav tm="0">
                                          <p:val>
                                            <p:strVal val="#ppt_x"/>
                                          </p:val>
                                        </p:tav>
                                        <p:tav tm="100000">
                                          <p:val>
                                            <p:strVal val="#ppt_x-1"/>
                                          </p:val>
                                        </p:tav>
                                      </p:tavLst>
                                    </p:anim>
                                    <p:set>
                                      <p:cBhvr>
                                        <p:cTn id="22" dur="1" fill="hold">
                                          <p:stCondLst>
                                            <p:cond delay="1000"/>
                                          </p:stCondLst>
                                        </p:cTn>
                                        <p:tgtEl>
                                          <p:spTgt spid="50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1000"/>
                                        <p:tgtEl>
                                          <p:spTgt spid="511"/>
                                        </p:tgtEl>
                                        <p:attrNameLst>
                                          <p:attrName>ppt_x</p:attrName>
                                        </p:attrNameLst>
                                      </p:cBhvr>
                                      <p:tavLst>
                                        <p:tav tm="0">
                                          <p:val>
                                            <p:strVal val="#ppt_x"/>
                                          </p:val>
                                        </p:tav>
                                        <p:tav tm="100000">
                                          <p:val>
                                            <p:strVal val="#ppt_x-1"/>
                                          </p:val>
                                        </p:tav>
                                      </p:tavLst>
                                    </p:anim>
                                    <p:set>
                                      <p:cBhvr>
                                        <p:cTn id="27" dur="1" fill="hold">
                                          <p:stCondLst>
                                            <p:cond delay="1000"/>
                                          </p:stCondLst>
                                        </p:cTn>
                                        <p:tgtEl>
                                          <p:spTgt spid="5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
                                        </p:tgtEl>
                                        <p:attrNameLst>
                                          <p:attrName>style.visibility</p:attrName>
                                        </p:attrNameLst>
                                      </p:cBhvr>
                                      <p:to>
                                        <p:strVal val="visible"/>
                                      </p:to>
                                    </p:set>
                                    <p:animEffect transition="in" filter="fade">
                                      <p:cBhvr>
                                        <p:cTn id="32" dur="1000"/>
                                        <p:tgtEl>
                                          <p:spTgt spid="512"/>
                                        </p:tgtEl>
                                      </p:cBhvr>
                                    </p:animEffect>
                                  </p:childTnLst>
                                </p:cTn>
                              </p:par>
                              <p:par>
                                <p:cTn id="33" presetID="10" presetClass="entr" presetSubtype="0" fill="hold" nodeType="withEffect">
                                  <p:stCondLst>
                                    <p:cond delay="0"/>
                                  </p:stCondLst>
                                  <p:childTnLst>
                                    <p:set>
                                      <p:cBhvr>
                                        <p:cTn id="34" dur="1" fill="hold">
                                          <p:stCondLst>
                                            <p:cond delay="0"/>
                                          </p:stCondLst>
                                        </p:cTn>
                                        <p:tgtEl>
                                          <p:spTgt spid="513"/>
                                        </p:tgtEl>
                                        <p:attrNameLst>
                                          <p:attrName>style.visibility</p:attrName>
                                        </p:attrNameLst>
                                      </p:cBhvr>
                                      <p:to>
                                        <p:strVal val="visible"/>
                                      </p:to>
                                    </p:set>
                                    <p:animEffect transition="in" filter="fade">
                                      <p:cBhvr>
                                        <p:cTn id="35" dur="1000"/>
                                        <p:tgtEl>
                                          <p:spTgt spid="513"/>
                                        </p:tgtEl>
                                      </p:cBhvr>
                                    </p:animEffect>
                                  </p:childTnLst>
                                </p:cTn>
                              </p:par>
                              <p:par>
                                <p:cTn id="36" presetID="10" presetClass="entr" presetSubtype="0" fill="hold" nodeType="withEffect">
                                  <p:stCondLst>
                                    <p:cond delay="0"/>
                                  </p:stCondLst>
                                  <p:childTnLst>
                                    <p:set>
                                      <p:cBhvr>
                                        <p:cTn id="37" dur="1" fill="hold">
                                          <p:stCondLst>
                                            <p:cond delay="0"/>
                                          </p:stCondLst>
                                        </p:cTn>
                                        <p:tgtEl>
                                          <p:spTgt spid="514"/>
                                        </p:tgtEl>
                                        <p:attrNameLst>
                                          <p:attrName>style.visibility</p:attrName>
                                        </p:attrNameLst>
                                      </p:cBhvr>
                                      <p:to>
                                        <p:strVal val="visible"/>
                                      </p:to>
                                    </p:set>
                                    <p:animEffect transition="in" filter="fade">
                                      <p:cBhvr>
                                        <p:cTn id="38" dur="1000"/>
                                        <p:tgtEl>
                                          <p:spTgt spid="514"/>
                                        </p:tgtEl>
                                      </p:cBhvr>
                                    </p:animEffect>
                                  </p:childTnLst>
                                </p:cTn>
                              </p:par>
                              <p:par>
                                <p:cTn id="39" presetID="10" presetClass="entr" presetSubtype="0" fill="hold" nodeType="withEffect">
                                  <p:stCondLst>
                                    <p:cond delay="0"/>
                                  </p:stCondLst>
                                  <p:childTnLst>
                                    <p:set>
                                      <p:cBhvr>
                                        <p:cTn id="40" dur="1" fill="hold">
                                          <p:stCondLst>
                                            <p:cond delay="0"/>
                                          </p:stCondLst>
                                        </p:cTn>
                                        <p:tgtEl>
                                          <p:spTgt spid="515"/>
                                        </p:tgtEl>
                                        <p:attrNameLst>
                                          <p:attrName>style.visibility</p:attrName>
                                        </p:attrNameLst>
                                      </p:cBhvr>
                                      <p:to>
                                        <p:strVal val="visible"/>
                                      </p:to>
                                    </p:set>
                                    <p:animEffect transition="in" filter="fade">
                                      <p:cBhvr>
                                        <p:cTn id="41" dur="1000"/>
                                        <p:tgtEl>
                                          <p:spTgt spid="515"/>
                                        </p:tgtEl>
                                      </p:cBhvr>
                                    </p:animEffect>
                                  </p:childTnLst>
                                </p:cTn>
                              </p:par>
                              <p:par>
                                <p:cTn id="42" presetID="10" presetClass="entr" presetSubtype="0" fill="hold" nodeType="withEffect">
                                  <p:stCondLst>
                                    <p:cond delay="0"/>
                                  </p:stCondLst>
                                  <p:childTnLst>
                                    <p:set>
                                      <p:cBhvr>
                                        <p:cTn id="43" dur="1" fill="hold">
                                          <p:stCondLst>
                                            <p:cond delay="0"/>
                                          </p:stCondLst>
                                        </p:cTn>
                                        <p:tgtEl>
                                          <p:spTgt spid="516"/>
                                        </p:tgtEl>
                                        <p:attrNameLst>
                                          <p:attrName>style.visibility</p:attrName>
                                        </p:attrNameLst>
                                      </p:cBhvr>
                                      <p:to>
                                        <p:strVal val="visible"/>
                                      </p:to>
                                    </p:set>
                                    <p:animEffect transition="in" filter="fade">
                                      <p:cBhvr>
                                        <p:cTn id="44" dur="1000"/>
                                        <p:tgtEl>
                                          <p:spTgt spid="5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8"/>
                                        </p:tgtEl>
                                        <p:attrNameLst>
                                          <p:attrName>style.visibility</p:attrName>
                                        </p:attrNameLst>
                                      </p:cBhvr>
                                      <p:to>
                                        <p:strVal val="visible"/>
                                      </p:to>
                                    </p:set>
                                    <p:animEffect transition="in" filter="fade">
                                      <p:cBhvr>
                                        <p:cTn id="49" dur="1000"/>
                                        <p:tgtEl>
                                          <p:spTgt spid="518"/>
                                        </p:tgtEl>
                                      </p:cBhvr>
                                    </p:animEffect>
                                  </p:childTnLst>
                                </p:cTn>
                              </p:par>
                              <p:par>
                                <p:cTn id="50" presetID="10" presetClass="entr" presetSubtype="0" fill="hold" nodeType="withEffect">
                                  <p:stCondLst>
                                    <p:cond delay="0"/>
                                  </p:stCondLst>
                                  <p:childTnLst>
                                    <p:set>
                                      <p:cBhvr>
                                        <p:cTn id="51" dur="1" fill="hold">
                                          <p:stCondLst>
                                            <p:cond delay="0"/>
                                          </p:stCondLst>
                                        </p:cTn>
                                        <p:tgtEl>
                                          <p:spTgt spid="519"/>
                                        </p:tgtEl>
                                        <p:attrNameLst>
                                          <p:attrName>style.visibility</p:attrName>
                                        </p:attrNameLst>
                                      </p:cBhvr>
                                      <p:to>
                                        <p:strVal val="visible"/>
                                      </p:to>
                                    </p:set>
                                    <p:animEffect transition="in" filter="fade">
                                      <p:cBhvr>
                                        <p:cTn id="52" dur="1000"/>
                                        <p:tgtEl>
                                          <p:spTgt spid="519"/>
                                        </p:tgtEl>
                                      </p:cBhvr>
                                    </p:animEffect>
                                  </p:childTnLst>
                                </p:cTn>
                              </p:par>
                              <p:par>
                                <p:cTn id="53" presetID="10" presetClass="entr" presetSubtype="0" fill="hold" nodeType="withEffect">
                                  <p:stCondLst>
                                    <p:cond delay="0"/>
                                  </p:stCondLst>
                                  <p:childTnLst>
                                    <p:set>
                                      <p:cBhvr>
                                        <p:cTn id="54" dur="1" fill="hold">
                                          <p:stCondLst>
                                            <p:cond delay="0"/>
                                          </p:stCondLst>
                                        </p:cTn>
                                        <p:tgtEl>
                                          <p:spTgt spid="520"/>
                                        </p:tgtEl>
                                        <p:attrNameLst>
                                          <p:attrName>style.visibility</p:attrName>
                                        </p:attrNameLst>
                                      </p:cBhvr>
                                      <p:to>
                                        <p:strVal val="visible"/>
                                      </p:to>
                                    </p:set>
                                    <p:animEffect transition="in" filter="fade">
                                      <p:cBhvr>
                                        <p:cTn id="55" dur="1000"/>
                                        <p:tgtEl>
                                          <p:spTgt spid="520"/>
                                        </p:tgtEl>
                                      </p:cBhvr>
                                    </p:animEffect>
                                  </p:childTnLst>
                                </p:cTn>
                              </p:par>
                              <p:par>
                                <p:cTn id="56" presetID="10" presetClass="entr" presetSubtype="0" fill="hold" nodeType="withEffect">
                                  <p:stCondLst>
                                    <p:cond delay="0"/>
                                  </p:stCondLst>
                                  <p:childTnLst>
                                    <p:set>
                                      <p:cBhvr>
                                        <p:cTn id="57" dur="1" fill="hold">
                                          <p:stCondLst>
                                            <p:cond delay="0"/>
                                          </p:stCondLst>
                                        </p:cTn>
                                        <p:tgtEl>
                                          <p:spTgt spid="521"/>
                                        </p:tgtEl>
                                        <p:attrNameLst>
                                          <p:attrName>style.visibility</p:attrName>
                                        </p:attrNameLst>
                                      </p:cBhvr>
                                      <p:to>
                                        <p:strVal val="visible"/>
                                      </p:to>
                                    </p:set>
                                    <p:animEffect transition="in" filter="fade">
                                      <p:cBhvr>
                                        <p:cTn id="58" dur="1000"/>
                                        <p:tgtEl>
                                          <p:spTgt spid="521"/>
                                        </p:tgtEl>
                                      </p:cBhvr>
                                    </p:animEffect>
                                  </p:childTnLst>
                                </p:cTn>
                              </p:par>
                              <p:par>
                                <p:cTn id="59" presetID="10" presetClass="entr" presetSubtype="0" fill="hold" nodeType="withEffect">
                                  <p:stCondLst>
                                    <p:cond delay="0"/>
                                  </p:stCondLst>
                                  <p:childTnLst>
                                    <p:set>
                                      <p:cBhvr>
                                        <p:cTn id="60" dur="1" fill="hold">
                                          <p:stCondLst>
                                            <p:cond delay="0"/>
                                          </p:stCondLst>
                                        </p:cTn>
                                        <p:tgtEl>
                                          <p:spTgt spid="522"/>
                                        </p:tgtEl>
                                        <p:attrNameLst>
                                          <p:attrName>style.visibility</p:attrName>
                                        </p:attrNameLst>
                                      </p:cBhvr>
                                      <p:to>
                                        <p:strVal val="visible"/>
                                      </p:to>
                                    </p:set>
                                    <p:animEffect transition="in" filter="fade">
                                      <p:cBhvr>
                                        <p:cTn id="61" dur="1000"/>
                                        <p:tgtEl>
                                          <p:spTgt spid="5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17"/>
                                        </p:tgtEl>
                                        <p:attrNameLst>
                                          <p:attrName>style.visibility</p:attrName>
                                        </p:attrNameLst>
                                      </p:cBhvr>
                                      <p:to>
                                        <p:strVal val="visible"/>
                                      </p:to>
                                    </p:set>
                                    <p:animEffect transition="in" filter="fade">
                                      <p:cBhvr>
                                        <p:cTn id="66" dur="1000"/>
                                        <p:tgtEl>
                                          <p:spTgt spid="517"/>
                                        </p:tgtEl>
                                      </p:cBhvr>
                                    </p:animEffect>
                                  </p:childTnLst>
                                </p:cTn>
                              </p:par>
                              <p:par>
                                <p:cTn id="67" presetID="10" presetClass="entr" presetSubtype="0" fill="hold" nodeType="withEffect">
                                  <p:stCondLst>
                                    <p:cond delay="0"/>
                                  </p:stCondLst>
                                  <p:childTnLst>
                                    <p:set>
                                      <p:cBhvr>
                                        <p:cTn id="68" dur="1" fill="hold">
                                          <p:stCondLst>
                                            <p:cond delay="0"/>
                                          </p:stCondLst>
                                        </p:cTn>
                                        <p:tgtEl>
                                          <p:spTgt spid="523"/>
                                        </p:tgtEl>
                                        <p:attrNameLst>
                                          <p:attrName>style.visibility</p:attrName>
                                        </p:attrNameLst>
                                      </p:cBhvr>
                                      <p:to>
                                        <p:strVal val="visible"/>
                                      </p:to>
                                    </p:set>
                                    <p:animEffect transition="in" filter="fade">
                                      <p:cBhvr>
                                        <p:cTn id="69" dur="10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Shape 528"/>
          <p:cNvPicPr preferRelativeResize="0"/>
          <p:nvPr/>
        </p:nvPicPr>
        <p:blipFill>
          <a:blip r:embed="rId3">
            <a:alphaModFix/>
          </a:blip>
          <a:stretch>
            <a:fillRect/>
          </a:stretch>
        </p:blipFill>
        <p:spPr>
          <a:xfrm>
            <a:off x="491208" y="983075"/>
            <a:ext cx="8132250" cy="3752850"/>
          </a:xfrm>
          <a:prstGeom prst="rect">
            <a:avLst/>
          </a:prstGeom>
          <a:noFill/>
          <a:ln>
            <a:noFill/>
          </a:ln>
        </p:spPr>
      </p:pic>
      <p:sp>
        <p:nvSpPr>
          <p:cNvPr id="529" name="Shape 529"/>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indent="304800" rtl="0">
              <a:spcBef>
                <a:spcPts val="0"/>
              </a:spcBef>
              <a:buNone/>
            </a:pPr>
            <a:r>
              <a:rPr lang="en">
                <a:solidFill>
                  <a:schemeClr val="dk1"/>
                </a:solidFill>
              </a:rPr>
              <a:t>Here Be Dragons:  Security Maps of the Container New World</a:t>
            </a:r>
          </a:p>
        </p:txBody>
      </p:sp>
      <p:pic>
        <p:nvPicPr>
          <p:cNvPr id="530" name="Shape 530"/>
          <p:cNvPicPr preferRelativeResize="0"/>
          <p:nvPr/>
        </p:nvPicPr>
        <p:blipFill>
          <a:blip r:embed="rId4">
            <a:alphaModFix/>
          </a:blip>
          <a:stretch>
            <a:fillRect/>
          </a:stretch>
        </p:blipFill>
        <p:spPr>
          <a:xfrm>
            <a:off x="6670900" y="2503775"/>
            <a:ext cx="568174" cy="568174"/>
          </a:xfrm>
          <a:prstGeom prst="rect">
            <a:avLst/>
          </a:prstGeom>
          <a:noFill/>
          <a:ln>
            <a:noFill/>
          </a:ln>
        </p:spPr>
      </p:pic>
      <p:sp>
        <p:nvSpPr>
          <p:cNvPr id="531" name="Shape 531"/>
          <p:cNvSpPr/>
          <p:nvPr/>
        </p:nvSpPr>
        <p:spPr>
          <a:xfrm>
            <a:off x="5870775" y="2503786"/>
            <a:ext cx="215825" cy="42367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1</a:t>
            </a:r>
          </a:p>
        </p:txBody>
      </p:sp>
      <p:sp>
        <p:nvSpPr>
          <p:cNvPr id="532" name="Shape 532"/>
          <p:cNvSpPr/>
          <p:nvPr/>
        </p:nvSpPr>
        <p:spPr>
          <a:xfrm>
            <a:off x="4748012" y="1651686"/>
            <a:ext cx="242170"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2</a:t>
            </a:r>
          </a:p>
        </p:txBody>
      </p:sp>
      <p:sp>
        <p:nvSpPr>
          <p:cNvPr id="533" name="Shape 533"/>
          <p:cNvSpPr/>
          <p:nvPr/>
        </p:nvSpPr>
        <p:spPr>
          <a:xfrm>
            <a:off x="4070375" y="1502299"/>
            <a:ext cx="243690" cy="43193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3</a:t>
            </a:r>
          </a:p>
        </p:txBody>
      </p:sp>
      <p:sp>
        <p:nvSpPr>
          <p:cNvPr id="534" name="Shape 534"/>
          <p:cNvSpPr/>
          <p:nvPr/>
        </p:nvSpPr>
        <p:spPr>
          <a:xfrm>
            <a:off x="3125499" y="1426236"/>
            <a:ext cx="273581" cy="42249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4</a:t>
            </a:r>
          </a:p>
        </p:txBody>
      </p:sp>
      <p:sp>
        <p:nvSpPr>
          <p:cNvPr id="535" name="Shape 535"/>
          <p:cNvSpPr/>
          <p:nvPr/>
        </p:nvSpPr>
        <p:spPr>
          <a:xfrm>
            <a:off x="2222674" y="1610511"/>
            <a:ext cx="231531"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5</a:t>
            </a:r>
          </a:p>
        </p:txBody>
      </p:sp>
      <p:pic>
        <p:nvPicPr>
          <p:cNvPr id="536" name="Shape 536"/>
          <p:cNvPicPr preferRelativeResize="0"/>
          <p:nvPr/>
        </p:nvPicPr>
        <p:blipFill>
          <a:blip r:embed="rId4">
            <a:alphaModFix/>
          </a:blip>
          <a:stretch>
            <a:fillRect/>
          </a:stretch>
        </p:blipFill>
        <p:spPr>
          <a:xfrm>
            <a:off x="1514100" y="1149387"/>
            <a:ext cx="568174" cy="568174"/>
          </a:xfrm>
          <a:prstGeom prst="rect">
            <a:avLst/>
          </a:prstGeom>
          <a:noFill/>
          <a:ln>
            <a:noFill/>
          </a:ln>
        </p:spPr>
      </p:pic>
      <p:cxnSp>
        <p:nvCxnSpPr>
          <p:cNvPr id="537" name="Shape 537"/>
          <p:cNvCxnSpPr>
            <a:stCxn id="530" idx="1"/>
          </p:cNvCxnSpPr>
          <p:nvPr/>
        </p:nvCxnSpPr>
        <p:spPr>
          <a:xfrm rot="10800000">
            <a:off x="6105700" y="2747962"/>
            <a:ext cx="565200" cy="39900"/>
          </a:xfrm>
          <a:prstGeom prst="straightConnector1">
            <a:avLst/>
          </a:prstGeom>
          <a:noFill/>
          <a:ln w="19050" cap="flat" cmpd="sng">
            <a:solidFill>
              <a:srgbClr val="FFFFFF"/>
            </a:solidFill>
            <a:prstDash val="dot"/>
            <a:round/>
            <a:headEnd type="none" w="lg" len="lg"/>
            <a:tailEnd type="triangle" w="lg" len="lg"/>
          </a:ln>
        </p:spPr>
      </p:cxnSp>
      <p:cxnSp>
        <p:nvCxnSpPr>
          <p:cNvPr id="538" name="Shape 538"/>
          <p:cNvCxnSpPr/>
          <p:nvPr/>
        </p:nvCxnSpPr>
        <p:spPr>
          <a:xfrm rot="10800000">
            <a:off x="5116475" y="1934174"/>
            <a:ext cx="728399" cy="723900"/>
          </a:xfrm>
          <a:prstGeom prst="straightConnector1">
            <a:avLst/>
          </a:prstGeom>
          <a:noFill/>
          <a:ln w="19050" cap="flat" cmpd="sng">
            <a:solidFill>
              <a:srgbClr val="FFFFFF"/>
            </a:solidFill>
            <a:prstDash val="dot"/>
            <a:round/>
            <a:headEnd type="none" w="lg" len="lg"/>
            <a:tailEnd type="triangle" w="lg" len="lg"/>
          </a:ln>
        </p:spPr>
      </p:cxnSp>
      <p:cxnSp>
        <p:nvCxnSpPr>
          <p:cNvPr id="539" name="Shape 539"/>
          <p:cNvCxnSpPr/>
          <p:nvPr/>
        </p:nvCxnSpPr>
        <p:spPr>
          <a:xfrm rot="10800000">
            <a:off x="4379175" y="1821700"/>
            <a:ext cx="341699" cy="107999"/>
          </a:xfrm>
          <a:prstGeom prst="straightConnector1">
            <a:avLst/>
          </a:prstGeom>
          <a:noFill/>
          <a:ln w="19050" cap="flat" cmpd="sng">
            <a:solidFill>
              <a:srgbClr val="FFFFFF"/>
            </a:solidFill>
            <a:prstDash val="dot"/>
            <a:round/>
            <a:headEnd type="none" w="lg" len="lg"/>
            <a:tailEnd type="triangle" w="lg" len="lg"/>
          </a:ln>
        </p:spPr>
      </p:cxnSp>
      <p:cxnSp>
        <p:nvCxnSpPr>
          <p:cNvPr id="540" name="Shape 540"/>
          <p:cNvCxnSpPr/>
          <p:nvPr/>
        </p:nvCxnSpPr>
        <p:spPr>
          <a:xfrm rot="10800000">
            <a:off x="3552049" y="1713850"/>
            <a:ext cx="494400" cy="44999"/>
          </a:xfrm>
          <a:prstGeom prst="straightConnector1">
            <a:avLst/>
          </a:prstGeom>
          <a:noFill/>
          <a:ln w="19050" cap="flat" cmpd="sng">
            <a:solidFill>
              <a:srgbClr val="FFFFFF"/>
            </a:solidFill>
            <a:prstDash val="dot"/>
            <a:round/>
            <a:headEnd type="none" w="lg" len="lg"/>
            <a:tailEnd type="triangle" w="lg" len="lg"/>
          </a:ln>
        </p:spPr>
      </p:cxnSp>
      <p:cxnSp>
        <p:nvCxnSpPr>
          <p:cNvPr id="541" name="Shape 541"/>
          <p:cNvCxnSpPr/>
          <p:nvPr/>
        </p:nvCxnSpPr>
        <p:spPr>
          <a:xfrm rot="10800000">
            <a:off x="2544899" y="1758850"/>
            <a:ext cx="539400" cy="0"/>
          </a:xfrm>
          <a:prstGeom prst="straightConnector1">
            <a:avLst/>
          </a:prstGeom>
          <a:noFill/>
          <a:ln w="19050" cap="flat" cmpd="sng">
            <a:solidFill>
              <a:srgbClr val="FFFFFF"/>
            </a:solidFill>
            <a:prstDash val="dot"/>
            <a:round/>
            <a:headEnd type="none" w="lg" len="lg"/>
            <a:tailEnd type="triangle" w="lg" len="lg"/>
          </a:ln>
        </p:spPr>
      </p:cxnSp>
      <p:cxnSp>
        <p:nvCxnSpPr>
          <p:cNvPr id="542" name="Shape 542"/>
          <p:cNvCxnSpPr>
            <a:endCxn id="536" idx="2"/>
          </p:cNvCxnSpPr>
          <p:nvPr/>
        </p:nvCxnSpPr>
        <p:spPr>
          <a:xfrm rot="10800000">
            <a:off x="1798187" y="1717562"/>
            <a:ext cx="333000" cy="86400"/>
          </a:xfrm>
          <a:prstGeom prst="straightConnector1">
            <a:avLst/>
          </a:prstGeom>
          <a:noFill/>
          <a:ln w="19050" cap="flat" cmpd="sng">
            <a:solidFill>
              <a:srgbClr val="FFFFFF"/>
            </a:solidFill>
            <a:prstDash val="dot"/>
            <a:round/>
            <a:headEnd type="none" w="lg" len="lg"/>
            <a:tailEnd type="triangle" w="lg" len="lg"/>
          </a:ln>
        </p:spPr>
      </p:cxnSp>
      <p:pic>
        <p:nvPicPr>
          <p:cNvPr id="543" name="Shape 543"/>
          <p:cNvPicPr preferRelativeResize="0"/>
          <p:nvPr/>
        </p:nvPicPr>
        <p:blipFill>
          <a:blip r:embed="rId5">
            <a:alphaModFix/>
          </a:blip>
          <a:stretch>
            <a:fillRect/>
          </a:stretch>
        </p:blipFill>
        <p:spPr>
          <a:xfrm>
            <a:off x="795500" y="2532625"/>
            <a:ext cx="2756550" cy="2067412"/>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1000"/>
                                        <p:tgtEl>
                                          <p:spTgt spid="531"/>
                                        </p:tgtEl>
                                      </p:cBhvr>
                                    </p:animEffect>
                                  </p:childTnLst>
                                </p:cTn>
                              </p:par>
                              <p:par>
                                <p:cTn id="8" presetID="10" presetClass="entr" presetSubtype="0" fill="hold" nodeType="withEffect">
                                  <p:stCondLst>
                                    <p:cond delay="0"/>
                                  </p:stCondLst>
                                  <p:childTnLst>
                                    <p:set>
                                      <p:cBhvr>
                                        <p:cTn id="9" dur="1" fill="hold">
                                          <p:stCondLst>
                                            <p:cond delay="0"/>
                                          </p:stCondLst>
                                        </p:cTn>
                                        <p:tgtEl>
                                          <p:spTgt spid="532"/>
                                        </p:tgtEl>
                                        <p:attrNameLst>
                                          <p:attrName>style.visibility</p:attrName>
                                        </p:attrNameLst>
                                      </p:cBhvr>
                                      <p:to>
                                        <p:strVal val="visible"/>
                                      </p:to>
                                    </p:set>
                                    <p:animEffect transition="in" filter="fade">
                                      <p:cBhvr>
                                        <p:cTn id="10" dur="1000"/>
                                        <p:tgtEl>
                                          <p:spTgt spid="532"/>
                                        </p:tgtEl>
                                      </p:cBhvr>
                                    </p:animEffect>
                                  </p:childTnLst>
                                </p:cTn>
                              </p:par>
                              <p:par>
                                <p:cTn id="11" presetID="10" presetClass="entr" presetSubtype="0" fill="hold" nodeType="withEffect">
                                  <p:stCondLst>
                                    <p:cond delay="0"/>
                                  </p:stCondLst>
                                  <p:childTnLst>
                                    <p:set>
                                      <p:cBhvr>
                                        <p:cTn id="12" dur="1" fill="hold">
                                          <p:stCondLst>
                                            <p:cond delay="0"/>
                                          </p:stCondLst>
                                        </p:cTn>
                                        <p:tgtEl>
                                          <p:spTgt spid="533"/>
                                        </p:tgtEl>
                                        <p:attrNameLst>
                                          <p:attrName>style.visibility</p:attrName>
                                        </p:attrNameLst>
                                      </p:cBhvr>
                                      <p:to>
                                        <p:strVal val="visible"/>
                                      </p:to>
                                    </p:set>
                                    <p:animEffect transition="in" filter="fade">
                                      <p:cBhvr>
                                        <p:cTn id="13" dur="1000"/>
                                        <p:tgtEl>
                                          <p:spTgt spid="533"/>
                                        </p:tgtEl>
                                      </p:cBhvr>
                                    </p:animEffect>
                                  </p:childTnLst>
                                </p:cTn>
                              </p:par>
                              <p:par>
                                <p:cTn id="14" presetID="10" presetClass="entr" presetSubtype="0" fill="hold" nodeType="withEffect">
                                  <p:stCondLst>
                                    <p:cond delay="0"/>
                                  </p:stCondLst>
                                  <p:childTnLst>
                                    <p:set>
                                      <p:cBhvr>
                                        <p:cTn id="15" dur="1" fill="hold">
                                          <p:stCondLst>
                                            <p:cond delay="0"/>
                                          </p:stCondLst>
                                        </p:cTn>
                                        <p:tgtEl>
                                          <p:spTgt spid="534"/>
                                        </p:tgtEl>
                                        <p:attrNameLst>
                                          <p:attrName>style.visibility</p:attrName>
                                        </p:attrNameLst>
                                      </p:cBhvr>
                                      <p:to>
                                        <p:strVal val="visible"/>
                                      </p:to>
                                    </p:set>
                                    <p:animEffect transition="in" filter="fade">
                                      <p:cBhvr>
                                        <p:cTn id="16" dur="1000"/>
                                        <p:tgtEl>
                                          <p:spTgt spid="534"/>
                                        </p:tgtEl>
                                      </p:cBhvr>
                                    </p:animEffect>
                                  </p:childTnLst>
                                </p:cTn>
                              </p:par>
                              <p:par>
                                <p:cTn id="17" presetID="10" presetClass="entr" presetSubtype="0" fill="hold" nodeType="withEffect">
                                  <p:stCondLst>
                                    <p:cond delay="0"/>
                                  </p:stCondLst>
                                  <p:childTnLst>
                                    <p:set>
                                      <p:cBhvr>
                                        <p:cTn id="18" dur="1" fill="hold">
                                          <p:stCondLst>
                                            <p:cond delay="0"/>
                                          </p:stCondLst>
                                        </p:cTn>
                                        <p:tgtEl>
                                          <p:spTgt spid="535"/>
                                        </p:tgtEl>
                                        <p:attrNameLst>
                                          <p:attrName>style.visibility</p:attrName>
                                        </p:attrNameLst>
                                      </p:cBhvr>
                                      <p:to>
                                        <p:strVal val="visible"/>
                                      </p:to>
                                    </p:set>
                                    <p:animEffect transition="in" filter="fade">
                                      <p:cBhvr>
                                        <p:cTn id="19" dur="1000"/>
                                        <p:tgtEl>
                                          <p:spTgt spid="5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37"/>
                                        </p:tgtEl>
                                        <p:attrNameLst>
                                          <p:attrName>style.visibility</p:attrName>
                                        </p:attrNameLst>
                                      </p:cBhvr>
                                      <p:to>
                                        <p:strVal val="visible"/>
                                      </p:to>
                                    </p:set>
                                    <p:animEffect transition="in" filter="fade">
                                      <p:cBhvr>
                                        <p:cTn id="24" dur="1000"/>
                                        <p:tgtEl>
                                          <p:spTgt spid="537"/>
                                        </p:tgtEl>
                                      </p:cBhvr>
                                    </p:animEffect>
                                  </p:childTnLst>
                                </p:cTn>
                              </p:par>
                              <p:par>
                                <p:cTn id="25" presetID="10" presetClass="entr" presetSubtype="0" fill="hold" nodeType="withEffect">
                                  <p:stCondLst>
                                    <p:cond delay="0"/>
                                  </p:stCondLst>
                                  <p:childTnLst>
                                    <p:set>
                                      <p:cBhvr>
                                        <p:cTn id="26" dur="1" fill="hold">
                                          <p:stCondLst>
                                            <p:cond delay="0"/>
                                          </p:stCondLst>
                                        </p:cTn>
                                        <p:tgtEl>
                                          <p:spTgt spid="538"/>
                                        </p:tgtEl>
                                        <p:attrNameLst>
                                          <p:attrName>style.visibility</p:attrName>
                                        </p:attrNameLst>
                                      </p:cBhvr>
                                      <p:to>
                                        <p:strVal val="visible"/>
                                      </p:to>
                                    </p:set>
                                    <p:animEffect transition="in" filter="fade">
                                      <p:cBhvr>
                                        <p:cTn id="27" dur="1000"/>
                                        <p:tgtEl>
                                          <p:spTgt spid="538"/>
                                        </p:tgtEl>
                                      </p:cBhvr>
                                    </p:animEffect>
                                  </p:childTnLst>
                                </p:cTn>
                              </p:par>
                              <p:par>
                                <p:cTn id="28" presetID="10" presetClass="entr" presetSubtype="0" fill="hold" nodeType="withEffect">
                                  <p:stCondLst>
                                    <p:cond delay="0"/>
                                  </p:stCondLst>
                                  <p:childTnLst>
                                    <p:set>
                                      <p:cBhvr>
                                        <p:cTn id="29" dur="1" fill="hold">
                                          <p:stCondLst>
                                            <p:cond delay="0"/>
                                          </p:stCondLst>
                                        </p:cTn>
                                        <p:tgtEl>
                                          <p:spTgt spid="539"/>
                                        </p:tgtEl>
                                        <p:attrNameLst>
                                          <p:attrName>style.visibility</p:attrName>
                                        </p:attrNameLst>
                                      </p:cBhvr>
                                      <p:to>
                                        <p:strVal val="visible"/>
                                      </p:to>
                                    </p:set>
                                    <p:animEffect transition="in" filter="fade">
                                      <p:cBhvr>
                                        <p:cTn id="30" dur="1000"/>
                                        <p:tgtEl>
                                          <p:spTgt spid="539"/>
                                        </p:tgtEl>
                                      </p:cBhvr>
                                    </p:animEffect>
                                  </p:childTnLst>
                                </p:cTn>
                              </p:par>
                              <p:par>
                                <p:cTn id="31" presetID="10" presetClass="entr" presetSubtype="0" fill="hold" nodeType="withEffect">
                                  <p:stCondLst>
                                    <p:cond delay="0"/>
                                  </p:stCondLst>
                                  <p:childTnLst>
                                    <p:set>
                                      <p:cBhvr>
                                        <p:cTn id="32" dur="1" fill="hold">
                                          <p:stCondLst>
                                            <p:cond delay="0"/>
                                          </p:stCondLst>
                                        </p:cTn>
                                        <p:tgtEl>
                                          <p:spTgt spid="540"/>
                                        </p:tgtEl>
                                        <p:attrNameLst>
                                          <p:attrName>style.visibility</p:attrName>
                                        </p:attrNameLst>
                                      </p:cBhvr>
                                      <p:to>
                                        <p:strVal val="visible"/>
                                      </p:to>
                                    </p:set>
                                    <p:animEffect transition="in" filter="fade">
                                      <p:cBhvr>
                                        <p:cTn id="33" dur="1000"/>
                                        <p:tgtEl>
                                          <p:spTgt spid="540"/>
                                        </p:tgtEl>
                                      </p:cBhvr>
                                    </p:animEffect>
                                  </p:childTnLst>
                                </p:cTn>
                              </p:par>
                              <p:par>
                                <p:cTn id="34" presetID="10" presetClass="entr" presetSubtype="0" fill="hold" nodeType="withEffect">
                                  <p:stCondLst>
                                    <p:cond delay="0"/>
                                  </p:stCondLst>
                                  <p:childTnLst>
                                    <p:set>
                                      <p:cBhvr>
                                        <p:cTn id="35" dur="1" fill="hold">
                                          <p:stCondLst>
                                            <p:cond delay="0"/>
                                          </p:stCondLst>
                                        </p:cTn>
                                        <p:tgtEl>
                                          <p:spTgt spid="541"/>
                                        </p:tgtEl>
                                        <p:attrNameLst>
                                          <p:attrName>style.visibility</p:attrName>
                                        </p:attrNameLst>
                                      </p:cBhvr>
                                      <p:to>
                                        <p:strVal val="visible"/>
                                      </p:to>
                                    </p:set>
                                    <p:animEffect transition="in" filter="fade">
                                      <p:cBhvr>
                                        <p:cTn id="36" dur="1000"/>
                                        <p:tgtEl>
                                          <p:spTgt spid="5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36"/>
                                        </p:tgtEl>
                                        <p:attrNameLst>
                                          <p:attrName>style.visibility</p:attrName>
                                        </p:attrNameLst>
                                      </p:cBhvr>
                                      <p:to>
                                        <p:strVal val="visible"/>
                                      </p:to>
                                    </p:set>
                                    <p:animEffect transition="in" filter="fade">
                                      <p:cBhvr>
                                        <p:cTn id="41" dur="1000"/>
                                        <p:tgtEl>
                                          <p:spTgt spid="536"/>
                                        </p:tgtEl>
                                      </p:cBhvr>
                                    </p:animEffect>
                                  </p:childTnLst>
                                </p:cTn>
                              </p:par>
                              <p:par>
                                <p:cTn id="42" presetID="10" presetClass="entr" presetSubtype="0" fill="hold" nodeType="withEffect">
                                  <p:stCondLst>
                                    <p:cond delay="0"/>
                                  </p:stCondLst>
                                  <p:childTnLst>
                                    <p:set>
                                      <p:cBhvr>
                                        <p:cTn id="43" dur="1" fill="hold">
                                          <p:stCondLst>
                                            <p:cond delay="0"/>
                                          </p:stCondLst>
                                        </p:cTn>
                                        <p:tgtEl>
                                          <p:spTgt spid="542"/>
                                        </p:tgtEl>
                                        <p:attrNameLst>
                                          <p:attrName>style.visibility</p:attrName>
                                        </p:attrNameLst>
                                      </p:cBhvr>
                                      <p:to>
                                        <p:strVal val="visible"/>
                                      </p:to>
                                    </p:set>
                                    <p:animEffect transition="in" filter="fade">
                                      <p:cBhvr>
                                        <p:cTn id="44" dur="1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Shape 548"/>
          <p:cNvPicPr preferRelativeResize="0"/>
          <p:nvPr/>
        </p:nvPicPr>
        <p:blipFill>
          <a:blip r:embed="rId3">
            <a:alphaModFix/>
          </a:blip>
          <a:stretch>
            <a:fillRect/>
          </a:stretch>
        </p:blipFill>
        <p:spPr>
          <a:xfrm>
            <a:off x="485575" y="940075"/>
            <a:ext cx="8201224" cy="3627924"/>
          </a:xfrm>
          <a:prstGeom prst="rect">
            <a:avLst/>
          </a:prstGeom>
          <a:noFill/>
          <a:ln>
            <a:noFill/>
          </a:ln>
        </p:spPr>
      </p:pic>
      <p:sp>
        <p:nvSpPr>
          <p:cNvPr id="549" name="Shape 549"/>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indent="304800" rtl="0">
              <a:spcBef>
                <a:spcPts val="0"/>
              </a:spcBef>
              <a:buNone/>
            </a:pPr>
            <a:r>
              <a:rPr lang="en">
                <a:solidFill>
                  <a:schemeClr val="dk1"/>
                </a:solidFill>
              </a:rPr>
              <a:t>Here Be Dragons:  Security Maps of the Container New World</a:t>
            </a:r>
          </a:p>
        </p:txBody>
      </p:sp>
      <p:pic>
        <p:nvPicPr>
          <p:cNvPr id="550" name="Shape 550"/>
          <p:cNvPicPr preferRelativeResize="0"/>
          <p:nvPr/>
        </p:nvPicPr>
        <p:blipFill>
          <a:blip r:embed="rId4">
            <a:alphaModFix/>
          </a:blip>
          <a:stretch>
            <a:fillRect/>
          </a:stretch>
        </p:blipFill>
        <p:spPr>
          <a:xfrm>
            <a:off x="7408275" y="2078900"/>
            <a:ext cx="568174" cy="568174"/>
          </a:xfrm>
          <a:prstGeom prst="rect">
            <a:avLst/>
          </a:prstGeom>
          <a:noFill/>
          <a:ln>
            <a:noFill/>
          </a:ln>
        </p:spPr>
      </p:pic>
      <p:sp>
        <p:nvSpPr>
          <p:cNvPr id="551" name="Shape 551"/>
          <p:cNvSpPr/>
          <p:nvPr/>
        </p:nvSpPr>
        <p:spPr>
          <a:xfrm>
            <a:off x="6356350" y="2223411"/>
            <a:ext cx="215825" cy="42367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1</a:t>
            </a:r>
          </a:p>
        </p:txBody>
      </p:sp>
      <p:sp>
        <p:nvSpPr>
          <p:cNvPr id="552" name="Shape 552"/>
          <p:cNvSpPr/>
          <p:nvPr/>
        </p:nvSpPr>
        <p:spPr>
          <a:xfrm>
            <a:off x="5116462" y="2658086"/>
            <a:ext cx="242170"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2</a:t>
            </a:r>
          </a:p>
        </p:txBody>
      </p:sp>
      <p:sp>
        <p:nvSpPr>
          <p:cNvPr id="553" name="Shape 553"/>
          <p:cNvSpPr/>
          <p:nvPr/>
        </p:nvSpPr>
        <p:spPr>
          <a:xfrm>
            <a:off x="3956775" y="2355786"/>
            <a:ext cx="243690" cy="43193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3</a:t>
            </a:r>
          </a:p>
        </p:txBody>
      </p:sp>
      <p:sp>
        <p:nvSpPr>
          <p:cNvPr id="554" name="Shape 554"/>
          <p:cNvSpPr/>
          <p:nvPr/>
        </p:nvSpPr>
        <p:spPr>
          <a:xfrm>
            <a:off x="3084299" y="2012986"/>
            <a:ext cx="273581" cy="42249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4</a:t>
            </a:r>
          </a:p>
        </p:txBody>
      </p:sp>
      <p:sp>
        <p:nvSpPr>
          <p:cNvPr id="555" name="Shape 555"/>
          <p:cNvSpPr/>
          <p:nvPr/>
        </p:nvSpPr>
        <p:spPr>
          <a:xfrm>
            <a:off x="2366549" y="2435474"/>
            <a:ext cx="231531"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5</a:t>
            </a:r>
          </a:p>
        </p:txBody>
      </p:sp>
      <p:pic>
        <p:nvPicPr>
          <p:cNvPr id="556" name="Shape 556"/>
          <p:cNvPicPr preferRelativeResize="0"/>
          <p:nvPr/>
        </p:nvPicPr>
        <p:blipFill>
          <a:blip r:embed="rId4">
            <a:alphaModFix/>
          </a:blip>
          <a:stretch>
            <a:fillRect/>
          </a:stretch>
        </p:blipFill>
        <p:spPr>
          <a:xfrm>
            <a:off x="1424175" y="2037712"/>
            <a:ext cx="568174" cy="568174"/>
          </a:xfrm>
          <a:prstGeom prst="rect">
            <a:avLst/>
          </a:prstGeom>
          <a:noFill/>
          <a:ln>
            <a:noFill/>
          </a:ln>
        </p:spPr>
      </p:pic>
      <p:cxnSp>
        <p:nvCxnSpPr>
          <p:cNvPr id="557" name="Shape 557"/>
          <p:cNvCxnSpPr>
            <a:stCxn id="550" idx="1"/>
          </p:cNvCxnSpPr>
          <p:nvPr/>
        </p:nvCxnSpPr>
        <p:spPr>
          <a:xfrm flipH="1">
            <a:off x="6582375" y="2362987"/>
            <a:ext cx="825900" cy="75600"/>
          </a:xfrm>
          <a:prstGeom prst="straightConnector1">
            <a:avLst/>
          </a:prstGeom>
          <a:noFill/>
          <a:ln w="19050" cap="flat" cmpd="sng">
            <a:solidFill>
              <a:srgbClr val="FFFFFF"/>
            </a:solidFill>
            <a:prstDash val="dot"/>
            <a:round/>
            <a:headEnd type="none" w="lg" len="lg"/>
            <a:tailEnd type="triangle" w="lg" len="lg"/>
          </a:ln>
        </p:spPr>
      </p:cxnSp>
      <p:cxnSp>
        <p:nvCxnSpPr>
          <p:cNvPr id="558" name="Shape 558"/>
          <p:cNvCxnSpPr/>
          <p:nvPr/>
        </p:nvCxnSpPr>
        <p:spPr>
          <a:xfrm flipH="1">
            <a:off x="5422175" y="2582550"/>
            <a:ext cx="764399" cy="278700"/>
          </a:xfrm>
          <a:prstGeom prst="straightConnector1">
            <a:avLst/>
          </a:prstGeom>
          <a:noFill/>
          <a:ln w="19050" cap="flat" cmpd="sng">
            <a:solidFill>
              <a:srgbClr val="FFFFFF"/>
            </a:solidFill>
            <a:prstDash val="dot"/>
            <a:round/>
            <a:headEnd type="none" w="lg" len="lg"/>
            <a:tailEnd type="triangle" w="lg" len="lg"/>
          </a:ln>
        </p:spPr>
      </p:cxnSp>
      <p:cxnSp>
        <p:nvCxnSpPr>
          <p:cNvPr id="559" name="Shape 559"/>
          <p:cNvCxnSpPr/>
          <p:nvPr/>
        </p:nvCxnSpPr>
        <p:spPr>
          <a:xfrm rot="10800000">
            <a:off x="4262149" y="2667775"/>
            <a:ext cx="836400" cy="229499"/>
          </a:xfrm>
          <a:prstGeom prst="straightConnector1">
            <a:avLst/>
          </a:prstGeom>
          <a:noFill/>
          <a:ln w="19050" cap="flat" cmpd="sng">
            <a:solidFill>
              <a:srgbClr val="FFFFFF"/>
            </a:solidFill>
            <a:prstDash val="dot"/>
            <a:round/>
            <a:headEnd type="none" w="lg" len="lg"/>
            <a:tailEnd type="triangle" w="lg" len="lg"/>
          </a:ln>
        </p:spPr>
      </p:cxnSp>
      <p:cxnSp>
        <p:nvCxnSpPr>
          <p:cNvPr id="560" name="Shape 560"/>
          <p:cNvCxnSpPr/>
          <p:nvPr/>
        </p:nvCxnSpPr>
        <p:spPr>
          <a:xfrm rot="10800000">
            <a:off x="3380899" y="2303574"/>
            <a:ext cx="512700" cy="234000"/>
          </a:xfrm>
          <a:prstGeom prst="straightConnector1">
            <a:avLst/>
          </a:prstGeom>
          <a:noFill/>
          <a:ln w="19050" cap="flat" cmpd="sng">
            <a:solidFill>
              <a:srgbClr val="FFFFFF"/>
            </a:solidFill>
            <a:prstDash val="dot"/>
            <a:round/>
            <a:headEnd type="none" w="lg" len="lg"/>
            <a:tailEnd type="triangle" w="lg" len="lg"/>
          </a:ln>
        </p:spPr>
      </p:cxnSp>
      <p:cxnSp>
        <p:nvCxnSpPr>
          <p:cNvPr id="561" name="Shape 561"/>
          <p:cNvCxnSpPr/>
          <p:nvPr/>
        </p:nvCxnSpPr>
        <p:spPr>
          <a:xfrm flipH="1">
            <a:off x="2652600" y="2366725"/>
            <a:ext cx="440699" cy="225000"/>
          </a:xfrm>
          <a:prstGeom prst="straightConnector1">
            <a:avLst/>
          </a:prstGeom>
          <a:noFill/>
          <a:ln w="19050" cap="flat" cmpd="sng">
            <a:solidFill>
              <a:srgbClr val="FFFFFF"/>
            </a:solidFill>
            <a:prstDash val="dot"/>
            <a:round/>
            <a:headEnd type="none" w="lg" len="lg"/>
            <a:tailEnd type="triangle" w="lg" len="lg"/>
          </a:ln>
        </p:spPr>
      </p:cxnSp>
      <p:cxnSp>
        <p:nvCxnSpPr>
          <p:cNvPr id="562" name="Shape 562"/>
          <p:cNvCxnSpPr>
            <a:endCxn id="556" idx="2"/>
          </p:cNvCxnSpPr>
          <p:nvPr/>
        </p:nvCxnSpPr>
        <p:spPr>
          <a:xfrm rot="10800000">
            <a:off x="1708262" y="2605887"/>
            <a:ext cx="584700" cy="66600"/>
          </a:xfrm>
          <a:prstGeom prst="straightConnector1">
            <a:avLst/>
          </a:prstGeom>
          <a:noFill/>
          <a:ln w="19050" cap="flat" cmpd="sng">
            <a:solidFill>
              <a:srgbClr val="FFFFFF"/>
            </a:solidFill>
            <a:prstDash val="dot"/>
            <a:round/>
            <a:headEnd type="none" w="lg" len="lg"/>
            <a:tailEnd type="triangle" w="lg" len="lg"/>
          </a:ln>
        </p:spPr>
      </p:cxnSp>
      <p:pic>
        <p:nvPicPr>
          <p:cNvPr id="563" name="Shape 563"/>
          <p:cNvPicPr preferRelativeResize="0"/>
          <p:nvPr/>
        </p:nvPicPr>
        <p:blipFill rotWithShape="1">
          <a:blip r:embed="rId5">
            <a:alphaModFix/>
          </a:blip>
          <a:srcRect l="80963" t="25443" r="856" b="50815"/>
          <a:stretch/>
        </p:blipFill>
        <p:spPr>
          <a:xfrm>
            <a:off x="4957698" y="1525374"/>
            <a:ext cx="716427" cy="1036774"/>
          </a:xfrm>
          <a:prstGeom prst="rect">
            <a:avLst/>
          </a:prstGeom>
          <a:noFill/>
          <a:ln>
            <a:noFill/>
          </a:ln>
        </p:spPr>
      </p:pic>
      <p:pic>
        <p:nvPicPr>
          <p:cNvPr id="564" name="Shape 564"/>
          <p:cNvPicPr preferRelativeResize="0"/>
          <p:nvPr/>
        </p:nvPicPr>
        <p:blipFill rotWithShape="1">
          <a:blip r:embed="rId5">
            <a:alphaModFix/>
          </a:blip>
          <a:srcRect l="20125" t="25641" r="60632" b="50806"/>
          <a:stretch/>
        </p:blipFill>
        <p:spPr>
          <a:xfrm>
            <a:off x="713550" y="2813000"/>
            <a:ext cx="764401" cy="1036774"/>
          </a:xfrm>
          <a:prstGeom prst="rect">
            <a:avLst/>
          </a:prstGeom>
          <a:noFill/>
          <a:ln>
            <a:noFill/>
          </a:ln>
        </p:spPr>
      </p:pic>
      <p:pic>
        <p:nvPicPr>
          <p:cNvPr id="565" name="Shape 565"/>
          <p:cNvPicPr preferRelativeResize="0"/>
          <p:nvPr/>
        </p:nvPicPr>
        <p:blipFill rotWithShape="1">
          <a:blip r:embed="rId5">
            <a:alphaModFix/>
          </a:blip>
          <a:srcRect l="61056" t="25961" r="20574" b="50769"/>
          <a:stretch/>
        </p:blipFill>
        <p:spPr>
          <a:xfrm>
            <a:off x="6826325" y="2787725"/>
            <a:ext cx="678273" cy="981563"/>
          </a:xfrm>
          <a:prstGeom prst="rect">
            <a:avLst/>
          </a:prstGeom>
          <a:noFill/>
          <a:ln>
            <a:noFill/>
          </a:ln>
        </p:spPr>
      </p:pic>
      <p:pic>
        <p:nvPicPr>
          <p:cNvPr id="566" name="Shape 566"/>
          <p:cNvPicPr preferRelativeResize="0"/>
          <p:nvPr/>
        </p:nvPicPr>
        <p:blipFill rotWithShape="1">
          <a:blip r:embed="rId5">
            <a:alphaModFix/>
          </a:blip>
          <a:srcRect l="40451" t="25611" r="40640" b="50808"/>
          <a:stretch/>
        </p:blipFill>
        <p:spPr>
          <a:xfrm>
            <a:off x="3813002" y="2862700"/>
            <a:ext cx="678273" cy="9373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000"/>
                                        <p:tgtEl>
                                          <p:spTgt spid="551"/>
                                        </p:tgtEl>
                                      </p:cBhvr>
                                    </p:animEffect>
                                  </p:childTnLst>
                                </p:cTn>
                              </p:par>
                              <p:par>
                                <p:cTn id="8" presetID="10" presetClass="entr" presetSubtype="0" fill="hold" nodeType="withEffect">
                                  <p:stCondLst>
                                    <p:cond delay="0"/>
                                  </p:stCondLst>
                                  <p:childTnLst>
                                    <p:set>
                                      <p:cBhvr>
                                        <p:cTn id="9" dur="1" fill="hold">
                                          <p:stCondLst>
                                            <p:cond delay="0"/>
                                          </p:stCondLst>
                                        </p:cTn>
                                        <p:tgtEl>
                                          <p:spTgt spid="552"/>
                                        </p:tgtEl>
                                        <p:attrNameLst>
                                          <p:attrName>style.visibility</p:attrName>
                                        </p:attrNameLst>
                                      </p:cBhvr>
                                      <p:to>
                                        <p:strVal val="visible"/>
                                      </p:to>
                                    </p:set>
                                    <p:animEffect transition="in" filter="fade">
                                      <p:cBhvr>
                                        <p:cTn id="10" dur="1000"/>
                                        <p:tgtEl>
                                          <p:spTgt spid="552"/>
                                        </p:tgtEl>
                                      </p:cBhvr>
                                    </p:animEffect>
                                  </p:childTnLst>
                                </p:cTn>
                              </p:par>
                              <p:par>
                                <p:cTn id="11" presetID="10" presetClass="entr" presetSubtype="0" fill="hold" nodeType="withEffect">
                                  <p:stCondLst>
                                    <p:cond delay="0"/>
                                  </p:stCondLst>
                                  <p:childTnLst>
                                    <p:set>
                                      <p:cBhvr>
                                        <p:cTn id="12" dur="1" fill="hold">
                                          <p:stCondLst>
                                            <p:cond delay="0"/>
                                          </p:stCondLst>
                                        </p:cTn>
                                        <p:tgtEl>
                                          <p:spTgt spid="553"/>
                                        </p:tgtEl>
                                        <p:attrNameLst>
                                          <p:attrName>style.visibility</p:attrName>
                                        </p:attrNameLst>
                                      </p:cBhvr>
                                      <p:to>
                                        <p:strVal val="visible"/>
                                      </p:to>
                                    </p:set>
                                    <p:animEffect transition="in" filter="fade">
                                      <p:cBhvr>
                                        <p:cTn id="13" dur="1000"/>
                                        <p:tgtEl>
                                          <p:spTgt spid="553"/>
                                        </p:tgtEl>
                                      </p:cBhvr>
                                    </p:animEffect>
                                  </p:childTnLst>
                                </p:cTn>
                              </p:par>
                              <p:par>
                                <p:cTn id="14" presetID="10" presetClass="entr" presetSubtype="0" fill="hold" nodeType="withEffect">
                                  <p:stCondLst>
                                    <p:cond delay="0"/>
                                  </p:stCondLst>
                                  <p:childTnLst>
                                    <p:set>
                                      <p:cBhvr>
                                        <p:cTn id="15" dur="1" fill="hold">
                                          <p:stCondLst>
                                            <p:cond delay="0"/>
                                          </p:stCondLst>
                                        </p:cTn>
                                        <p:tgtEl>
                                          <p:spTgt spid="554"/>
                                        </p:tgtEl>
                                        <p:attrNameLst>
                                          <p:attrName>style.visibility</p:attrName>
                                        </p:attrNameLst>
                                      </p:cBhvr>
                                      <p:to>
                                        <p:strVal val="visible"/>
                                      </p:to>
                                    </p:set>
                                    <p:animEffect transition="in" filter="fade">
                                      <p:cBhvr>
                                        <p:cTn id="16" dur="1000"/>
                                        <p:tgtEl>
                                          <p:spTgt spid="554"/>
                                        </p:tgtEl>
                                      </p:cBhvr>
                                    </p:animEffect>
                                  </p:childTnLst>
                                </p:cTn>
                              </p:par>
                              <p:par>
                                <p:cTn id="17" presetID="10" presetClass="entr" presetSubtype="0" fill="hold" nodeType="withEffect">
                                  <p:stCondLst>
                                    <p:cond delay="0"/>
                                  </p:stCondLst>
                                  <p:childTnLst>
                                    <p:set>
                                      <p:cBhvr>
                                        <p:cTn id="18" dur="1" fill="hold">
                                          <p:stCondLst>
                                            <p:cond delay="0"/>
                                          </p:stCondLst>
                                        </p:cTn>
                                        <p:tgtEl>
                                          <p:spTgt spid="555"/>
                                        </p:tgtEl>
                                        <p:attrNameLst>
                                          <p:attrName>style.visibility</p:attrName>
                                        </p:attrNameLst>
                                      </p:cBhvr>
                                      <p:to>
                                        <p:strVal val="visible"/>
                                      </p:to>
                                    </p:set>
                                    <p:animEffect transition="in" filter="fade">
                                      <p:cBhvr>
                                        <p:cTn id="19" dur="1000"/>
                                        <p:tgtEl>
                                          <p:spTgt spid="5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fade">
                                      <p:cBhvr>
                                        <p:cTn id="24" dur="1000"/>
                                        <p:tgtEl>
                                          <p:spTgt spid="557"/>
                                        </p:tgtEl>
                                      </p:cBhvr>
                                    </p:animEffect>
                                  </p:childTnLst>
                                </p:cTn>
                              </p:par>
                              <p:par>
                                <p:cTn id="25" presetID="10" presetClass="entr" presetSubtype="0" fill="hold" nodeType="withEffect">
                                  <p:stCondLst>
                                    <p:cond delay="0"/>
                                  </p:stCondLst>
                                  <p:childTnLst>
                                    <p:set>
                                      <p:cBhvr>
                                        <p:cTn id="26" dur="1" fill="hold">
                                          <p:stCondLst>
                                            <p:cond delay="0"/>
                                          </p:stCondLst>
                                        </p:cTn>
                                        <p:tgtEl>
                                          <p:spTgt spid="558"/>
                                        </p:tgtEl>
                                        <p:attrNameLst>
                                          <p:attrName>style.visibility</p:attrName>
                                        </p:attrNameLst>
                                      </p:cBhvr>
                                      <p:to>
                                        <p:strVal val="visible"/>
                                      </p:to>
                                    </p:set>
                                    <p:animEffect transition="in" filter="fade">
                                      <p:cBhvr>
                                        <p:cTn id="27" dur="1000"/>
                                        <p:tgtEl>
                                          <p:spTgt spid="558"/>
                                        </p:tgtEl>
                                      </p:cBhvr>
                                    </p:animEffect>
                                  </p:childTnLst>
                                </p:cTn>
                              </p:par>
                              <p:par>
                                <p:cTn id="28" presetID="10" presetClass="entr" presetSubtype="0" fill="hold" nodeType="withEffect">
                                  <p:stCondLst>
                                    <p:cond delay="0"/>
                                  </p:stCondLst>
                                  <p:childTnLst>
                                    <p:set>
                                      <p:cBhvr>
                                        <p:cTn id="29" dur="1" fill="hold">
                                          <p:stCondLst>
                                            <p:cond delay="0"/>
                                          </p:stCondLst>
                                        </p:cTn>
                                        <p:tgtEl>
                                          <p:spTgt spid="559"/>
                                        </p:tgtEl>
                                        <p:attrNameLst>
                                          <p:attrName>style.visibility</p:attrName>
                                        </p:attrNameLst>
                                      </p:cBhvr>
                                      <p:to>
                                        <p:strVal val="visible"/>
                                      </p:to>
                                    </p:set>
                                    <p:animEffect transition="in" filter="fade">
                                      <p:cBhvr>
                                        <p:cTn id="30" dur="1000"/>
                                        <p:tgtEl>
                                          <p:spTgt spid="559"/>
                                        </p:tgtEl>
                                      </p:cBhvr>
                                    </p:animEffect>
                                  </p:childTnLst>
                                </p:cTn>
                              </p:par>
                              <p:par>
                                <p:cTn id="31" presetID="10" presetClass="entr" presetSubtype="0" fill="hold" nodeType="withEffect">
                                  <p:stCondLst>
                                    <p:cond delay="0"/>
                                  </p:stCondLst>
                                  <p:childTnLst>
                                    <p:set>
                                      <p:cBhvr>
                                        <p:cTn id="32" dur="1" fill="hold">
                                          <p:stCondLst>
                                            <p:cond delay="0"/>
                                          </p:stCondLst>
                                        </p:cTn>
                                        <p:tgtEl>
                                          <p:spTgt spid="560"/>
                                        </p:tgtEl>
                                        <p:attrNameLst>
                                          <p:attrName>style.visibility</p:attrName>
                                        </p:attrNameLst>
                                      </p:cBhvr>
                                      <p:to>
                                        <p:strVal val="visible"/>
                                      </p:to>
                                    </p:set>
                                    <p:animEffect transition="in" filter="fade">
                                      <p:cBhvr>
                                        <p:cTn id="33" dur="1000"/>
                                        <p:tgtEl>
                                          <p:spTgt spid="560"/>
                                        </p:tgtEl>
                                      </p:cBhvr>
                                    </p:animEffect>
                                  </p:childTnLst>
                                </p:cTn>
                              </p:par>
                              <p:par>
                                <p:cTn id="34" presetID="10" presetClass="entr" presetSubtype="0" fill="hold" nodeType="withEffect">
                                  <p:stCondLst>
                                    <p:cond delay="0"/>
                                  </p:stCondLst>
                                  <p:childTnLst>
                                    <p:set>
                                      <p:cBhvr>
                                        <p:cTn id="35" dur="1" fill="hold">
                                          <p:stCondLst>
                                            <p:cond delay="0"/>
                                          </p:stCondLst>
                                        </p:cTn>
                                        <p:tgtEl>
                                          <p:spTgt spid="561"/>
                                        </p:tgtEl>
                                        <p:attrNameLst>
                                          <p:attrName>style.visibility</p:attrName>
                                        </p:attrNameLst>
                                      </p:cBhvr>
                                      <p:to>
                                        <p:strVal val="visible"/>
                                      </p:to>
                                    </p:set>
                                    <p:animEffect transition="in" filter="fade">
                                      <p:cBhvr>
                                        <p:cTn id="36" dur="1000"/>
                                        <p:tgtEl>
                                          <p:spTgt spid="56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56"/>
                                        </p:tgtEl>
                                        <p:attrNameLst>
                                          <p:attrName>style.visibility</p:attrName>
                                        </p:attrNameLst>
                                      </p:cBhvr>
                                      <p:to>
                                        <p:strVal val="visible"/>
                                      </p:to>
                                    </p:set>
                                    <p:animEffect transition="in" filter="fade">
                                      <p:cBhvr>
                                        <p:cTn id="41" dur="1000"/>
                                        <p:tgtEl>
                                          <p:spTgt spid="556"/>
                                        </p:tgtEl>
                                      </p:cBhvr>
                                    </p:animEffect>
                                  </p:childTnLst>
                                </p:cTn>
                              </p:par>
                              <p:par>
                                <p:cTn id="42" presetID="10" presetClass="entr" presetSubtype="0" fill="hold" nodeType="withEffect">
                                  <p:stCondLst>
                                    <p:cond delay="0"/>
                                  </p:stCondLst>
                                  <p:childTnLst>
                                    <p:set>
                                      <p:cBhvr>
                                        <p:cTn id="43" dur="1" fill="hold">
                                          <p:stCondLst>
                                            <p:cond delay="0"/>
                                          </p:stCondLst>
                                        </p:cTn>
                                        <p:tgtEl>
                                          <p:spTgt spid="562"/>
                                        </p:tgtEl>
                                        <p:attrNameLst>
                                          <p:attrName>style.visibility</p:attrName>
                                        </p:attrNameLst>
                                      </p:cBhvr>
                                      <p:to>
                                        <p:strVal val="visible"/>
                                      </p:to>
                                    </p:set>
                                    <p:animEffect transition="in" filter="fade">
                                      <p:cBhvr>
                                        <p:cTn id="44" dur="10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Shape 571"/>
          <p:cNvPicPr preferRelativeResize="0"/>
          <p:nvPr/>
        </p:nvPicPr>
        <p:blipFill rotWithShape="1">
          <a:blip r:embed="rId3">
            <a:alphaModFix/>
          </a:blip>
          <a:srcRect t="9898" b="7340"/>
          <a:stretch/>
        </p:blipFill>
        <p:spPr>
          <a:xfrm>
            <a:off x="494574" y="940075"/>
            <a:ext cx="8192221" cy="3617150"/>
          </a:xfrm>
          <a:prstGeom prst="rect">
            <a:avLst/>
          </a:prstGeom>
          <a:noFill/>
          <a:ln>
            <a:noFill/>
          </a:ln>
        </p:spPr>
      </p:pic>
      <p:sp>
        <p:nvSpPr>
          <p:cNvPr id="572" name="Shape 572"/>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indent="304800" rtl="0">
              <a:spcBef>
                <a:spcPts val="0"/>
              </a:spcBef>
              <a:buNone/>
            </a:pPr>
            <a:r>
              <a:rPr lang="en">
                <a:solidFill>
                  <a:schemeClr val="dk1"/>
                </a:solidFill>
              </a:rPr>
              <a:t>Here Be Dragons:  Security Maps of the Container New World</a:t>
            </a:r>
          </a:p>
        </p:txBody>
      </p:sp>
      <p:pic>
        <p:nvPicPr>
          <p:cNvPr id="573" name="Shape 573"/>
          <p:cNvPicPr preferRelativeResize="0"/>
          <p:nvPr/>
        </p:nvPicPr>
        <p:blipFill>
          <a:blip r:embed="rId4">
            <a:alphaModFix/>
          </a:blip>
          <a:stretch>
            <a:fillRect/>
          </a:stretch>
        </p:blipFill>
        <p:spPr>
          <a:xfrm>
            <a:off x="5134400" y="2623137"/>
            <a:ext cx="568174" cy="568174"/>
          </a:xfrm>
          <a:prstGeom prst="rect">
            <a:avLst/>
          </a:prstGeom>
          <a:noFill/>
          <a:ln>
            <a:noFill/>
          </a:ln>
        </p:spPr>
      </p:pic>
      <p:sp>
        <p:nvSpPr>
          <p:cNvPr id="574" name="Shape 574"/>
          <p:cNvSpPr/>
          <p:nvPr/>
        </p:nvSpPr>
        <p:spPr>
          <a:xfrm>
            <a:off x="4920175" y="2484186"/>
            <a:ext cx="215825" cy="42367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1</a:t>
            </a:r>
          </a:p>
        </p:txBody>
      </p:sp>
      <p:sp>
        <p:nvSpPr>
          <p:cNvPr id="575" name="Shape 575"/>
          <p:cNvSpPr/>
          <p:nvPr/>
        </p:nvSpPr>
        <p:spPr>
          <a:xfrm>
            <a:off x="4117412" y="2535036"/>
            <a:ext cx="242170"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2</a:t>
            </a:r>
          </a:p>
        </p:txBody>
      </p:sp>
      <p:sp>
        <p:nvSpPr>
          <p:cNvPr id="576" name="Shape 576"/>
          <p:cNvSpPr/>
          <p:nvPr/>
        </p:nvSpPr>
        <p:spPr>
          <a:xfrm>
            <a:off x="3354075" y="2803749"/>
            <a:ext cx="243690" cy="43193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3</a:t>
            </a:r>
          </a:p>
        </p:txBody>
      </p:sp>
      <p:sp>
        <p:nvSpPr>
          <p:cNvPr id="577" name="Shape 577"/>
          <p:cNvSpPr/>
          <p:nvPr/>
        </p:nvSpPr>
        <p:spPr>
          <a:xfrm>
            <a:off x="2391899" y="3352211"/>
            <a:ext cx="273581" cy="42249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4</a:t>
            </a:r>
          </a:p>
        </p:txBody>
      </p:sp>
      <p:sp>
        <p:nvSpPr>
          <p:cNvPr id="578" name="Shape 578"/>
          <p:cNvSpPr/>
          <p:nvPr/>
        </p:nvSpPr>
        <p:spPr>
          <a:xfrm>
            <a:off x="1363349" y="3473136"/>
            <a:ext cx="231531"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5</a:t>
            </a:r>
          </a:p>
        </p:txBody>
      </p:sp>
      <p:pic>
        <p:nvPicPr>
          <p:cNvPr id="579" name="Shape 579"/>
          <p:cNvPicPr preferRelativeResize="0"/>
          <p:nvPr/>
        </p:nvPicPr>
        <p:blipFill>
          <a:blip r:embed="rId4">
            <a:alphaModFix/>
          </a:blip>
          <a:stretch>
            <a:fillRect/>
          </a:stretch>
        </p:blipFill>
        <p:spPr>
          <a:xfrm>
            <a:off x="494575" y="3085287"/>
            <a:ext cx="568174" cy="568174"/>
          </a:xfrm>
          <a:prstGeom prst="rect">
            <a:avLst/>
          </a:prstGeom>
          <a:noFill/>
          <a:ln>
            <a:noFill/>
          </a:ln>
        </p:spPr>
      </p:pic>
      <p:cxnSp>
        <p:nvCxnSpPr>
          <p:cNvPr id="580" name="Shape 580"/>
          <p:cNvCxnSpPr/>
          <p:nvPr/>
        </p:nvCxnSpPr>
        <p:spPr>
          <a:xfrm rot="10800000">
            <a:off x="5134399" y="2776674"/>
            <a:ext cx="117000" cy="117000"/>
          </a:xfrm>
          <a:prstGeom prst="straightConnector1">
            <a:avLst/>
          </a:prstGeom>
          <a:noFill/>
          <a:ln w="19050" cap="flat" cmpd="sng">
            <a:solidFill>
              <a:srgbClr val="FFFFFF"/>
            </a:solidFill>
            <a:prstDash val="dot"/>
            <a:round/>
            <a:headEnd type="none" w="lg" len="lg"/>
            <a:tailEnd type="triangle" w="lg" len="lg"/>
          </a:ln>
        </p:spPr>
      </p:cxnSp>
      <p:cxnSp>
        <p:nvCxnSpPr>
          <p:cNvPr id="581" name="Shape 581"/>
          <p:cNvCxnSpPr/>
          <p:nvPr/>
        </p:nvCxnSpPr>
        <p:spPr>
          <a:xfrm rot="10800000">
            <a:off x="4397025" y="2785775"/>
            <a:ext cx="485699" cy="0"/>
          </a:xfrm>
          <a:prstGeom prst="straightConnector1">
            <a:avLst/>
          </a:prstGeom>
          <a:noFill/>
          <a:ln w="19050" cap="flat" cmpd="sng">
            <a:solidFill>
              <a:srgbClr val="FFFFFF"/>
            </a:solidFill>
            <a:prstDash val="dot"/>
            <a:round/>
            <a:headEnd type="none" w="lg" len="lg"/>
            <a:tailEnd type="triangle" w="lg" len="lg"/>
          </a:ln>
        </p:spPr>
      </p:cxnSp>
      <p:cxnSp>
        <p:nvCxnSpPr>
          <p:cNvPr id="582" name="Shape 582"/>
          <p:cNvCxnSpPr/>
          <p:nvPr/>
        </p:nvCxnSpPr>
        <p:spPr>
          <a:xfrm flipH="1">
            <a:off x="3659750" y="2830725"/>
            <a:ext cx="395699" cy="152999"/>
          </a:xfrm>
          <a:prstGeom prst="straightConnector1">
            <a:avLst/>
          </a:prstGeom>
          <a:noFill/>
          <a:ln w="19050" cap="flat" cmpd="sng">
            <a:solidFill>
              <a:srgbClr val="FFFFFF"/>
            </a:solidFill>
            <a:prstDash val="dot"/>
            <a:round/>
            <a:headEnd type="none" w="lg" len="lg"/>
            <a:tailEnd type="triangle" w="lg" len="lg"/>
          </a:ln>
        </p:spPr>
      </p:cxnSp>
      <p:cxnSp>
        <p:nvCxnSpPr>
          <p:cNvPr id="583" name="Shape 583"/>
          <p:cNvCxnSpPr/>
          <p:nvPr/>
        </p:nvCxnSpPr>
        <p:spPr>
          <a:xfrm flipH="1">
            <a:off x="2697675" y="3109475"/>
            <a:ext cx="656399" cy="494400"/>
          </a:xfrm>
          <a:prstGeom prst="straightConnector1">
            <a:avLst/>
          </a:prstGeom>
          <a:noFill/>
          <a:ln w="19050" cap="flat" cmpd="sng">
            <a:solidFill>
              <a:srgbClr val="FFFFFF"/>
            </a:solidFill>
            <a:prstDash val="dot"/>
            <a:round/>
            <a:headEnd type="none" w="lg" len="lg"/>
            <a:tailEnd type="triangle" w="lg" len="lg"/>
          </a:ln>
        </p:spPr>
      </p:cxnSp>
      <p:cxnSp>
        <p:nvCxnSpPr>
          <p:cNvPr id="584" name="Shape 584"/>
          <p:cNvCxnSpPr/>
          <p:nvPr/>
        </p:nvCxnSpPr>
        <p:spPr>
          <a:xfrm flipH="1">
            <a:off x="1672499" y="3667000"/>
            <a:ext cx="719400" cy="107700"/>
          </a:xfrm>
          <a:prstGeom prst="straightConnector1">
            <a:avLst/>
          </a:prstGeom>
          <a:noFill/>
          <a:ln w="19050" cap="flat" cmpd="sng">
            <a:solidFill>
              <a:srgbClr val="FFFFFF"/>
            </a:solidFill>
            <a:prstDash val="dot"/>
            <a:round/>
            <a:headEnd type="none" w="lg" len="lg"/>
            <a:tailEnd type="triangle" w="lg" len="lg"/>
          </a:ln>
        </p:spPr>
      </p:cxnSp>
      <p:cxnSp>
        <p:nvCxnSpPr>
          <p:cNvPr id="585" name="Shape 585"/>
          <p:cNvCxnSpPr>
            <a:endCxn id="579" idx="2"/>
          </p:cNvCxnSpPr>
          <p:nvPr/>
        </p:nvCxnSpPr>
        <p:spPr>
          <a:xfrm rot="10800000">
            <a:off x="778662" y="3653462"/>
            <a:ext cx="584700" cy="66600"/>
          </a:xfrm>
          <a:prstGeom prst="straightConnector1">
            <a:avLst/>
          </a:prstGeom>
          <a:noFill/>
          <a:ln w="19050" cap="flat" cmpd="sng">
            <a:solidFill>
              <a:srgbClr val="FFFFFF"/>
            </a:solidFill>
            <a:prstDash val="dot"/>
            <a:round/>
            <a:headEnd type="none" w="lg" len="lg"/>
            <a:tailEnd type="triangle" w="lg" len="lg"/>
          </a:ln>
        </p:spPr>
      </p:cxnSp>
      <p:pic>
        <p:nvPicPr>
          <p:cNvPr id="586" name="Shape 586"/>
          <p:cNvPicPr preferRelativeResize="0"/>
          <p:nvPr/>
        </p:nvPicPr>
        <p:blipFill rotWithShape="1">
          <a:blip r:embed="rId5">
            <a:alphaModFix/>
          </a:blip>
          <a:srcRect l="27753" r="52059" b="47556"/>
          <a:stretch/>
        </p:blipFill>
        <p:spPr>
          <a:xfrm>
            <a:off x="7167845" y="1399800"/>
            <a:ext cx="1338704" cy="17096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par>
                                <p:cTn id="8" presetID="10" presetClass="entr" presetSubtype="0" fill="hold" nodeType="withEffect">
                                  <p:stCondLst>
                                    <p:cond delay="0"/>
                                  </p:stCondLst>
                                  <p:childTnLst>
                                    <p:set>
                                      <p:cBhvr>
                                        <p:cTn id="9" dur="1" fill="hold">
                                          <p:stCondLst>
                                            <p:cond delay="0"/>
                                          </p:stCondLst>
                                        </p:cTn>
                                        <p:tgtEl>
                                          <p:spTgt spid="575"/>
                                        </p:tgtEl>
                                        <p:attrNameLst>
                                          <p:attrName>style.visibility</p:attrName>
                                        </p:attrNameLst>
                                      </p:cBhvr>
                                      <p:to>
                                        <p:strVal val="visible"/>
                                      </p:to>
                                    </p:set>
                                    <p:animEffect transition="in" filter="fade">
                                      <p:cBhvr>
                                        <p:cTn id="10" dur="1000"/>
                                        <p:tgtEl>
                                          <p:spTgt spid="575"/>
                                        </p:tgtEl>
                                      </p:cBhvr>
                                    </p:animEffect>
                                  </p:childTnLst>
                                </p:cTn>
                              </p:par>
                              <p:par>
                                <p:cTn id="11" presetID="10" presetClass="entr" presetSubtype="0" fill="hold" nodeType="withEffect">
                                  <p:stCondLst>
                                    <p:cond delay="0"/>
                                  </p:stCondLst>
                                  <p:childTnLst>
                                    <p:set>
                                      <p:cBhvr>
                                        <p:cTn id="12" dur="1" fill="hold">
                                          <p:stCondLst>
                                            <p:cond delay="0"/>
                                          </p:stCondLst>
                                        </p:cTn>
                                        <p:tgtEl>
                                          <p:spTgt spid="576"/>
                                        </p:tgtEl>
                                        <p:attrNameLst>
                                          <p:attrName>style.visibility</p:attrName>
                                        </p:attrNameLst>
                                      </p:cBhvr>
                                      <p:to>
                                        <p:strVal val="visible"/>
                                      </p:to>
                                    </p:set>
                                    <p:animEffect transition="in" filter="fade">
                                      <p:cBhvr>
                                        <p:cTn id="13" dur="1000"/>
                                        <p:tgtEl>
                                          <p:spTgt spid="576"/>
                                        </p:tgtEl>
                                      </p:cBhvr>
                                    </p:animEffect>
                                  </p:childTnLst>
                                </p:cTn>
                              </p:par>
                              <p:par>
                                <p:cTn id="14" presetID="10" presetClass="entr" presetSubtype="0" fill="hold" nodeType="withEffect">
                                  <p:stCondLst>
                                    <p:cond delay="0"/>
                                  </p:stCondLst>
                                  <p:childTnLst>
                                    <p:set>
                                      <p:cBhvr>
                                        <p:cTn id="15" dur="1" fill="hold">
                                          <p:stCondLst>
                                            <p:cond delay="0"/>
                                          </p:stCondLst>
                                        </p:cTn>
                                        <p:tgtEl>
                                          <p:spTgt spid="577"/>
                                        </p:tgtEl>
                                        <p:attrNameLst>
                                          <p:attrName>style.visibility</p:attrName>
                                        </p:attrNameLst>
                                      </p:cBhvr>
                                      <p:to>
                                        <p:strVal val="visible"/>
                                      </p:to>
                                    </p:set>
                                    <p:animEffect transition="in" filter="fade">
                                      <p:cBhvr>
                                        <p:cTn id="16" dur="1000"/>
                                        <p:tgtEl>
                                          <p:spTgt spid="577"/>
                                        </p:tgtEl>
                                      </p:cBhvr>
                                    </p:animEffect>
                                  </p:childTnLst>
                                </p:cTn>
                              </p:par>
                              <p:par>
                                <p:cTn id="17" presetID="10" presetClass="entr" presetSubtype="0" fill="hold" nodeType="withEffect">
                                  <p:stCondLst>
                                    <p:cond delay="0"/>
                                  </p:stCondLst>
                                  <p:childTnLst>
                                    <p:set>
                                      <p:cBhvr>
                                        <p:cTn id="18" dur="1" fill="hold">
                                          <p:stCondLst>
                                            <p:cond delay="0"/>
                                          </p:stCondLst>
                                        </p:cTn>
                                        <p:tgtEl>
                                          <p:spTgt spid="578"/>
                                        </p:tgtEl>
                                        <p:attrNameLst>
                                          <p:attrName>style.visibility</p:attrName>
                                        </p:attrNameLst>
                                      </p:cBhvr>
                                      <p:to>
                                        <p:strVal val="visible"/>
                                      </p:to>
                                    </p:set>
                                    <p:animEffect transition="in" filter="fade">
                                      <p:cBhvr>
                                        <p:cTn id="19" dur="1000"/>
                                        <p:tgtEl>
                                          <p:spTgt spid="57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80"/>
                                        </p:tgtEl>
                                        <p:attrNameLst>
                                          <p:attrName>style.visibility</p:attrName>
                                        </p:attrNameLst>
                                      </p:cBhvr>
                                      <p:to>
                                        <p:strVal val="visible"/>
                                      </p:to>
                                    </p:set>
                                    <p:animEffect transition="in" filter="fade">
                                      <p:cBhvr>
                                        <p:cTn id="24" dur="1000"/>
                                        <p:tgtEl>
                                          <p:spTgt spid="580"/>
                                        </p:tgtEl>
                                      </p:cBhvr>
                                    </p:animEffect>
                                  </p:childTnLst>
                                </p:cTn>
                              </p:par>
                              <p:par>
                                <p:cTn id="25" presetID="10" presetClass="entr" presetSubtype="0" fill="hold" nodeType="withEffect">
                                  <p:stCondLst>
                                    <p:cond delay="0"/>
                                  </p:stCondLst>
                                  <p:childTnLst>
                                    <p:set>
                                      <p:cBhvr>
                                        <p:cTn id="26" dur="1" fill="hold">
                                          <p:stCondLst>
                                            <p:cond delay="0"/>
                                          </p:stCondLst>
                                        </p:cTn>
                                        <p:tgtEl>
                                          <p:spTgt spid="581"/>
                                        </p:tgtEl>
                                        <p:attrNameLst>
                                          <p:attrName>style.visibility</p:attrName>
                                        </p:attrNameLst>
                                      </p:cBhvr>
                                      <p:to>
                                        <p:strVal val="visible"/>
                                      </p:to>
                                    </p:set>
                                    <p:animEffect transition="in" filter="fade">
                                      <p:cBhvr>
                                        <p:cTn id="27" dur="1000"/>
                                        <p:tgtEl>
                                          <p:spTgt spid="581"/>
                                        </p:tgtEl>
                                      </p:cBhvr>
                                    </p:animEffect>
                                  </p:childTnLst>
                                </p:cTn>
                              </p:par>
                              <p:par>
                                <p:cTn id="28" presetID="10" presetClass="entr" presetSubtype="0" fill="hold" nodeType="withEffect">
                                  <p:stCondLst>
                                    <p:cond delay="0"/>
                                  </p:stCondLst>
                                  <p:childTnLst>
                                    <p:set>
                                      <p:cBhvr>
                                        <p:cTn id="29" dur="1" fill="hold">
                                          <p:stCondLst>
                                            <p:cond delay="0"/>
                                          </p:stCondLst>
                                        </p:cTn>
                                        <p:tgtEl>
                                          <p:spTgt spid="582"/>
                                        </p:tgtEl>
                                        <p:attrNameLst>
                                          <p:attrName>style.visibility</p:attrName>
                                        </p:attrNameLst>
                                      </p:cBhvr>
                                      <p:to>
                                        <p:strVal val="visible"/>
                                      </p:to>
                                    </p:set>
                                    <p:animEffect transition="in" filter="fade">
                                      <p:cBhvr>
                                        <p:cTn id="30" dur="1000"/>
                                        <p:tgtEl>
                                          <p:spTgt spid="582"/>
                                        </p:tgtEl>
                                      </p:cBhvr>
                                    </p:animEffect>
                                  </p:childTnLst>
                                </p:cTn>
                              </p:par>
                              <p:par>
                                <p:cTn id="31" presetID="10" presetClass="entr" presetSubtype="0" fill="hold" nodeType="withEffect">
                                  <p:stCondLst>
                                    <p:cond delay="0"/>
                                  </p:stCondLst>
                                  <p:childTnLst>
                                    <p:set>
                                      <p:cBhvr>
                                        <p:cTn id="32" dur="1" fill="hold">
                                          <p:stCondLst>
                                            <p:cond delay="0"/>
                                          </p:stCondLst>
                                        </p:cTn>
                                        <p:tgtEl>
                                          <p:spTgt spid="583"/>
                                        </p:tgtEl>
                                        <p:attrNameLst>
                                          <p:attrName>style.visibility</p:attrName>
                                        </p:attrNameLst>
                                      </p:cBhvr>
                                      <p:to>
                                        <p:strVal val="visible"/>
                                      </p:to>
                                    </p:set>
                                    <p:animEffect transition="in" filter="fade">
                                      <p:cBhvr>
                                        <p:cTn id="33" dur="1000"/>
                                        <p:tgtEl>
                                          <p:spTgt spid="583"/>
                                        </p:tgtEl>
                                      </p:cBhvr>
                                    </p:animEffect>
                                  </p:childTnLst>
                                </p:cTn>
                              </p:par>
                              <p:par>
                                <p:cTn id="34" presetID="10" presetClass="entr" presetSubtype="0" fill="hold" nodeType="withEffect">
                                  <p:stCondLst>
                                    <p:cond delay="0"/>
                                  </p:stCondLst>
                                  <p:childTnLst>
                                    <p:set>
                                      <p:cBhvr>
                                        <p:cTn id="35" dur="1" fill="hold">
                                          <p:stCondLst>
                                            <p:cond delay="0"/>
                                          </p:stCondLst>
                                        </p:cTn>
                                        <p:tgtEl>
                                          <p:spTgt spid="584"/>
                                        </p:tgtEl>
                                        <p:attrNameLst>
                                          <p:attrName>style.visibility</p:attrName>
                                        </p:attrNameLst>
                                      </p:cBhvr>
                                      <p:to>
                                        <p:strVal val="visible"/>
                                      </p:to>
                                    </p:set>
                                    <p:animEffect transition="in" filter="fade">
                                      <p:cBhvr>
                                        <p:cTn id="36" dur="1000"/>
                                        <p:tgtEl>
                                          <p:spTgt spid="58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79"/>
                                        </p:tgtEl>
                                        <p:attrNameLst>
                                          <p:attrName>style.visibility</p:attrName>
                                        </p:attrNameLst>
                                      </p:cBhvr>
                                      <p:to>
                                        <p:strVal val="visible"/>
                                      </p:to>
                                    </p:set>
                                    <p:animEffect transition="in" filter="fade">
                                      <p:cBhvr>
                                        <p:cTn id="41" dur="1000"/>
                                        <p:tgtEl>
                                          <p:spTgt spid="579"/>
                                        </p:tgtEl>
                                      </p:cBhvr>
                                    </p:animEffect>
                                  </p:childTnLst>
                                </p:cTn>
                              </p:par>
                              <p:par>
                                <p:cTn id="42" presetID="10" presetClass="entr" presetSubtype="0" fill="hold" nodeType="withEffect">
                                  <p:stCondLst>
                                    <p:cond delay="0"/>
                                  </p:stCondLst>
                                  <p:childTnLst>
                                    <p:set>
                                      <p:cBhvr>
                                        <p:cTn id="43" dur="1" fill="hold">
                                          <p:stCondLst>
                                            <p:cond delay="0"/>
                                          </p:stCondLst>
                                        </p:cTn>
                                        <p:tgtEl>
                                          <p:spTgt spid="585"/>
                                        </p:tgtEl>
                                        <p:attrNameLst>
                                          <p:attrName>style.visibility</p:attrName>
                                        </p:attrNameLst>
                                      </p:cBhvr>
                                      <p:to>
                                        <p:strVal val="visible"/>
                                      </p:to>
                                    </p:set>
                                    <p:animEffect transition="in" filter="fade">
                                      <p:cBhvr>
                                        <p:cTn id="44" dur="1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a:blip r:embed="rId3">
            <a:alphaModFix/>
          </a:blip>
          <a:stretch>
            <a:fillRect/>
          </a:stretch>
        </p:blipFill>
        <p:spPr>
          <a:xfrm flipH="1">
            <a:off x="494575" y="955525"/>
            <a:ext cx="8192224" cy="3599900"/>
          </a:xfrm>
          <a:prstGeom prst="rect">
            <a:avLst/>
          </a:prstGeom>
          <a:noFill/>
          <a:ln>
            <a:noFill/>
          </a:ln>
        </p:spPr>
      </p:pic>
      <p:sp>
        <p:nvSpPr>
          <p:cNvPr id="592" name="Shape 592"/>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indent="304800" rtl="0">
              <a:spcBef>
                <a:spcPts val="0"/>
              </a:spcBef>
              <a:buNone/>
            </a:pPr>
            <a:r>
              <a:rPr lang="en">
                <a:solidFill>
                  <a:schemeClr val="dk1"/>
                </a:solidFill>
              </a:rPr>
              <a:t>Here Be Dragons:  Security Maps of the Container New World</a:t>
            </a:r>
          </a:p>
        </p:txBody>
      </p:sp>
      <p:pic>
        <p:nvPicPr>
          <p:cNvPr id="593" name="Shape 593"/>
          <p:cNvPicPr preferRelativeResize="0"/>
          <p:nvPr/>
        </p:nvPicPr>
        <p:blipFill>
          <a:blip r:embed="rId4">
            <a:alphaModFix/>
          </a:blip>
          <a:stretch>
            <a:fillRect/>
          </a:stretch>
        </p:blipFill>
        <p:spPr>
          <a:xfrm>
            <a:off x="6887850" y="2208512"/>
            <a:ext cx="568174" cy="568174"/>
          </a:xfrm>
          <a:prstGeom prst="rect">
            <a:avLst/>
          </a:prstGeom>
          <a:noFill/>
          <a:ln>
            <a:noFill/>
          </a:ln>
        </p:spPr>
      </p:pic>
      <p:sp>
        <p:nvSpPr>
          <p:cNvPr id="594" name="Shape 594"/>
          <p:cNvSpPr/>
          <p:nvPr/>
        </p:nvSpPr>
        <p:spPr>
          <a:xfrm>
            <a:off x="6430875" y="2513674"/>
            <a:ext cx="215825" cy="42367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1</a:t>
            </a:r>
          </a:p>
        </p:txBody>
      </p:sp>
      <p:sp>
        <p:nvSpPr>
          <p:cNvPr id="595" name="Shape 595"/>
          <p:cNvSpPr/>
          <p:nvPr/>
        </p:nvSpPr>
        <p:spPr>
          <a:xfrm>
            <a:off x="5325887" y="2541874"/>
            <a:ext cx="242170"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2</a:t>
            </a:r>
          </a:p>
        </p:txBody>
      </p:sp>
      <p:sp>
        <p:nvSpPr>
          <p:cNvPr id="596" name="Shape 596"/>
          <p:cNvSpPr/>
          <p:nvPr/>
        </p:nvSpPr>
        <p:spPr>
          <a:xfrm>
            <a:off x="3385062" y="2691261"/>
            <a:ext cx="243690" cy="43193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3</a:t>
            </a:r>
          </a:p>
        </p:txBody>
      </p:sp>
      <p:sp>
        <p:nvSpPr>
          <p:cNvPr id="597" name="Shape 597"/>
          <p:cNvSpPr/>
          <p:nvPr/>
        </p:nvSpPr>
        <p:spPr>
          <a:xfrm>
            <a:off x="2115712" y="2574536"/>
            <a:ext cx="273581" cy="422495"/>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4</a:t>
            </a:r>
          </a:p>
        </p:txBody>
      </p:sp>
      <p:sp>
        <p:nvSpPr>
          <p:cNvPr id="598" name="Shape 598"/>
          <p:cNvSpPr/>
          <p:nvPr/>
        </p:nvSpPr>
        <p:spPr>
          <a:xfrm>
            <a:off x="1012649" y="2535036"/>
            <a:ext cx="231531" cy="427216"/>
          </a:xfrm>
          <a:prstGeom prst="rect">
            <a:avLst/>
          </a:prstGeom>
        </p:spPr>
        <p:txBody>
          <a:bodyPr>
            <a:prstTxWarp prst="textPlain">
              <a:avLst/>
            </a:prstTxWarp>
          </a:bodyPr>
          <a:lstStyle/>
          <a:p>
            <a:pPr algn="ctr"/>
            <a:r>
              <a:rPr b="0" i="0">
                <a:ln w="19050" cap="flat" cmpd="sng">
                  <a:solidFill>
                    <a:schemeClr val="dk2"/>
                  </a:solidFill>
                  <a:prstDash val="solid"/>
                  <a:round/>
                  <a:headEnd type="none" w="med" len="med"/>
                  <a:tailEnd type="none" w="med" len="med"/>
                </a:ln>
                <a:solidFill>
                  <a:schemeClr val="accent1"/>
                </a:solidFill>
                <a:latin typeface="Lato"/>
              </a:rPr>
              <a:t>5</a:t>
            </a:r>
          </a:p>
        </p:txBody>
      </p:sp>
      <p:cxnSp>
        <p:nvCxnSpPr>
          <p:cNvPr id="599" name="Shape 599"/>
          <p:cNvCxnSpPr>
            <a:stCxn id="593" idx="2"/>
          </p:cNvCxnSpPr>
          <p:nvPr/>
        </p:nvCxnSpPr>
        <p:spPr>
          <a:xfrm flipH="1">
            <a:off x="6690137" y="2776687"/>
            <a:ext cx="481800" cy="16200"/>
          </a:xfrm>
          <a:prstGeom prst="straightConnector1">
            <a:avLst/>
          </a:prstGeom>
          <a:noFill/>
          <a:ln w="19050" cap="flat" cmpd="sng">
            <a:solidFill>
              <a:srgbClr val="FFFFFF"/>
            </a:solidFill>
            <a:prstDash val="dot"/>
            <a:round/>
            <a:headEnd type="none" w="lg" len="lg"/>
            <a:tailEnd type="triangle" w="lg" len="lg"/>
          </a:ln>
        </p:spPr>
      </p:cxnSp>
      <p:cxnSp>
        <p:nvCxnSpPr>
          <p:cNvPr id="600" name="Shape 600"/>
          <p:cNvCxnSpPr/>
          <p:nvPr/>
        </p:nvCxnSpPr>
        <p:spPr>
          <a:xfrm flipH="1">
            <a:off x="5601999" y="2748000"/>
            <a:ext cx="809400" cy="36000"/>
          </a:xfrm>
          <a:prstGeom prst="straightConnector1">
            <a:avLst/>
          </a:prstGeom>
          <a:noFill/>
          <a:ln w="19050" cap="flat" cmpd="sng">
            <a:solidFill>
              <a:srgbClr val="FFFFFF"/>
            </a:solidFill>
            <a:prstDash val="dot"/>
            <a:round/>
            <a:headEnd type="none" w="lg" len="lg"/>
            <a:tailEnd type="triangle" w="lg" len="lg"/>
          </a:ln>
        </p:spPr>
      </p:cxnSp>
      <p:cxnSp>
        <p:nvCxnSpPr>
          <p:cNvPr id="601" name="Shape 601"/>
          <p:cNvCxnSpPr/>
          <p:nvPr/>
        </p:nvCxnSpPr>
        <p:spPr>
          <a:xfrm flipH="1">
            <a:off x="3659900" y="2828925"/>
            <a:ext cx="1609499" cy="154800"/>
          </a:xfrm>
          <a:prstGeom prst="straightConnector1">
            <a:avLst/>
          </a:prstGeom>
          <a:noFill/>
          <a:ln w="19050" cap="flat" cmpd="sng">
            <a:solidFill>
              <a:srgbClr val="FFFFFF"/>
            </a:solidFill>
            <a:prstDash val="dot"/>
            <a:round/>
            <a:headEnd type="none" w="lg" len="lg"/>
            <a:tailEnd type="triangle" w="lg" len="lg"/>
          </a:ln>
        </p:spPr>
      </p:cxnSp>
      <p:cxnSp>
        <p:nvCxnSpPr>
          <p:cNvPr id="602" name="Shape 602"/>
          <p:cNvCxnSpPr/>
          <p:nvPr/>
        </p:nvCxnSpPr>
        <p:spPr>
          <a:xfrm rot="10800000">
            <a:off x="2454949" y="2819824"/>
            <a:ext cx="917100" cy="135000"/>
          </a:xfrm>
          <a:prstGeom prst="straightConnector1">
            <a:avLst/>
          </a:prstGeom>
          <a:noFill/>
          <a:ln w="19050" cap="flat" cmpd="sng">
            <a:solidFill>
              <a:srgbClr val="FFFFFF"/>
            </a:solidFill>
            <a:prstDash val="dot"/>
            <a:round/>
            <a:headEnd type="none" w="lg" len="lg"/>
            <a:tailEnd type="triangle" w="lg" len="lg"/>
          </a:ln>
        </p:spPr>
      </p:cxnSp>
      <p:cxnSp>
        <p:nvCxnSpPr>
          <p:cNvPr id="603" name="Shape 603"/>
          <p:cNvCxnSpPr/>
          <p:nvPr/>
        </p:nvCxnSpPr>
        <p:spPr>
          <a:xfrm rot="10800000">
            <a:off x="1393875" y="2784250"/>
            <a:ext cx="575399" cy="26699"/>
          </a:xfrm>
          <a:prstGeom prst="straightConnector1">
            <a:avLst/>
          </a:prstGeom>
          <a:noFill/>
          <a:ln w="19050" cap="flat" cmpd="sng">
            <a:solidFill>
              <a:srgbClr val="FFFFFF"/>
            </a:solidFill>
            <a:prstDash val="dot"/>
            <a:round/>
            <a:headEnd type="none" w="lg" len="lg"/>
            <a:tailEnd type="triangle" w="lg" len="lg"/>
          </a:ln>
        </p:spPr>
      </p:cxnSp>
      <p:cxnSp>
        <p:nvCxnSpPr>
          <p:cNvPr id="604" name="Shape 604"/>
          <p:cNvCxnSpPr/>
          <p:nvPr/>
        </p:nvCxnSpPr>
        <p:spPr>
          <a:xfrm rot="10800000">
            <a:off x="98850" y="2720999"/>
            <a:ext cx="746399" cy="9000"/>
          </a:xfrm>
          <a:prstGeom prst="straightConnector1">
            <a:avLst/>
          </a:prstGeom>
          <a:noFill/>
          <a:ln w="19050" cap="flat" cmpd="sng">
            <a:solidFill>
              <a:srgbClr val="FFFFFF"/>
            </a:solidFill>
            <a:prstDash val="dot"/>
            <a:round/>
            <a:headEnd type="none" w="lg" len="lg"/>
            <a:tailEnd type="triangle" w="lg" len="lg"/>
          </a:ln>
        </p:spPr>
      </p:cxnSp>
      <p:pic>
        <p:nvPicPr>
          <p:cNvPr id="605" name="Shape 605"/>
          <p:cNvPicPr preferRelativeResize="0"/>
          <p:nvPr/>
        </p:nvPicPr>
        <p:blipFill>
          <a:blip r:embed="rId5">
            <a:alphaModFix/>
          </a:blip>
          <a:stretch>
            <a:fillRect/>
          </a:stretch>
        </p:blipFill>
        <p:spPr>
          <a:xfrm>
            <a:off x="25024" y="883599"/>
            <a:ext cx="1609499" cy="1494502"/>
          </a:xfrm>
          <a:prstGeom prst="rect">
            <a:avLst/>
          </a:prstGeom>
          <a:noFill/>
          <a:ln>
            <a:noFill/>
          </a:ln>
        </p:spPr>
      </p:pic>
      <p:pic>
        <p:nvPicPr>
          <p:cNvPr id="606" name="Shape 606"/>
          <p:cNvPicPr preferRelativeResize="0"/>
          <p:nvPr/>
        </p:nvPicPr>
        <p:blipFill rotWithShape="1">
          <a:blip r:embed="rId6">
            <a:alphaModFix/>
          </a:blip>
          <a:srcRect l="3174" r="1768" b="2343"/>
          <a:stretch/>
        </p:blipFill>
        <p:spPr>
          <a:xfrm>
            <a:off x="0" y="3119175"/>
            <a:ext cx="1659550" cy="18469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1000"/>
                                        <p:tgtEl>
                                          <p:spTgt spid="594"/>
                                        </p:tgtEl>
                                      </p:cBhvr>
                                    </p:animEffect>
                                  </p:childTnLst>
                                </p:cTn>
                              </p:par>
                              <p:par>
                                <p:cTn id="8" presetID="10" presetClass="entr" presetSubtype="0" fill="hold" nodeType="withEffect">
                                  <p:stCondLst>
                                    <p:cond delay="0"/>
                                  </p:stCondLst>
                                  <p:childTnLst>
                                    <p:set>
                                      <p:cBhvr>
                                        <p:cTn id="9" dur="1" fill="hold">
                                          <p:stCondLst>
                                            <p:cond delay="0"/>
                                          </p:stCondLst>
                                        </p:cTn>
                                        <p:tgtEl>
                                          <p:spTgt spid="595"/>
                                        </p:tgtEl>
                                        <p:attrNameLst>
                                          <p:attrName>style.visibility</p:attrName>
                                        </p:attrNameLst>
                                      </p:cBhvr>
                                      <p:to>
                                        <p:strVal val="visible"/>
                                      </p:to>
                                    </p:set>
                                    <p:animEffect transition="in" filter="fade">
                                      <p:cBhvr>
                                        <p:cTn id="10" dur="1000"/>
                                        <p:tgtEl>
                                          <p:spTgt spid="595"/>
                                        </p:tgtEl>
                                      </p:cBhvr>
                                    </p:animEffect>
                                  </p:childTnLst>
                                </p:cTn>
                              </p:par>
                              <p:par>
                                <p:cTn id="11" presetID="10" presetClass="entr" presetSubtype="0" fill="hold" nodeType="withEffect">
                                  <p:stCondLst>
                                    <p:cond delay="0"/>
                                  </p:stCondLst>
                                  <p:childTnLst>
                                    <p:set>
                                      <p:cBhvr>
                                        <p:cTn id="12" dur="1" fill="hold">
                                          <p:stCondLst>
                                            <p:cond delay="0"/>
                                          </p:stCondLst>
                                        </p:cTn>
                                        <p:tgtEl>
                                          <p:spTgt spid="596"/>
                                        </p:tgtEl>
                                        <p:attrNameLst>
                                          <p:attrName>style.visibility</p:attrName>
                                        </p:attrNameLst>
                                      </p:cBhvr>
                                      <p:to>
                                        <p:strVal val="visible"/>
                                      </p:to>
                                    </p:set>
                                    <p:animEffect transition="in" filter="fade">
                                      <p:cBhvr>
                                        <p:cTn id="13" dur="1000"/>
                                        <p:tgtEl>
                                          <p:spTgt spid="596"/>
                                        </p:tgtEl>
                                      </p:cBhvr>
                                    </p:animEffect>
                                  </p:childTnLst>
                                </p:cTn>
                              </p:par>
                              <p:par>
                                <p:cTn id="14" presetID="10" presetClass="entr" presetSubtype="0" fill="hold" nodeType="withEffect">
                                  <p:stCondLst>
                                    <p:cond delay="0"/>
                                  </p:stCondLst>
                                  <p:childTnLst>
                                    <p:set>
                                      <p:cBhvr>
                                        <p:cTn id="15" dur="1" fill="hold">
                                          <p:stCondLst>
                                            <p:cond delay="0"/>
                                          </p:stCondLst>
                                        </p:cTn>
                                        <p:tgtEl>
                                          <p:spTgt spid="597"/>
                                        </p:tgtEl>
                                        <p:attrNameLst>
                                          <p:attrName>style.visibility</p:attrName>
                                        </p:attrNameLst>
                                      </p:cBhvr>
                                      <p:to>
                                        <p:strVal val="visible"/>
                                      </p:to>
                                    </p:set>
                                    <p:animEffect transition="in" filter="fade">
                                      <p:cBhvr>
                                        <p:cTn id="16" dur="1000"/>
                                        <p:tgtEl>
                                          <p:spTgt spid="597"/>
                                        </p:tgtEl>
                                      </p:cBhvr>
                                    </p:animEffect>
                                  </p:childTnLst>
                                </p:cTn>
                              </p:par>
                              <p:par>
                                <p:cTn id="17" presetID="10" presetClass="entr" presetSubtype="0" fill="hold" nodeType="withEffect">
                                  <p:stCondLst>
                                    <p:cond delay="0"/>
                                  </p:stCondLst>
                                  <p:childTnLst>
                                    <p:set>
                                      <p:cBhvr>
                                        <p:cTn id="18" dur="1" fill="hold">
                                          <p:stCondLst>
                                            <p:cond delay="0"/>
                                          </p:stCondLst>
                                        </p:cTn>
                                        <p:tgtEl>
                                          <p:spTgt spid="598"/>
                                        </p:tgtEl>
                                        <p:attrNameLst>
                                          <p:attrName>style.visibility</p:attrName>
                                        </p:attrNameLst>
                                      </p:cBhvr>
                                      <p:to>
                                        <p:strVal val="visible"/>
                                      </p:to>
                                    </p:set>
                                    <p:animEffect transition="in" filter="fade">
                                      <p:cBhvr>
                                        <p:cTn id="19" dur="1000"/>
                                        <p:tgtEl>
                                          <p:spTgt spid="59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99"/>
                                        </p:tgtEl>
                                        <p:attrNameLst>
                                          <p:attrName>style.visibility</p:attrName>
                                        </p:attrNameLst>
                                      </p:cBhvr>
                                      <p:to>
                                        <p:strVal val="visible"/>
                                      </p:to>
                                    </p:set>
                                    <p:animEffect transition="in" filter="fade">
                                      <p:cBhvr>
                                        <p:cTn id="24" dur="1000"/>
                                        <p:tgtEl>
                                          <p:spTgt spid="599"/>
                                        </p:tgtEl>
                                      </p:cBhvr>
                                    </p:animEffect>
                                  </p:childTnLst>
                                </p:cTn>
                              </p:par>
                              <p:par>
                                <p:cTn id="25" presetID="10" presetClass="entr" presetSubtype="0" fill="hold" nodeType="withEffect">
                                  <p:stCondLst>
                                    <p:cond delay="0"/>
                                  </p:stCondLst>
                                  <p:childTnLst>
                                    <p:set>
                                      <p:cBhvr>
                                        <p:cTn id="26" dur="1" fill="hold">
                                          <p:stCondLst>
                                            <p:cond delay="0"/>
                                          </p:stCondLst>
                                        </p:cTn>
                                        <p:tgtEl>
                                          <p:spTgt spid="600"/>
                                        </p:tgtEl>
                                        <p:attrNameLst>
                                          <p:attrName>style.visibility</p:attrName>
                                        </p:attrNameLst>
                                      </p:cBhvr>
                                      <p:to>
                                        <p:strVal val="visible"/>
                                      </p:to>
                                    </p:set>
                                    <p:animEffect transition="in" filter="fade">
                                      <p:cBhvr>
                                        <p:cTn id="27" dur="1000"/>
                                        <p:tgtEl>
                                          <p:spTgt spid="600"/>
                                        </p:tgtEl>
                                      </p:cBhvr>
                                    </p:animEffect>
                                  </p:childTnLst>
                                </p:cTn>
                              </p:par>
                              <p:par>
                                <p:cTn id="28" presetID="10" presetClass="entr" presetSubtype="0" fill="hold" nodeType="withEffect">
                                  <p:stCondLst>
                                    <p:cond delay="0"/>
                                  </p:stCondLst>
                                  <p:childTnLst>
                                    <p:set>
                                      <p:cBhvr>
                                        <p:cTn id="29" dur="1" fill="hold">
                                          <p:stCondLst>
                                            <p:cond delay="0"/>
                                          </p:stCondLst>
                                        </p:cTn>
                                        <p:tgtEl>
                                          <p:spTgt spid="601"/>
                                        </p:tgtEl>
                                        <p:attrNameLst>
                                          <p:attrName>style.visibility</p:attrName>
                                        </p:attrNameLst>
                                      </p:cBhvr>
                                      <p:to>
                                        <p:strVal val="visible"/>
                                      </p:to>
                                    </p:set>
                                    <p:animEffect transition="in" filter="fade">
                                      <p:cBhvr>
                                        <p:cTn id="30" dur="1000"/>
                                        <p:tgtEl>
                                          <p:spTgt spid="601"/>
                                        </p:tgtEl>
                                      </p:cBhvr>
                                    </p:animEffect>
                                  </p:childTnLst>
                                </p:cTn>
                              </p:par>
                              <p:par>
                                <p:cTn id="31" presetID="10" presetClass="entr" presetSubtype="0" fill="hold" nodeType="withEffect">
                                  <p:stCondLst>
                                    <p:cond delay="0"/>
                                  </p:stCondLst>
                                  <p:childTnLst>
                                    <p:set>
                                      <p:cBhvr>
                                        <p:cTn id="32" dur="1" fill="hold">
                                          <p:stCondLst>
                                            <p:cond delay="0"/>
                                          </p:stCondLst>
                                        </p:cTn>
                                        <p:tgtEl>
                                          <p:spTgt spid="602"/>
                                        </p:tgtEl>
                                        <p:attrNameLst>
                                          <p:attrName>style.visibility</p:attrName>
                                        </p:attrNameLst>
                                      </p:cBhvr>
                                      <p:to>
                                        <p:strVal val="visible"/>
                                      </p:to>
                                    </p:set>
                                    <p:animEffect transition="in" filter="fade">
                                      <p:cBhvr>
                                        <p:cTn id="33" dur="1000"/>
                                        <p:tgtEl>
                                          <p:spTgt spid="602"/>
                                        </p:tgtEl>
                                      </p:cBhvr>
                                    </p:animEffect>
                                  </p:childTnLst>
                                </p:cTn>
                              </p:par>
                              <p:par>
                                <p:cTn id="34" presetID="10" presetClass="entr" presetSubtype="0" fill="hold" nodeType="withEffect">
                                  <p:stCondLst>
                                    <p:cond delay="0"/>
                                  </p:stCondLst>
                                  <p:childTnLst>
                                    <p:set>
                                      <p:cBhvr>
                                        <p:cTn id="35" dur="1" fill="hold">
                                          <p:stCondLst>
                                            <p:cond delay="0"/>
                                          </p:stCondLst>
                                        </p:cTn>
                                        <p:tgtEl>
                                          <p:spTgt spid="603"/>
                                        </p:tgtEl>
                                        <p:attrNameLst>
                                          <p:attrName>style.visibility</p:attrName>
                                        </p:attrNameLst>
                                      </p:cBhvr>
                                      <p:to>
                                        <p:strVal val="visible"/>
                                      </p:to>
                                    </p:set>
                                    <p:animEffect transition="in" filter="fade">
                                      <p:cBhvr>
                                        <p:cTn id="36" dur="1000"/>
                                        <p:tgtEl>
                                          <p:spTgt spid="603"/>
                                        </p:tgtEl>
                                      </p:cBhvr>
                                    </p:animEffect>
                                  </p:childTnLst>
                                </p:cTn>
                              </p:par>
                              <p:par>
                                <p:cTn id="37" presetID="10" presetClass="entr" presetSubtype="0" fill="hold" nodeType="withEffect">
                                  <p:stCondLst>
                                    <p:cond delay="0"/>
                                  </p:stCondLst>
                                  <p:childTnLst>
                                    <p:set>
                                      <p:cBhvr>
                                        <p:cTn id="38" dur="1" fill="hold">
                                          <p:stCondLst>
                                            <p:cond delay="0"/>
                                          </p:stCondLst>
                                        </p:cTn>
                                        <p:tgtEl>
                                          <p:spTgt spid="604"/>
                                        </p:tgtEl>
                                        <p:attrNameLst>
                                          <p:attrName>style.visibility</p:attrName>
                                        </p:attrNameLst>
                                      </p:cBhvr>
                                      <p:to>
                                        <p:strVal val="visible"/>
                                      </p:to>
                                    </p:set>
                                    <p:animEffect transition="in" filter="fade">
                                      <p:cBhvr>
                                        <p:cTn id="39"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Shape 611"/>
          <p:cNvPicPr preferRelativeResize="0"/>
          <p:nvPr/>
        </p:nvPicPr>
        <p:blipFill>
          <a:blip r:embed="rId3">
            <a:alphaModFix/>
          </a:blip>
          <a:stretch>
            <a:fillRect/>
          </a:stretch>
        </p:blipFill>
        <p:spPr>
          <a:xfrm>
            <a:off x="508725" y="940075"/>
            <a:ext cx="8236776" cy="3840150"/>
          </a:xfrm>
          <a:prstGeom prst="rect">
            <a:avLst/>
          </a:prstGeom>
          <a:noFill/>
          <a:ln>
            <a:noFill/>
          </a:ln>
        </p:spPr>
      </p:pic>
      <p:sp>
        <p:nvSpPr>
          <p:cNvPr id="612" name="Shape 612"/>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Questions?</a:t>
            </a:r>
          </a:p>
        </p:txBody>
      </p:sp>
      <p:sp>
        <p:nvSpPr>
          <p:cNvPr id="613" name="Shape 613"/>
          <p:cNvSpPr txBox="1">
            <a:spLocks noGrp="1"/>
          </p:cNvSpPr>
          <p:nvPr>
            <p:ph type="body" idx="1"/>
          </p:nvPr>
        </p:nvSpPr>
        <p:spPr>
          <a:xfrm>
            <a:off x="508725" y="940075"/>
            <a:ext cx="8144999" cy="37256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lvl="0" indent="304800" rtl="0">
              <a:spcBef>
                <a:spcPts val="0"/>
              </a:spcBef>
              <a:buNone/>
            </a:pPr>
            <a:r>
              <a:rPr lang="en">
                <a:solidFill>
                  <a:schemeClr val="dk1"/>
                </a:solidFill>
              </a:rPr>
              <a:t>Here Be Dragons:  Security Maps of the Container New World</a:t>
            </a:r>
          </a:p>
        </p:txBody>
      </p:sp>
      <p:pic>
        <p:nvPicPr>
          <p:cNvPr id="93" name="Shape 93"/>
          <p:cNvPicPr preferRelativeResize="0"/>
          <p:nvPr/>
        </p:nvPicPr>
        <p:blipFill rotWithShape="1">
          <a:blip r:embed="rId3">
            <a:alphaModFix/>
          </a:blip>
          <a:srcRect l="2792" r="41238"/>
          <a:stretch/>
        </p:blipFill>
        <p:spPr>
          <a:xfrm>
            <a:off x="494575" y="940075"/>
            <a:ext cx="8146872" cy="3731776"/>
          </a:xfrm>
          <a:prstGeom prst="rect">
            <a:avLst/>
          </a:prstGeom>
          <a:noFill/>
          <a:ln>
            <a:noFill/>
          </a:ln>
        </p:spPr>
      </p:pic>
      <p:sp>
        <p:nvSpPr>
          <p:cNvPr id="94" name="Shape 94"/>
          <p:cNvSpPr/>
          <p:nvPr/>
        </p:nvSpPr>
        <p:spPr>
          <a:xfrm>
            <a:off x="1110178" y="3095150"/>
            <a:ext cx="778555" cy="263858"/>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LXC</a:t>
            </a:r>
          </a:p>
        </p:txBody>
      </p:sp>
      <p:sp>
        <p:nvSpPr>
          <p:cNvPr id="95" name="Shape 95"/>
          <p:cNvSpPr/>
          <p:nvPr/>
        </p:nvSpPr>
        <p:spPr>
          <a:xfrm>
            <a:off x="4462000" y="3742600"/>
            <a:ext cx="837496" cy="25530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Docker</a:t>
            </a:r>
          </a:p>
        </p:txBody>
      </p:sp>
      <p:sp>
        <p:nvSpPr>
          <p:cNvPr id="96" name="Shape 96"/>
          <p:cNvSpPr/>
          <p:nvPr/>
        </p:nvSpPr>
        <p:spPr>
          <a:xfrm>
            <a:off x="4057175" y="1287700"/>
            <a:ext cx="1277516" cy="32725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kubernetes</a:t>
            </a:r>
          </a:p>
        </p:txBody>
      </p:sp>
      <p:sp>
        <p:nvSpPr>
          <p:cNvPr id="97" name="Shape 97"/>
          <p:cNvSpPr/>
          <p:nvPr/>
        </p:nvSpPr>
        <p:spPr>
          <a:xfrm>
            <a:off x="2062625" y="1512550"/>
            <a:ext cx="1344705" cy="20135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mesos</a:t>
            </a:r>
          </a:p>
        </p:txBody>
      </p:sp>
      <p:sp>
        <p:nvSpPr>
          <p:cNvPr id="98" name="Shape 98"/>
          <p:cNvSpPr/>
          <p:nvPr/>
        </p:nvSpPr>
        <p:spPr>
          <a:xfrm>
            <a:off x="2431875" y="3487300"/>
            <a:ext cx="1897700" cy="255300"/>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Rocket</a:t>
            </a:r>
          </a:p>
        </p:txBody>
      </p:sp>
      <p:pic>
        <p:nvPicPr>
          <p:cNvPr id="99" name="Shape 99"/>
          <p:cNvPicPr preferRelativeResize="0"/>
          <p:nvPr/>
        </p:nvPicPr>
        <p:blipFill>
          <a:blip r:embed="rId4">
            <a:alphaModFix/>
          </a:blip>
          <a:stretch>
            <a:fillRect/>
          </a:stretch>
        </p:blipFill>
        <p:spPr>
          <a:xfrm>
            <a:off x="6805775" y="1757200"/>
            <a:ext cx="568174" cy="568174"/>
          </a:xfrm>
          <a:prstGeom prst="rect">
            <a:avLst/>
          </a:prstGeom>
          <a:noFill/>
          <a:ln>
            <a:noFill/>
          </a:ln>
        </p:spPr>
      </p:pic>
      <p:sp>
        <p:nvSpPr>
          <p:cNvPr id="100" name="Shape 100"/>
          <p:cNvSpPr/>
          <p:nvPr/>
        </p:nvSpPr>
        <p:spPr>
          <a:xfrm>
            <a:off x="1140325" y="1989125"/>
            <a:ext cx="676422" cy="291668"/>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ECS</a:t>
            </a:r>
          </a:p>
        </p:txBody>
      </p:sp>
      <p:sp>
        <p:nvSpPr>
          <p:cNvPr id="101" name="Shape 101"/>
          <p:cNvSpPr/>
          <p:nvPr/>
        </p:nvSpPr>
        <p:spPr>
          <a:xfrm>
            <a:off x="4465362" y="1876000"/>
            <a:ext cx="860776" cy="1210781"/>
          </a:xfrm>
          <a:prstGeom prst="rect">
            <a:avLst/>
          </a:prstGeom>
        </p:spPr>
        <p:txBody>
          <a:bodyPr>
            <a:prstTxWarp prst="textPlain">
              <a:avLst/>
            </a:prstTxWarp>
          </a:bodyPr>
          <a:lstStyle/>
          <a:p>
            <a:pPr algn="ctr"/>
            <a:r>
              <a:rPr b="1" i="0">
                <a:ln w="19050" cap="flat" cmpd="sng">
                  <a:solidFill>
                    <a:schemeClr val="dk2"/>
                  </a:solidFill>
                  <a:prstDash val="solid"/>
                  <a:round/>
                  <a:headEnd type="none" w="med" len="med"/>
                  <a:tailEnd type="none" w="med" len="med"/>
                </a:ln>
                <a:solidFill>
                  <a:schemeClr val="lt1"/>
                </a:solidFill>
                <a:latin typeface="Arial"/>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1000"/>
                                        <p:tgtEl>
                                          <p:spTgt spid="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Is the Journey Worth the Risk?</a:t>
            </a:r>
          </a:p>
        </p:txBody>
      </p:sp>
      <p:sp>
        <p:nvSpPr>
          <p:cNvPr id="107" name="Shape 107"/>
          <p:cNvSpPr txBox="1">
            <a:spLocks noGrp="1"/>
          </p:cNvSpPr>
          <p:nvPr>
            <p:ph type="body" idx="1"/>
          </p:nvPr>
        </p:nvSpPr>
        <p:spPr>
          <a:xfrm>
            <a:off x="508725" y="940075"/>
            <a:ext cx="40772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dirty="0"/>
              <a:t>What are some risks? </a:t>
            </a:r>
          </a:p>
          <a:p>
            <a:pPr marL="914400" lvl="1" indent="-317500" rtl="0">
              <a:spcBef>
                <a:spcPts val="0"/>
              </a:spcBef>
              <a:buClr>
                <a:srgbClr val="434343"/>
              </a:buClr>
              <a:buSzPct val="100000"/>
              <a:buFont typeface="Lato"/>
              <a:buChar char="⊃"/>
            </a:pPr>
            <a:r>
              <a:rPr lang="en" dirty="0"/>
              <a:t>Escalation of privileges</a:t>
            </a:r>
          </a:p>
          <a:p>
            <a:pPr marL="914400" lvl="1" indent="-317500" rtl="0">
              <a:spcBef>
                <a:spcPts val="0"/>
              </a:spcBef>
              <a:buClr>
                <a:srgbClr val="434343"/>
              </a:buClr>
              <a:buSzPct val="100000"/>
              <a:buFont typeface="Lato"/>
              <a:buChar char="⊃"/>
            </a:pPr>
            <a:r>
              <a:rPr lang="en" dirty="0"/>
              <a:t>Image integrity</a:t>
            </a:r>
          </a:p>
          <a:p>
            <a:pPr marL="914400" lvl="1" indent="-317500" rtl="0">
              <a:spcBef>
                <a:spcPts val="0"/>
              </a:spcBef>
              <a:buClr>
                <a:srgbClr val="434343"/>
              </a:buClr>
              <a:buSzPct val="100000"/>
              <a:buFont typeface="Lato"/>
              <a:buChar char="⊃"/>
            </a:pPr>
            <a:r>
              <a:rPr lang="en" dirty="0" smtClean="0"/>
              <a:t>Un-patched Containers</a:t>
            </a:r>
            <a:endParaRPr lang="en" dirty="0"/>
          </a:p>
          <a:p>
            <a:pPr marL="457200" lvl="0" indent="-317500" rtl="0">
              <a:spcBef>
                <a:spcPts val="0"/>
              </a:spcBef>
              <a:buClr>
                <a:srgbClr val="434343"/>
              </a:buClr>
              <a:buSzPct val="100000"/>
              <a:buFont typeface="Lato"/>
              <a:buChar char="◁"/>
            </a:pPr>
            <a:r>
              <a:rPr lang="en" dirty="0"/>
              <a:t>Tips on operating Docker securely - </a:t>
            </a:r>
            <a:r>
              <a:rPr lang="en" u="sng" dirty="0">
                <a:solidFill>
                  <a:schemeClr val="hlink"/>
                </a:solidFill>
                <a:hlinkClick r:id="rId3"/>
              </a:rPr>
              <a:t>http://www.slideshare.net/JenAndre/docker-security-talk</a:t>
            </a:r>
          </a:p>
          <a:p>
            <a:pPr marL="457200" lvl="0" indent="-317500" rtl="0">
              <a:spcBef>
                <a:spcPts val="0"/>
              </a:spcBef>
              <a:buClr>
                <a:srgbClr val="434343"/>
              </a:buClr>
              <a:buSzPct val="100000"/>
              <a:buFont typeface="Lato"/>
              <a:buChar char="◁"/>
            </a:pPr>
            <a:r>
              <a:rPr lang="en" dirty="0"/>
              <a:t>Security concerns can always be a barrier to adopting new technology, but containers provide major benefits</a:t>
            </a:r>
          </a:p>
          <a:p>
            <a:pPr marL="914400" lvl="1" indent="-317500" rtl="0">
              <a:spcBef>
                <a:spcPts val="0"/>
              </a:spcBef>
              <a:buClr>
                <a:srgbClr val="434343"/>
              </a:buClr>
              <a:buSzPct val="100000"/>
              <a:buFont typeface="Lato"/>
              <a:buChar char="⊃"/>
            </a:pPr>
            <a:r>
              <a:rPr lang="en" dirty="0"/>
              <a:t>Single package for all environments</a:t>
            </a:r>
          </a:p>
          <a:p>
            <a:pPr marL="914400" lvl="1" indent="-317500" rtl="0">
              <a:spcBef>
                <a:spcPts val="0"/>
              </a:spcBef>
              <a:buClr>
                <a:srgbClr val="434343"/>
              </a:buClr>
              <a:buSzPct val="100000"/>
              <a:buFont typeface="Lato"/>
              <a:buChar char="⊃"/>
            </a:pPr>
            <a:r>
              <a:rPr lang="en" dirty="0"/>
              <a:t>Well suited for high velocity environments</a:t>
            </a:r>
          </a:p>
          <a:p>
            <a:pPr marL="914400" lvl="1" indent="-317500" rtl="0">
              <a:spcBef>
                <a:spcPts val="0"/>
              </a:spcBef>
              <a:buClr>
                <a:srgbClr val="434343"/>
              </a:buClr>
              <a:buSzPct val="100000"/>
              <a:buFont typeface="Lato"/>
              <a:buChar char="⊃"/>
            </a:pPr>
            <a:r>
              <a:rPr lang="en" dirty="0"/>
              <a:t>Cloud Provider independent</a:t>
            </a:r>
          </a:p>
          <a:p>
            <a:pPr marL="457200" lvl="0" rtl="0">
              <a:spcBef>
                <a:spcPts val="0"/>
              </a:spcBef>
              <a:buNone/>
            </a:pPr>
            <a:endParaRPr dirty="0"/>
          </a:p>
          <a:p>
            <a:pPr marL="0" lvl="0" indent="0" rtl="0">
              <a:spcBef>
                <a:spcPts val="0"/>
              </a:spcBef>
              <a:buNone/>
            </a:pPr>
            <a:endParaRPr dirty="0"/>
          </a:p>
        </p:txBody>
      </p:sp>
      <p:pic>
        <p:nvPicPr>
          <p:cNvPr id="108" name="Shape 108"/>
          <p:cNvPicPr preferRelativeResize="0"/>
          <p:nvPr/>
        </p:nvPicPr>
        <p:blipFill>
          <a:blip r:embed="rId4">
            <a:alphaModFix/>
          </a:blip>
          <a:stretch>
            <a:fillRect/>
          </a:stretch>
        </p:blipFill>
        <p:spPr>
          <a:xfrm>
            <a:off x="4622000" y="1207587"/>
            <a:ext cx="4229100" cy="2638425"/>
          </a:xfrm>
          <a:prstGeom prst="rect">
            <a:avLst/>
          </a:prstGeom>
          <a:noFill/>
          <a:ln>
            <a:noFill/>
          </a:ln>
        </p:spPr>
      </p:pic>
      <p:pic>
        <p:nvPicPr>
          <p:cNvPr id="109" name="Shape 109"/>
          <p:cNvPicPr preferRelativeResize="0"/>
          <p:nvPr/>
        </p:nvPicPr>
        <p:blipFill>
          <a:blip r:embed="rId5">
            <a:alphaModFix/>
          </a:blip>
          <a:stretch>
            <a:fillRect/>
          </a:stretch>
        </p:blipFill>
        <p:spPr>
          <a:xfrm>
            <a:off x="5027775" y="940075"/>
            <a:ext cx="3525199" cy="35251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Deploying a Container to a PaaS/IaaS</a:t>
            </a:r>
          </a:p>
        </p:txBody>
      </p:sp>
      <p:pic>
        <p:nvPicPr>
          <p:cNvPr id="115" name="Shape 115"/>
          <p:cNvPicPr preferRelativeResize="0"/>
          <p:nvPr/>
        </p:nvPicPr>
        <p:blipFill>
          <a:blip r:embed="rId3">
            <a:alphaModFix/>
          </a:blip>
          <a:stretch>
            <a:fillRect/>
          </a:stretch>
        </p:blipFill>
        <p:spPr>
          <a:xfrm>
            <a:off x="4686300" y="1333100"/>
            <a:ext cx="4000500" cy="3000375"/>
          </a:xfrm>
          <a:prstGeom prst="rect">
            <a:avLst/>
          </a:prstGeom>
          <a:noFill/>
          <a:ln>
            <a:noFill/>
          </a:ln>
        </p:spPr>
      </p:pic>
      <p:sp>
        <p:nvSpPr>
          <p:cNvPr id="116" name="Shape 116"/>
          <p:cNvSpPr txBox="1">
            <a:spLocks noGrp="1"/>
          </p:cNvSpPr>
          <p:nvPr>
            <p:ph type="body" idx="1"/>
          </p:nvPr>
        </p:nvSpPr>
        <p:spPr>
          <a:xfrm>
            <a:off x="508725" y="1071550"/>
            <a:ext cx="4077299" cy="3725699"/>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1000"/>
              </a:spcAft>
              <a:buClr>
                <a:srgbClr val="434343"/>
              </a:buClr>
              <a:buSzPct val="100000"/>
              <a:buFont typeface="Lato"/>
              <a:buChar char="◁"/>
            </a:pPr>
            <a:r>
              <a:rPr lang="en"/>
              <a:t>What protections are there in the infrastructure to prevent:</a:t>
            </a:r>
          </a:p>
          <a:p>
            <a:pPr marL="914400" marR="0" lvl="1" indent="-317500" algn="l" rtl="0">
              <a:lnSpc>
                <a:spcPct val="115000"/>
              </a:lnSpc>
              <a:spcBef>
                <a:spcPts val="0"/>
              </a:spcBef>
              <a:spcAft>
                <a:spcPts val="1000"/>
              </a:spcAft>
              <a:buClr>
                <a:srgbClr val="434343"/>
              </a:buClr>
              <a:buSzPct val="100000"/>
              <a:buFont typeface="Lato"/>
              <a:buChar char="⊃"/>
            </a:pPr>
            <a:r>
              <a:rPr lang="en"/>
              <a:t>Other “good” containers calling your service accidentally</a:t>
            </a:r>
          </a:p>
          <a:p>
            <a:pPr marL="914400" marR="0" lvl="1" indent="-317500" algn="l" rtl="0">
              <a:lnSpc>
                <a:spcPct val="115000"/>
              </a:lnSpc>
              <a:spcBef>
                <a:spcPts val="0"/>
              </a:spcBef>
              <a:spcAft>
                <a:spcPts val="1000"/>
              </a:spcAft>
              <a:buClr>
                <a:srgbClr val="434343"/>
              </a:buClr>
              <a:buSzPct val="100000"/>
              <a:buFont typeface="Lato"/>
              <a:buChar char="⊃"/>
            </a:pPr>
            <a:r>
              <a:rPr lang="en"/>
              <a:t>Other “good” containers calling you service intentionally, but without your permission</a:t>
            </a:r>
          </a:p>
          <a:p>
            <a:pPr marL="914400" marR="0" lvl="1" indent="-317500" algn="l" rtl="0">
              <a:lnSpc>
                <a:spcPct val="115000"/>
              </a:lnSpc>
              <a:spcBef>
                <a:spcPts val="0"/>
              </a:spcBef>
              <a:spcAft>
                <a:spcPts val="1000"/>
              </a:spcAft>
              <a:buClr>
                <a:srgbClr val="434343"/>
              </a:buClr>
              <a:buSzPct val="100000"/>
              <a:buFont typeface="Lato"/>
              <a:buChar char="⊃"/>
            </a:pPr>
            <a:r>
              <a:rPr lang="en"/>
              <a:t>A “bad” container calling your service maliciously</a:t>
            </a:r>
          </a:p>
          <a:p>
            <a:pPr marL="0" lvl="0" indent="0" rtl="0">
              <a:spcBef>
                <a:spcPts val="0"/>
              </a:spcBef>
              <a:buNone/>
            </a:pPr>
            <a:endParaRPr/>
          </a:p>
          <a:p>
            <a:pPr marL="0" lvl="0" indent="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Network Security</a:t>
            </a:r>
          </a:p>
        </p:txBody>
      </p:sp>
      <p:sp>
        <p:nvSpPr>
          <p:cNvPr id="122" name="Shape 122"/>
          <p:cNvSpPr txBox="1">
            <a:spLocks noGrp="1"/>
          </p:cNvSpPr>
          <p:nvPr>
            <p:ph type="body" idx="1"/>
          </p:nvPr>
        </p:nvSpPr>
        <p:spPr>
          <a:xfrm>
            <a:off x="518400" y="1075700"/>
            <a:ext cx="41117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Creating private subnets per “app” is cumbersome</a:t>
            </a:r>
          </a:p>
          <a:p>
            <a:pPr marL="914400" lvl="1" indent="-317500" rtl="0">
              <a:spcBef>
                <a:spcPts val="0"/>
              </a:spcBef>
              <a:buClr>
                <a:srgbClr val="434343"/>
              </a:buClr>
              <a:buSzPct val="100000"/>
              <a:buFont typeface="Lato"/>
              <a:buChar char="⊃"/>
            </a:pPr>
            <a:r>
              <a:rPr lang="en"/>
              <a:t>Seems easy, but will be hard to maintain velocity and quality</a:t>
            </a:r>
          </a:p>
          <a:p>
            <a:pPr marL="457200" lvl="0" indent="-317500" rtl="0">
              <a:spcBef>
                <a:spcPts val="0"/>
              </a:spcBef>
              <a:buClr>
                <a:srgbClr val="434343"/>
              </a:buClr>
              <a:buSzPct val="100000"/>
              <a:buFont typeface="Lato"/>
              <a:buChar char="◁"/>
            </a:pPr>
            <a:r>
              <a:rPr lang="en"/>
              <a:t>Avoid production only workflows</a:t>
            </a:r>
          </a:p>
          <a:p>
            <a:pPr marL="914400" lvl="1" indent="-317500" rtl="0">
              <a:spcBef>
                <a:spcPts val="0"/>
              </a:spcBef>
              <a:buClr>
                <a:srgbClr val="434343"/>
              </a:buClr>
              <a:buSzPct val="100000"/>
              <a:buFont typeface="Lato"/>
              <a:buChar char="⊃"/>
            </a:pPr>
            <a:r>
              <a:rPr lang="en"/>
              <a:t>Networks for dev, qa, stage AND prod all need to be configured</a:t>
            </a:r>
          </a:p>
          <a:p>
            <a:pPr marL="457200" lvl="0" indent="-317500" rtl="0">
              <a:spcBef>
                <a:spcPts val="0"/>
              </a:spcBef>
              <a:buClr>
                <a:srgbClr val="434343"/>
              </a:buClr>
              <a:buSzPct val="100000"/>
              <a:buFont typeface="Lato"/>
              <a:buChar char="◁"/>
            </a:pPr>
            <a:r>
              <a:rPr lang="en"/>
              <a:t>Network segmentation can cause problems with schedulers in orchestration systems</a:t>
            </a:r>
          </a:p>
          <a:p>
            <a:pPr marL="914400" lvl="1" indent="-317500" rtl="0">
              <a:spcBef>
                <a:spcPts val="0"/>
              </a:spcBef>
              <a:buClr>
                <a:srgbClr val="434343"/>
              </a:buClr>
              <a:buSzPct val="100000"/>
              <a:buFont typeface="Lato"/>
              <a:buChar char="⊃"/>
            </a:pPr>
            <a:r>
              <a:rPr lang="en"/>
              <a:t>Assumes that all resources are available to all “pods”</a:t>
            </a:r>
          </a:p>
        </p:txBody>
      </p:sp>
      <p:pic>
        <p:nvPicPr>
          <p:cNvPr id="123" name="Shape 123"/>
          <p:cNvPicPr preferRelativeResize="0"/>
          <p:nvPr/>
        </p:nvPicPr>
        <p:blipFill rotWithShape="1">
          <a:blip r:embed="rId3">
            <a:alphaModFix/>
          </a:blip>
          <a:srcRect/>
          <a:stretch/>
        </p:blipFill>
        <p:spPr>
          <a:xfrm>
            <a:off x="4889700" y="1197250"/>
            <a:ext cx="3797099" cy="3027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Velocity is your Hedgehog, Compliance is your Fox</a:t>
            </a:r>
          </a:p>
        </p:txBody>
      </p:sp>
      <p:sp>
        <p:nvSpPr>
          <p:cNvPr id="129" name="Shape 129"/>
          <p:cNvSpPr txBox="1">
            <a:spLocks noGrp="1"/>
          </p:cNvSpPr>
          <p:nvPr>
            <p:ph type="body" idx="1"/>
          </p:nvPr>
        </p:nvSpPr>
        <p:spPr>
          <a:xfrm>
            <a:off x="472750" y="940075"/>
            <a:ext cx="4292999"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DevOps is about </a:t>
            </a:r>
            <a:r>
              <a:rPr lang="en" b="1"/>
              <a:t>VELOCITY</a:t>
            </a:r>
          </a:p>
          <a:p>
            <a:pPr marL="457200" lvl="0" indent="-317500" rtl="0">
              <a:spcBef>
                <a:spcPts val="0"/>
              </a:spcBef>
              <a:buClr>
                <a:srgbClr val="434343"/>
              </a:buClr>
              <a:buSzPct val="100000"/>
              <a:buFont typeface="Lato"/>
              <a:buChar char="◁"/>
            </a:pPr>
            <a:r>
              <a:rPr lang="en"/>
              <a:t>How can you go fast if….</a:t>
            </a:r>
          </a:p>
          <a:p>
            <a:pPr marL="914400" lvl="1" indent="-317500" rtl="0">
              <a:spcBef>
                <a:spcPts val="0"/>
              </a:spcBef>
              <a:buClr>
                <a:srgbClr val="434343"/>
              </a:buClr>
              <a:buSzPct val="100000"/>
              <a:buFont typeface="Lato"/>
              <a:buChar char="⊃"/>
            </a:pPr>
            <a:r>
              <a:rPr lang="en"/>
              <a:t>Multiple Cloud Providers</a:t>
            </a:r>
          </a:p>
          <a:p>
            <a:pPr marL="914400" lvl="1" indent="-317500" rtl="0">
              <a:spcBef>
                <a:spcPts val="0"/>
              </a:spcBef>
              <a:buClr>
                <a:srgbClr val="434343"/>
              </a:buClr>
              <a:buSzPct val="100000"/>
              <a:buFont typeface="Lato"/>
              <a:buChar char="⊃"/>
            </a:pPr>
            <a:r>
              <a:rPr lang="en"/>
              <a:t>Hybrid Cloud</a:t>
            </a:r>
          </a:p>
          <a:p>
            <a:pPr marL="914400" lvl="1" indent="-317500" rtl="0">
              <a:spcBef>
                <a:spcPts val="0"/>
              </a:spcBef>
              <a:buClr>
                <a:srgbClr val="434343"/>
              </a:buClr>
              <a:buSzPct val="100000"/>
              <a:buFont typeface="Lato"/>
              <a:buChar char="⊃"/>
            </a:pPr>
            <a:r>
              <a:rPr lang="en"/>
              <a:t>Manual Intervention</a:t>
            </a:r>
          </a:p>
          <a:p>
            <a:pPr marL="914400" lvl="1" indent="-317500" rtl="0">
              <a:spcBef>
                <a:spcPts val="0"/>
              </a:spcBef>
              <a:buClr>
                <a:srgbClr val="434343"/>
              </a:buClr>
              <a:buSzPct val="100000"/>
              <a:buFont typeface="Lato"/>
              <a:buChar char="⊃"/>
            </a:pPr>
            <a:r>
              <a:rPr lang="en">
                <a:solidFill>
                  <a:schemeClr val="dk1"/>
                </a:solidFill>
              </a:rPr>
              <a:t>Changes in Governance</a:t>
            </a:r>
          </a:p>
          <a:p>
            <a:pPr marL="457200" lvl="0" indent="-317500" rtl="0">
              <a:spcBef>
                <a:spcPts val="0"/>
              </a:spcBef>
              <a:buClr>
                <a:schemeClr val="dk1"/>
              </a:buClr>
              <a:buSzPct val="100000"/>
              <a:buFont typeface="Lato"/>
              <a:buChar char="◁"/>
            </a:pPr>
            <a:r>
              <a:rPr lang="en">
                <a:solidFill>
                  <a:schemeClr val="dk1"/>
                </a:solidFill>
              </a:rPr>
              <a:t>Security and Risk Management can put on the BRAKES </a:t>
            </a:r>
          </a:p>
          <a:p>
            <a:pPr marL="0" lvl="0" indent="0" rtl="0">
              <a:spcBef>
                <a:spcPts val="0"/>
              </a:spcBef>
              <a:buNone/>
            </a:pPr>
            <a:endParaRPr/>
          </a:p>
          <a:p>
            <a:pPr marL="457200" lvl="0" rtl="0">
              <a:spcBef>
                <a:spcPts val="0"/>
              </a:spcBef>
              <a:buNone/>
            </a:pPr>
            <a:endParaRPr/>
          </a:p>
          <a:p>
            <a:pPr>
              <a:spcBef>
                <a:spcPts val="0"/>
              </a:spcBef>
              <a:buNone/>
            </a:pPr>
            <a:endParaRPr/>
          </a:p>
        </p:txBody>
      </p:sp>
      <p:pic>
        <p:nvPicPr>
          <p:cNvPr id="130" name="Shape 130"/>
          <p:cNvPicPr preferRelativeResize="0"/>
          <p:nvPr/>
        </p:nvPicPr>
        <p:blipFill rotWithShape="1">
          <a:blip r:embed="rId3">
            <a:alphaModFix/>
          </a:blip>
          <a:srcRect l="80223" t="24974" b="49984"/>
          <a:stretch/>
        </p:blipFill>
        <p:spPr>
          <a:xfrm>
            <a:off x="5484450" y="940075"/>
            <a:ext cx="2503825" cy="3513176"/>
          </a:xfrm>
          <a:prstGeom prst="rect">
            <a:avLst/>
          </a:prstGeom>
          <a:noFill/>
          <a:ln>
            <a:noFill/>
          </a:ln>
        </p:spPr>
      </p:pic>
      <p:pic>
        <p:nvPicPr>
          <p:cNvPr id="131" name="Shape 131"/>
          <p:cNvPicPr preferRelativeResize="0"/>
          <p:nvPr/>
        </p:nvPicPr>
        <p:blipFill rotWithShape="1">
          <a:blip r:embed="rId3">
            <a:alphaModFix/>
          </a:blip>
          <a:srcRect t="50335" r="80576" b="26059"/>
          <a:stretch/>
        </p:blipFill>
        <p:spPr>
          <a:xfrm>
            <a:off x="5514900" y="1014837"/>
            <a:ext cx="2442924" cy="3363626"/>
          </a:xfrm>
          <a:prstGeom prst="rect">
            <a:avLst/>
          </a:prstGeom>
          <a:noFill/>
          <a:ln>
            <a:noFill/>
          </a:ln>
        </p:spPr>
      </p:pic>
      <p:pic>
        <p:nvPicPr>
          <p:cNvPr id="132" name="Shape 132"/>
          <p:cNvPicPr preferRelativeResize="0"/>
          <p:nvPr/>
        </p:nvPicPr>
        <p:blipFill rotWithShape="1">
          <a:blip r:embed="rId3">
            <a:alphaModFix/>
          </a:blip>
          <a:srcRect l="20126" t="24816" r="60255" b="49983"/>
          <a:stretch/>
        </p:blipFill>
        <p:spPr>
          <a:xfrm>
            <a:off x="5461812" y="1081325"/>
            <a:ext cx="2363050" cy="3363626"/>
          </a:xfrm>
          <a:prstGeom prst="rect">
            <a:avLst/>
          </a:prstGeom>
          <a:noFill/>
          <a:ln>
            <a:noFill/>
          </a:ln>
        </p:spPr>
      </p:pic>
      <p:pic>
        <p:nvPicPr>
          <p:cNvPr id="133" name="Shape 133"/>
          <p:cNvPicPr preferRelativeResize="0"/>
          <p:nvPr/>
        </p:nvPicPr>
        <p:blipFill rotWithShape="1">
          <a:blip r:embed="rId3">
            <a:alphaModFix/>
          </a:blip>
          <a:srcRect t="24816" r="80757" b="49983"/>
          <a:stretch/>
        </p:blipFill>
        <p:spPr>
          <a:xfrm>
            <a:off x="5484450" y="1121112"/>
            <a:ext cx="2317809" cy="3363626"/>
          </a:xfrm>
          <a:prstGeom prst="rect">
            <a:avLst/>
          </a:prstGeom>
          <a:noFill/>
          <a:ln>
            <a:noFill/>
          </a:ln>
        </p:spPr>
      </p:pic>
      <p:pic>
        <p:nvPicPr>
          <p:cNvPr id="134" name="Shape 134"/>
          <p:cNvPicPr preferRelativeResize="0"/>
          <p:nvPr/>
        </p:nvPicPr>
        <p:blipFill rotWithShape="1">
          <a:blip r:embed="rId3">
            <a:alphaModFix/>
          </a:blip>
          <a:srcRect l="60072" t="24816" r="19955" b="49983"/>
          <a:stretch/>
        </p:blipFill>
        <p:spPr>
          <a:xfrm>
            <a:off x="5554837" y="1111100"/>
            <a:ext cx="2363050" cy="3304108"/>
          </a:xfrm>
          <a:prstGeom prst="rect">
            <a:avLst/>
          </a:prstGeom>
          <a:noFill/>
          <a:ln>
            <a:noFill/>
          </a:ln>
        </p:spPr>
      </p:pic>
      <p:pic>
        <p:nvPicPr>
          <p:cNvPr id="135" name="Shape 135"/>
          <p:cNvPicPr preferRelativeResize="0"/>
          <p:nvPr/>
        </p:nvPicPr>
        <p:blipFill rotWithShape="1">
          <a:blip r:embed="rId3">
            <a:alphaModFix/>
          </a:blip>
          <a:srcRect l="40451" t="24816" r="40283" b="49983"/>
          <a:stretch/>
        </p:blipFill>
        <p:spPr>
          <a:xfrm>
            <a:off x="5595676" y="1121125"/>
            <a:ext cx="2317798" cy="3359737"/>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31"/>
                                        </p:tgtEl>
                                      </p:cBhvr>
                                    </p:animEffect>
                                    <p:set>
                                      <p:cBhvr>
                                        <p:cTn id="12" dur="1" fill="hold">
                                          <p:stCondLst>
                                            <p:cond delay="1000"/>
                                          </p:stCondLst>
                                        </p:cTn>
                                        <p:tgtEl>
                                          <p:spTgt spid="13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134"/>
                                        </p:tgtEl>
                                      </p:cBhvr>
                                    </p:animEffect>
                                    <p:set>
                                      <p:cBhvr>
                                        <p:cTn id="20" dur="1" fill="hold">
                                          <p:stCondLst>
                                            <p:cond delay="1000"/>
                                          </p:stCondLst>
                                        </p:cTn>
                                        <p:tgtEl>
                                          <p:spTgt spid="13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1000"/>
                                        <p:tgtEl>
                                          <p:spTgt spid="1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130"/>
                                        </p:tgtEl>
                                      </p:cBhvr>
                                    </p:animEffect>
                                    <p:set>
                                      <p:cBhvr>
                                        <p:cTn id="28" dur="1" fill="hold">
                                          <p:stCondLst>
                                            <p:cond delay="1000"/>
                                          </p:stCondLst>
                                        </p:cTn>
                                        <p:tgtEl>
                                          <p:spTgt spid="13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1000"/>
                                        <p:tgtEl>
                                          <p:spTgt spid="1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35"/>
                                        </p:tgtEl>
                                      </p:cBhvr>
                                    </p:animEffect>
                                    <p:set>
                                      <p:cBhvr>
                                        <p:cTn id="36" dur="1" fill="hold">
                                          <p:stCondLst>
                                            <p:cond delay="1000"/>
                                          </p:stCondLst>
                                        </p:cTn>
                                        <p:tgtEl>
                                          <p:spTgt spid="13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1"/>
                                        <p:tgtEl>
                                          <p:spTgt spid="1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132"/>
                                        </p:tgtEl>
                                      </p:cBhvr>
                                    </p:animEffect>
                                    <p:set>
                                      <p:cBhvr>
                                        <p:cTn id="44" dur="1" fill="hold">
                                          <p:stCondLst>
                                            <p:cond delay="1000"/>
                                          </p:stCondLst>
                                        </p:cTn>
                                        <p:tgtEl>
                                          <p:spTgt spid="132"/>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fade">
                                      <p:cBhvr>
                                        <p:cTn id="4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514100" y="205973"/>
            <a:ext cx="7172699" cy="734099"/>
          </a:xfrm>
          <a:prstGeom prst="rect">
            <a:avLst/>
          </a:prstGeom>
        </p:spPr>
        <p:txBody>
          <a:bodyPr lIns="91425" tIns="91425" rIns="91425" bIns="91425" anchor="b" anchorCtr="0">
            <a:noAutofit/>
          </a:bodyPr>
          <a:lstStyle/>
          <a:p>
            <a:pPr>
              <a:spcBef>
                <a:spcPts val="0"/>
              </a:spcBef>
              <a:buNone/>
            </a:pPr>
            <a:r>
              <a:rPr lang="en"/>
              <a:t>Embed Security in Service</a:t>
            </a:r>
          </a:p>
        </p:txBody>
      </p:sp>
      <p:sp>
        <p:nvSpPr>
          <p:cNvPr id="141" name="Shape 141"/>
          <p:cNvSpPr txBox="1">
            <a:spLocks noGrp="1"/>
          </p:cNvSpPr>
          <p:nvPr>
            <p:ph type="body" idx="1"/>
          </p:nvPr>
        </p:nvSpPr>
        <p:spPr>
          <a:xfrm>
            <a:off x="508725" y="940075"/>
            <a:ext cx="4489500" cy="3725699"/>
          </a:xfrm>
          <a:prstGeom prst="rect">
            <a:avLst/>
          </a:prstGeom>
        </p:spPr>
        <p:txBody>
          <a:bodyPr lIns="91425" tIns="91425" rIns="91425" bIns="91425" anchor="t" anchorCtr="0">
            <a:noAutofit/>
          </a:bodyPr>
          <a:lstStyle/>
          <a:p>
            <a:pPr marL="457200" lvl="0" indent="-317500" rtl="0">
              <a:spcBef>
                <a:spcPts val="0"/>
              </a:spcBef>
              <a:buClr>
                <a:srgbClr val="434343"/>
              </a:buClr>
              <a:buSzPct val="100000"/>
              <a:buFont typeface="Lato"/>
              <a:buChar char="◁"/>
            </a:pPr>
            <a:r>
              <a:rPr lang="en"/>
              <a:t>Embedding security reduces velocity</a:t>
            </a:r>
          </a:p>
          <a:p>
            <a:pPr marL="914400" lvl="1" indent="-317500" rtl="0">
              <a:spcBef>
                <a:spcPts val="0"/>
              </a:spcBef>
              <a:buClr>
                <a:srgbClr val="434343"/>
              </a:buClr>
              <a:buSzPct val="100000"/>
              <a:buFont typeface="Lato"/>
              <a:buChar char="⊃"/>
            </a:pPr>
            <a:r>
              <a:rPr lang="en"/>
              <a:t>If the security model changes, then the service needs to be rewritten</a:t>
            </a:r>
          </a:p>
          <a:p>
            <a:pPr marL="914400" lvl="1" indent="-317500" rtl="0">
              <a:spcBef>
                <a:spcPts val="0"/>
              </a:spcBef>
              <a:buClr>
                <a:srgbClr val="434343"/>
              </a:buClr>
              <a:buSzPct val="100000"/>
              <a:buFont typeface="Lato"/>
              <a:buChar char="⊃"/>
            </a:pPr>
            <a:r>
              <a:rPr lang="en"/>
              <a:t>Reduces composability </a:t>
            </a:r>
          </a:p>
          <a:p>
            <a:pPr marL="914400" lvl="1" indent="-317500" rtl="0">
              <a:spcBef>
                <a:spcPts val="0"/>
              </a:spcBef>
              <a:buClr>
                <a:srgbClr val="434343"/>
              </a:buClr>
              <a:buSzPct val="100000"/>
              <a:buFont typeface="Lato"/>
              <a:buChar char="⊃"/>
            </a:pPr>
            <a:r>
              <a:rPr lang="en"/>
              <a:t>Developer may not fully understand requirements </a:t>
            </a:r>
          </a:p>
          <a:p>
            <a:pPr marL="457200" lvl="0" indent="-317500" rtl="0">
              <a:spcBef>
                <a:spcPts val="0"/>
              </a:spcBef>
              <a:spcAft>
                <a:spcPts val="0"/>
              </a:spcAft>
              <a:buClr>
                <a:srgbClr val="434343"/>
              </a:buClr>
              <a:buSzPct val="100000"/>
              <a:buFont typeface="Lato"/>
              <a:buChar char="◁"/>
            </a:pPr>
            <a:r>
              <a:rPr lang="en">
                <a:solidFill>
                  <a:schemeClr val="dk1"/>
                </a:solidFill>
              </a:rPr>
              <a:t>Externalized is better</a:t>
            </a:r>
          </a:p>
          <a:p>
            <a:pPr marL="914400" lvl="1" indent="-317500" rtl="0">
              <a:spcBef>
                <a:spcPts val="0"/>
              </a:spcBef>
              <a:spcAft>
                <a:spcPts val="0"/>
              </a:spcAft>
              <a:buClr>
                <a:srgbClr val="434343"/>
              </a:buClr>
              <a:buSzPct val="100000"/>
              <a:buFont typeface="Lato"/>
              <a:buChar char="⊃"/>
            </a:pPr>
            <a:r>
              <a:rPr lang="en">
                <a:solidFill>
                  <a:schemeClr val="dk1"/>
                </a:solidFill>
              </a:rPr>
              <a:t>Faster to change</a:t>
            </a:r>
          </a:p>
          <a:p>
            <a:pPr marL="914400" lvl="1" indent="-317500" rtl="0">
              <a:spcBef>
                <a:spcPts val="0"/>
              </a:spcBef>
              <a:spcAft>
                <a:spcPts val="0"/>
              </a:spcAft>
              <a:buClr>
                <a:srgbClr val="434343"/>
              </a:buClr>
              <a:buSzPct val="100000"/>
              <a:buFont typeface="Lato"/>
              <a:buChar char="⊃"/>
            </a:pPr>
            <a:r>
              <a:rPr lang="en">
                <a:solidFill>
                  <a:schemeClr val="dk1"/>
                </a:solidFill>
              </a:rPr>
              <a:t>Easier to audit</a:t>
            </a:r>
          </a:p>
          <a:p>
            <a:pPr marL="914400" lvl="1" indent="-317500" rtl="0">
              <a:spcBef>
                <a:spcPts val="0"/>
              </a:spcBef>
              <a:spcAft>
                <a:spcPts val="0"/>
              </a:spcAft>
              <a:buClr>
                <a:srgbClr val="434343"/>
              </a:buClr>
              <a:buSzPct val="100000"/>
              <a:buFont typeface="Lato"/>
              <a:buChar char="⊃"/>
            </a:pPr>
            <a:r>
              <a:rPr lang="en">
                <a:solidFill>
                  <a:schemeClr val="dk1"/>
                </a:solidFill>
              </a:rPr>
              <a:t>Easier to orchestrate</a:t>
            </a:r>
          </a:p>
          <a:p>
            <a:pPr marL="0" lvl="0" indent="0" rtl="0">
              <a:spcBef>
                <a:spcPts val="0"/>
              </a:spcBef>
              <a:buNone/>
            </a:pPr>
            <a:endParaRPr/>
          </a:p>
          <a:p>
            <a:pPr marL="381000" lvl="0" indent="0" rtl="0">
              <a:spcBef>
                <a:spcPts val="0"/>
              </a:spcBef>
              <a:buNone/>
            </a:pPr>
            <a:endParaRPr/>
          </a:p>
          <a:p>
            <a:pPr marL="0" lvl="0" indent="0" rtl="0">
              <a:spcBef>
                <a:spcPts val="0"/>
              </a:spcBef>
              <a:buNone/>
            </a:pPr>
            <a:endParaRPr/>
          </a:p>
        </p:txBody>
      </p:sp>
      <p:pic>
        <p:nvPicPr>
          <p:cNvPr id="142" name="Shape 142"/>
          <p:cNvPicPr preferRelativeResize="0"/>
          <p:nvPr/>
        </p:nvPicPr>
        <p:blipFill>
          <a:blip r:embed="rId3">
            <a:alphaModFix/>
          </a:blip>
          <a:stretch>
            <a:fillRect/>
          </a:stretch>
        </p:blipFill>
        <p:spPr>
          <a:xfrm>
            <a:off x="5102825" y="984800"/>
            <a:ext cx="3038893" cy="35453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onju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1668</Words>
  <Application>Microsoft Office PowerPoint</Application>
  <PresentationFormat>On-screen Show (16:9)</PresentationFormat>
  <Paragraphs>336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Conjur</vt:lpstr>
      <vt:lpstr>Here Be Dragons:  Security Maps of the Container New World</vt:lpstr>
      <vt:lpstr>Elizabeth Lawler - CEO/Founder Conjur, Inc.</vt:lpstr>
      <vt:lpstr>Josh Bregman - Vice President/Evangelist</vt:lpstr>
      <vt:lpstr>Here Be Dragons:  Security Maps of the Container New World</vt:lpstr>
      <vt:lpstr>Is the Journey Worth the Risk?</vt:lpstr>
      <vt:lpstr>Deploying a Container to a PaaS/IaaS</vt:lpstr>
      <vt:lpstr>Network Security</vt:lpstr>
      <vt:lpstr>Velocity is your Hedgehog, Compliance is your Fox</vt:lpstr>
      <vt:lpstr>Embed Security in Service</vt:lpstr>
      <vt:lpstr>The Challenge</vt:lpstr>
      <vt:lpstr>Introducing Software Defined Firewall (SDF)</vt:lpstr>
      <vt:lpstr>Introducing SDF - Are you the Keymaster?</vt:lpstr>
      <vt:lpstr>SDF is the Right Approach</vt:lpstr>
      <vt:lpstr>Dynamic Layer Assignment - Host Factory</vt:lpstr>
      <vt:lpstr>Two Approaches to Integrating the Host Factory - Approach 1</vt:lpstr>
      <vt:lpstr>Two Approaches to Integrating the Host Factory - Approach 2</vt:lpstr>
      <vt:lpstr>Continuous Deployment of Containers Rugged DevOps</vt:lpstr>
      <vt:lpstr>The Goal is Continuous Deployment of Containers</vt:lpstr>
      <vt:lpstr>Rugged DevOps - Reference Architecture for Security Orchestration</vt:lpstr>
      <vt:lpstr>Introducing project gozer</vt:lpstr>
      <vt:lpstr>sdf-gen YAML</vt:lpstr>
      <vt:lpstr>sdf-gen YAML continued</vt:lpstr>
      <vt:lpstr>sdf-gen example</vt:lpstr>
      <vt:lpstr>sdf-example - docker compose</vt:lpstr>
      <vt:lpstr>Project Summon is Live</vt:lpstr>
      <vt:lpstr>Project Summon is Open Source - We need Secrets Providers</vt:lpstr>
      <vt:lpstr>Rugged DevOps - Continuous Secrets Delivery</vt:lpstr>
      <vt:lpstr>Rugged DevOps - Continuous Secrets Delivery</vt:lpstr>
      <vt:lpstr>Rugged DevOps - Continuous Secrets Delivery</vt:lpstr>
      <vt:lpstr>Rugged DevOps - Continuous Secrets Delivery</vt:lpstr>
      <vt:lpstr>Rugged DevOps - Continuous Secrets Delivery</vt:lpstr>
      <vt:lpstr>Rugged DevOps - Continuous Secrets Delivery</vt:lpstr>
      <vt:lpstr>Here Be Dragons:  Security Maps of the Container New World</vt:lpstr>
      <vt:lpstr>Here Be Dragons:  Security Maps of the Container New World</vt:lpstr>
      <vt:lpstr>Here Be Dragons:  Security Maps of the Container New World</vt:lpstr>
      <vt:lpstr>Here Be Dragons:  Security Maps of the Container New World</vt:lpstr>
      <vt:lpstr>Here Be Dragons:  Security Maps of the Container New World</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Be Dragons:  Security Maps of the Container New World</dc:title>
  <dc:creator>Josh Bregman</dc:creator>
  <cp:lastModifiedBy>Josh Bregman</cp:lastModifiedBy>
  <cp:revision>4</cp:revision>
  <dcterms:modified xsi:type="dcterms:W3CDTF">2015-06-12T19:40:14Z</dcterms:modified>
</cp:coreProperties>
</file>