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.xml"/>
  <Override ContentType="application/vnd.openxmlformats-officedocument.presentationml.slide+xml" PartName="/ppt/slides/slide9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1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17.xml"/>
  <Override ContentType="application/vnd.openxmlformats-officedocument.presentationml.slide+xml" PartName="/ppt/slides/slide8.xml"/>
  <Override ContentType="application/vnd.openxmlformats-officedocument.presentationml.slide+xml" PartName="/ppt/slides/slide23.xml"/>
  <Override ContentType="application/vnd.openxmlformats-officedocument.presentationml.slide+xml" PartName="/ppt/slides/slide19.xml"/>
  <Override ContentType="application/vnd.openxmlformats-officedocument.presentationml.slide+xml" PartName="/ppt/slides/slide4.xml"/>
  <Override ContentType="application/vnd.openxmlformats-officedocument.presentationml.slide+xml" PartName="/ppt/slides/slide10.xml"/>
  <Override ContentType="application/vnd.openxmlformats-officedocument.presentationml.slide+xml" PartName="/ppt/slides/slide14.xml"/>
  <Override ContentType="application/vnd.openxmlformats-officedocument.presentationml.slide+xml" PartName="/ppt/slides/slide11.xml"/>
  <Override ContentType="application/vnd.openxmlformats-officedocument.presentationml.slide+xml" PartName="/ppt/slides/slide5.xml"/>
  <Override ContentType="application/vnd.openxmlformats-officedocument.presentationml.slide+xml" PartName="/ppt/slides/slide22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" Type="http://schemas.openxmlformats.org/officeDocument/2006/relationships/presProps" Target="presProps.xml"/><Relationship Id="rId21" Type="http://schemas.openxmlformats.org/officeDocument/2006/relationships/slide" Target="slides/slide16.xml"/><Relationship Id="rId1" Type="http://schemas.openxmlformats.org/officeDocument/2006/relationships/theme" Target="theme/theme3.xml"/><Relationship Id="rId22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23" Type="http://schemas.openxmlformats.org/officeDocument/2006/relationships/slide" Target="slides/slide18.xml"/><Relationship Id="rId3" Type="http://schemas.openxmlformats.org/officeDocument/2006/relationships/tableStyles" Target="tableStyles.xml"/><Relationship Id="rId24" Type="http://schemas.openxmlformats.org/officeDocument/2006/relationships/slide" Target="slides/slide19.xml"/><Relationship Id="rId20" Type="http://schemas.openxmlformats.org/officeDocument/2006/relationships/slide" Target="slides/slide15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"/>
              <a:t>Name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"/>
              <a:t>“Too Big To Fail”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"/>
              <a:t>My observations on outages involving failures broader than you imagined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"/>
              <a:t>Use this outage to discuss how you can prepare for incidents like this.</a:t>
            </a:r>
          </a:p>
          <a:p>
            <a:pPr indent="-317500" lvl="0" marL="45720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"/>
              <a:t>Prevention is ideal, but preparation is practical.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"/>
              <a:t>For me, ATL illustrates need for </a:t>
            </a:r>
            <a:r>
              <a:rPr b="1" lang="en"/>
              <a:t>reasoning about your system</a:t>
            </a:r>
            <a:r>
              <a:rPr lang="en"/>
              <a:t> (or, what happens if you don’t) 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"/>
              <a:t>2 forms: Static, dynamic.  Both critical.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"/>
              <a:t>Static: Modeling</a:t>
            </a:r>
          </a:p>
          <a:p>
            <a:pPr indent="-317500" lvl="1" marL="9144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○"/>
            </a:pPr>
            <a:r>
              <a:rPr lang="en"/>
              <a:t>Do ahead of time</a:t>
            </a:r>
          </a:p>
          <a:p>
            <a:pPr indent="-317500" lvl="2" marL="13716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■"/>
            </a:pPr>
            <a:r>
              <a:rPr lang="en"/>
              <a:t>Understand intended behavior</a:t>
            </a:r>
          </a:p>
          <a:p>
            <a:pPr indent="-317500" lvl="2" marL="13716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■"/>
            </a:pPr>
            <a:r>
              <a:rPr lang="en"/>
              <a:t>Room for spikes / unexpected events</a:t>
            </a:r>
          </a:p>
          <a:p>
            <a:pPr indent="-317500" lvl="2" marL="13716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■"/>
            </a:pPr>
            <a:r>
              <a:rPr lang="en"/>
              <a:t>(1) load testing, (2) capacity planning, &amp; (3) regression analysis with each binary push</a:t>
            </a:r>
          </a:p>
          <a:p>
            <a:pPr indent="-317500" lvl="1" marL="9144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○"/>
            </a:pPr>
            <a:r>
              <a:rPr b="1" lang="en"/>
              <a:t>In ATL</a:t>
            </a:r>
            <a:r>
              <a:rPr lang="en"/>
              <a:t>, both did and did not do this:</a:t>
            </a:r>
          </a:p>
          <a:p>
            <a:pPr indent="-317500" lvl="2" marL="13716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■"/>
            </a:pPr>
            <a:r>
              <a:rPr lang="en"/>
              <a:t>Did: Capacity-plan webservers.  No problem to drain ATL, webserver-wise.</a:t>
            </a:r>
          </a:p>
          <a:p>
            <a:pPr indent="-317500" lvl="2" marL="13716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■"/>
            </a:pPr>
            <a:r>
              <a:rPr lang="en"/>
              <a:t>Did </a:t>
            </a:r>
            <a:r>
              <a:rPr b="1" lang="en"/>
              <a:t>not</a:t>
            </a:r>
            <a:r>
              <a:rPr lang="en"/>
              <a:t>: Have network plan w/out ATL.</a:t>
            </a:r>
          </a:p>
          <a:p>
            <a:pPr indent="-317500" lvl="3" marL="18288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"/>
              <a:t>No luxury of overprovisioning, like frontend.</a:t>
            </a:r>
          </a:p>
          <a:p>
            <a:pPr indent="-317500" lvl="3" marL="18288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"/>
              <a:t>Links not fungible: Transatlantic doesn’t help if you’re short on ATL-ORD.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"/>
              <a:t>Dynamic: Visualization system’s behavior in real time [click]</a:t>
            </a:r>
          </a:p>
          <a:p>
            <a:pPr indent="-317500" lvl="1" marL="9144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○"/>
            </a:pPr>
            <a:r>
              <a:rPr lang="en"/>
              <a:t>Useful </a:t>
            </a:r>
            <a:r>
              <a:rPr b="1" lang="en"/>
              <a:t>during</a:t>
            </a:r>
            <a:r>
              <a:rPr lang="en"/>
              <a:t> outage</a:t>
            </a:r>
          </a:p>
          <a:p>
            <a:pPr indent="-317500" lvl="1" marL="9144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○"/>
            </a:pPr>
            <a:r>
              <a:rPr lang="en"/>
              <a:t>Must be able to make decisions on the fly</a:t>
            </a:r>
          </a:p>
          <a:p>
            <a:pPr indent="-317500" lvl="1" marL="9144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○"/>
            </a:pPr>
            <a:r>
              <a:rPr lang="en"/>
              <a:t>(1) In ATL, needed to answer “can we drain traffic” in O(minutes), not O(hours)</a:t>
            </a:r>
          </a:p>
          <a:p>
            <a:pPr indent="-317500" lvl="1" marL="9144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○"/>
            </a:pPr>
            <a:r>
              <a:rPr lang="en"/>
              <a:t>(2) Ability to answer complicated technical questions gives you information to react in real time.</a:t>
            </a:r>
          </a:p>
          <a:p>
            <a:pPr indent="-317500" lvl="1" marL="9144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○"/>
            </a:pPr>
            <a:r>
              <a:rPr lang="en"/>
              <a:t>Can now start applying your human judgement, e.g.:</a:t>
            </a:r>
          </a:p>
          <a:p>
            <a:pPr indent="-317500" lvl="2" marL="13716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■"/>
            </a:pPr>
            <a:r>
              <a:rPr lang="en"/>
              <a:t>“Should we do X?”</a:t>
            </a:r>
          </a:p>
          <a:p>
            <a:pPr indent="-317500" lvl="2" marL="13716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■"/>
            </a:pPr>
            <a:r>
              <a:rPr lang="en"/>
              <a:t>“Is doing X better than not / better than doing Y?”</a:t>
            </a:r>
          </a:p>
          <a:p>
            <a:pPr indent="-317500" lvl="1" marL="9144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○"/>
            </a:pPr>
            <a:r>
              <a:rPr lang="en"/>
              <a:t>This is high-level automation -- computers answer technical questions; humans apply judgement.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"/>
              <a:t>Background:</a:t>
            </a:r>
          </a:p>
          <a:p>
            <a:pPr indent="-317500" lvl="1" marL="914400" rtl="0">
              <a:spcBef>
                <a:spcPts val="0"/>
              </a:spcBef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en"/>
              <a:t>Google’s frontend webservers divided into a few classes:</a:t>
            </a:r>
          </a:p>
          <a:p>
            <a:pPr indent="-317500" lvl="2" marL="1371600" rtl="0">
              <a:spcBef>
                <a:spcPts val="0"/>
              </a:spcBef>
              <a:buClr>
                <a:srgbClr val="000000"/>
              </a:buClr>
              <a:buSzPct val="127272"/>
              <a:buFont typeface="Wingdings"/>
              <a:buChar char="§"/>
            </a:pPr>
            <a:r>
              <a:rPr lang="en"/>
              <a:t>Machines in “core” clusters</a:t>
            </a:r>
          </a:p>
          <a:p>
            <a:pPr indent="-317500" lvl="2" marL="1371600" rtl="0">
              <a:spcBef>
                <a:spcPts val="0"/>
              </a:spcBef>
              <a:buClr>
                <a:srgbClr val="000000"/>
              </a:buClr>
              <a:buSzPct val="127272"/>
              <a:buFont typeface="Wingdings"/>
              <a:buChar char="§"/>
            </a:pPr>
            <a:r>
              <a:rPr lang="en"/>
              <a:t>A few types of “satellite” or “edge” clusters (hence the satellite graphic)</a:t>
            </a:r>
          </a:p>
          <a:p>
            <a:pPr indent="-317500" lvl="2" marL="1371600" rtl="0">
              <a:spcBef>
                <a:spcPts val="0"/>
              </a:spcBef>
              <a:buClr>
                <a:srgbClr val="000000"/>
              </a:buClr>
              <a:buSzPct val="127272"/>
              <a:buFont typeface="Wingdings"/>
              <a:buChar char="§"/>
            </a:pPr>
            <a:r>
              <a:rPr lang="en"/>
              <a:t>These are much smaller -- terminate most connections, for low latency</a:t>
            </a:r>
          </a:p>
          <a:p>
            <a:pPr indent="-317500" lvl="1" marL="914400" rtl="0">
              <a:spcBef>
                <a:spcPts val="0"/>
              </a:spcBef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en"/>
              <a:t>We’re constantly installing / decommissioning these satellites</a:t>
            </a:r>
          </a:p>
          <a:p>
            <a:pPr indent="-317500" lvl="2" marL="1371600" rtl="0">
              <a:spcBef>
                <a:spcPts val="0"/>
              </a:spcBef>
              <a:buClr>
                <a:srgbClr val="000000"/>
              </a:buClr>
              <a:buSzPct val="127272"/>
              <a:buFont typeface="Wingdings"/>
              <a:buChar char="§"/>
            </a:pPr>
            <a:r>
              <a:rPr lang="en"/>
              <a:t>Tool that sends satellite machines to “disk erase”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"/>
              <a:t>Story</a:t>
            </a:r>
          </a:p>
          <a:p>
            <a:pPr indent="-317500" lvl="1" marL="914400" rtl="0">
              <a:spcBef>
                <a:spcPts val="0"/>
              </a:spcBef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en"/>
              <a:t>Decommission workflow failed, but *after* disk-erase had succeeded</a:t>
            </a:r>
          </a:p>
          <a:p>
            <a:pPr indent="-317500" lvl="1" marL="914400" rtl="0">
              <a:spcBef>
                <a:spcPts val="0"/>
              </a:spcBef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en"/>
              <a:t>To debug the failure, restarted the decommission for that satellite</a:t>
            </a:r>
          </a:p>
          <a:p>
            <a:pPr indent="-317500" lvl="1" marL="914400" rtl="0">
              <a:spcBef>
                <a:spcPts val="0"/>
              </a:spcBef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en"/>
              <a:t>Tool was not idempotent (EYE-dimm-’po-tent) :(</a:t>
            </a:r>
          </a:p>
          <a:p>
            <a:pPr indent="-317500" lvl="1" marL="914400" rtl="0">
              <a:spcBef>
                <a:spcPts val="0"/>
              </a:spcBef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en"/>
              <a:t>“Empty set” of machines to be erased interpreted as “ALL SATELLITE MACHINES”</a:t>
            </a:r>
          </a:p>
          <a:p>
            <a:pPr indent="-317500" lvl="1" marL="914400" rtl="0">
              <a:spcBef>
                <a:spcPts val="0"/>
              </a:spcBef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en"/>
              <a:t>Automation sent ALL SATELLITE MACHINES to disk-erase :(</a:t>
            </a: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"/>
              <a:t>Effect</a:t>
            </a: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en"/>
              <a:t>Disk-erased machines stopped serving</a:t>
            </a: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en"/>
              <a:t>Traffic fell back to core (satellites so flaky that automation mostly saved us)</a:t>
            </a: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en"/>
              <a:t>Good capacity-planning + automation == minimal user-visible effect (just increased latency)</a:t>
            </a: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en"/>
              <a:t>Reinstalling took days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7272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A whole class of your frontend serving infrastructure gets wiped == PANIC</a:t>
            </a: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7272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500+ pages!</a:t>
            </a: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7272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Anyone oncall knows basic flow-chart:  “Mitigate first, then understand”</a:t>
            </a: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7272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HUGE outages subvert flowchart -- might not be able to mitigate quickly</a:t>
            </a:r>
          </a:p>
          <a:p>
            <a:pPr indent="-3175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7272"/>
              <a:buFont typeface="Courier New"/>
              <a:buChar char="o"/>
            </a:pPr>
            <a:r>
              <a:rPr lang="en">
                <a:solidFill>
                  <a:schemeClr val="dk1"/>
                </a:solidFill>
              </a:rPr>
              <a:t>Could mitigate fast in Satpocalypse</a:t>
            </a:r>
          </a:p>
          <a:p>
            <a:pPr indent="-3175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7272"/>
              <a:buFont typeface="Courier New"/>
              <a:buChar char="o"/>
            </a:pPr>
            <a:r>
              <a:rPr lang="en">
                <a:solidFill>
                  <a:schemeClr val="dk1"/>
                </a:solidFill>
              </a:rPr>
              <a:t>Couldn’t in ATL</a:t>
            </a: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7272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In this situation, must be able to fall back on established protocol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ICS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"/>
              <a:t>“Falling back on established protocol” -- exactly what firefighters do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"/>
              <a:t>“Standard management hierarchy and procedures for managing temporary incident(s) of any size.”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"/>
              <a:t>ICS developed by firefighters in 60’s &amp; 70’s to fight massive CA wildfires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"/>
              <a:t>Advantages:</a:t>
            </a:r>
          </a:p>
          <a:p>
            <a:pPr indent="-317500" lvl="1" marL="914400" rtl="0">
              <a:spcBef>
                <a:spcPts val="0"/>
              </a:spcBef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en"/>
              <a:t>(1) Centralizes response to the fire (communication; duplication of effort)</a:t>
            </a:r>
          </a:p>
          <a:p>
            <a:pPr indent="-317500" lvl="1" marL="914400" rtl="0">
              <a:spcBef>
                <a:spcPts val="0"/>
              </a:spcBef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en"/>
              <a:t>(2) Framework for different agencies to collaborate</a:t>
            </a:r>
          </a:p>
          <a:p>
            <a:pPr indent="-317500" lvl="1" marL="914400" rtl="0">
              <a:spcBef>
                <a:spcPts val="0"/>
              </a:spcBef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en"/>
              <a:t>(3) Use it for everything (small to large complexity)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IMAG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"/>
              <a:t>At Google, never used to have a protocol -- mostly fine; sometimes not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"/>
              <a:t>SREs familiar with ICS adapted it for Google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"/>
              <a:t>Adaptation:</a:t>
            </a:r>
          </a:p>
          <a:p>
            <a:pPr indent="-317500" lvl="1" marL="914400" rtl="0">
              <a:spcBef>
                <a:spcPts val="0"/>
              </a:spcBef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en"/>
              <a:t>(1) Stripped down -- less bureaucracy (we’re just 1 company)</a:t>
            </a:r>
          </a:p>
          <a:p>
            <a:pPr indent="-317500" lvl="1" marL="914400" rtl="0">
              <a:spcBef>
                <a:spcPts val="0"/>
              </a:spcBef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en"/>
              <a:t>(2) Culture fit -- Google not very hierarchy-friendly</a:t>
            </a:r>
          </a:p>
          <a:p>
            <a:pPr indent="-317500" lvl="1" marL="914400" rtl="0">
              <a:spcBef>
                <a:spcPts val="0"/>
              </a:spcBef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en"/>
              <a:t>(3) Use it for everything -- only works if you err on the side of using it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w.r.t. Satpocalypse: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Recently adopted; fun for me to watch effect @ GOOG,</a:t>
            </a:r>
          </a:p>
          <a:p>
            <a:pPr indent="-317500" lvl="0" marL="45720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"/>
              <a:t>Part of why Satpocalypse was so minimal an outage was our quick invocation of this protocol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"/>
              <a:t>This one comes from my time at healthcare.gov</a:t>
            </a:r>
          </a:p>
          <a:p>
            <a:pPr indent="-317500" lvl="0" marL="45720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"/>
              <a:t>Was instructive -- got to see what happens when you ignore the gospel I’ve been steeped in at Google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I call this one, “Hope … [click] Is Not A Strategy” -- SRE motto; healthcare.gov strategy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Story: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"/>
              <a:t>My first week; last week of Open Enrollment for 2013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"/>
              <a:t>Login system goes down.</a:t>
            </a:r>
          </a:p>
          <a:p>
            <a:pPr indent="-317500" lvl="1" marL="914400" rtl="0">
              <a:spcBef>
                <a:spcPts val="0"/>
              </a:spcBef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en"/>
              <a:t>Not only prevents people from logging in; spaghetti architecture means that other pieces are calling back into it</a:t>
            </a:r>
          </a:p>
          <a:p>
            <a:pPr indent="-317500" lvl="1" marL="914400" rtl="0">
              <a:spcBef>
                <a:spcPts val="0"/>
              </a:spcBef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en"/>
              <a:t>So basically everything is hard down.</a:t>
            </a:r>
          </a:p>
          <a:p>
            <a:pPr indent="-317500" lvl="1" marL="914400" rtl="0">
              <a:spcBef>
                <a:spcPts val="0"/>
              </a:spcBef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en"/>
              <a:t>Again.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"/>
              <a:t>Graphs (new!) show it’s the Oracle DB layer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"/>
              <a:t>Cody hands laptop + root shell to an Oracle DBA who just walked in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"/>
              <a:t>30 minutes: Problem found! 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"/>
              <a:t>40 minutes: Problem was coming from guy in the corner.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"/>
              <a:t>Root cause:</a:t>
            </a:r>
          </a:p>
          <a:p>
            <a:pPr indent="-317500" lvl="1" marL="914400" rtl="0">
              <a:spcBef>
                <a:spcPts val="0"/>
              </a:spcBef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en"/>
              <a:t>Contractor’s manager wanted a report with data, so guy runs a reporting query</a:t>
            </a:r>
          </a:p>
          <a:p>
            <a:pPr indent="-317500" lvl="1" marL="914400" rtl="0">
              <a:spcBef>
                <a:spcPts val="0"/>
              </a:spcBef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en"/>
              <a:t>Reporting query runs as the DB superuser</a:t>
            </a:r>
          </a:p>
          <a:p>
            <a:pPr indent="-317500" lvl="1" marL="914400" rtl="0">
              <a:spcBef>
                <a:spcPts val="0"/>
              </a:spcBef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en"/>
              <a:t>Clobbers all legit traffic</a:t>
            </a:r>
          </a:p>
          <a:p>
            <a:pPr indent="-317500" lvl="1" marL="914400" rtl="0">
              <a:spcBef>
                <a:spcPts val="0"/>
              </a:spcBef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en"/>
              <a:t>Guy had been sitting in the corner, saying nothing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[Understandable]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"/>
              <a:t>Worst part: Understandable why the guy did nothing -- he’d have been fired.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[Anti-pattern]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"/>
              <a:t>This is your anti-pattern.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"/>
              <a:t>This is what the “Tech Surge” was there to fix.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"/>
              <a:t>We also fixed technical problems --</a:t>
            </a:r>
          </a:p>
          <a:p>
            <a:pPr indent="-317500" lvl="1" marL="914400" rtl="0">
              <a:spcBef>
                <a:spcPts val="0"/>
              </a:spcBef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en"/>
              <a:t>removing firewalls from the middle of storage layers;</a:t>
            </a:r>
          </a:p>
          <a:p>
            <a:pPr indent="-317500" lvl="1" marL="914400" rtl="0">
              <a:spcBef>
                <a:spcPts val="0"/>
              </a:spcBef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en"/>
              <a:t>instrumenting the caching layer;</a:t>
            </a:r>
          </a:p>
          <a:p>
            <a:pPr indent="-317500" lvl="1" marL="914400" rtl="0">
              <a:spcBef>
                <a:spcPts val="0"/>
              </a:spcBef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en"/>
              <a:t>tweaking LB settings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"/>
              <a:t>-- but </a:t>
            </a:r>
            <a:r>
              <a:rPr lang="en">
                <a:solidFill>
                  <a:schemeClr val="dk1"/>
                </a:solidFill>
              </a:rPr>
              <a:t>amazing just how much of the problem was </a:t>
            </a:r>
            <a:r>
              <a:rPr b="1" lang="en">
                <a:solidFill>
                  <a:schemeClr val="dk1"/>
                </a:solidFill>
              </a:rPr>
              <a:t>cultural</a:t>
            </a:r>
            <a:r>
              <a:rPr lang="en">
                <a:solidFill>
                  <a:schemeClr val="dk1"/>
                </a:solidFill>
              </a:rPr>
              <a:t>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[Culture]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"/>
              <a:t>I want to use this terrible story to talk about the importance of culture in reliability.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"/>
              <a:t>Might sound like a digression; instead, critical to both achieving reliability, and scaling it (as this anecdote perfectly captures)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"/>
              <a:t>“The Fifth 9 is people”</a:t>
            </a:r>
          </a:p>
          <a:p>
            <a:pPr indent="-317500" lvl="1" marL="914400" rtl="0">
              <a:spcBef>
                <a:spcPts val="0"/>
              </a:spcBef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en"/>
              <a:t>From GHC talk</a:t>
            </a:r>
          </a:p>
          <a:p>
            <a:pPr indent="-317500" lvl="1" marL="914400" rtl="0">
              <a:spcBef>
                <a:spcPts val="0"/>
              </a:spcBef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en"/>
              <a:t>9’s as a way of measuring uptime</a:t>
            </a:r>
          </a:p>
          <a:p>
            <a:pPr indent="-317500" lvl="1" marL="914400" rtl="0">
              <a:spcBef>
                <a:spcPts val="0"/>
              </a:spcBef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en"/>
              <a:t>Captures the personal / cultural element to reliability</a:t>
            </a:r>
          </a:p>
          <a:p>
            <a:pPr indent="-317500" lvl="1" marL="914400" rtl="0">
              <a:spcBef>
                <a:spcPts val="0"/>
              </a:spcBef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en"/>
              <a:t>(Of course, sometimes you’re fighting for even the first 9.)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"/>
              <a:t>Culture of response</a:t>
            </a:r>
          </a:p>
          <a:p>
            <a:pPr indent="-317500" lvl="1" marL="914400" rtl="0">
              <a:spcBef>
                <a:spcPts val="0"/>
              </a:spcBef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en"/>
              <a:t>You have to care that your system is down</a:t>
            </a:r>
          </a:p>
          <a:p>
            <a:pPr indent="-317500" lvl="2" marL="1371600" rtl="0">
              <a:spcBef>
                <a:spcPts val="0"/>
              </a:spcBef>
              <a:buClr>
                <a:srgbClr val="000000"/>
              </a:buClr>
              <a:buSzPct val="127272"/>
              <a:buFont typeface="Wingdings"/>
              <a:buChar char="§"/>
            </a:pPr>
            <a:r>
              <a:rPr lang="en">
                <a:solidFill>
                  <a:schemeClr val="dk1"/>
                </a:solidFill>
              </a:rPr>
              <a:t>(1) </a:t>
            </a:r>
            <a:r>
              <a:rPr lang="en"/>
              <a:t>Care enough to monitor it</a:t>
            </a:r>
          </a:p>
          <a:p>
            <a:pPr indent="-317500" lvl="2" marL="1371600" rtl="0">
              <a:spcBef>
                <a:spcPts val="0"/>
              </a:spcBef>
              <a:buClr>
                <a:srgbClr val="000000"/>
              </a:buClr>
              <a:buSzPct val="127272"/>
              <a:buFont typeface="Wingdings"/>
              <a:buChar char="§"/>
            </a:pPr>
            <a:r>
              <a:rPr lang="en"/>
              <a:t>(2) Then care when your new alerting fires, </a:t>
            </a:r>
            <a:r>
              <a:rPr b="1" lang="en"/>
              <a:t>act on it</a:t>
            </a:r>
          </a:p>
          <a:p>
            <a:pPr indent="-317500" lvl="2" marL="1371600" rtl="0">
              <a:spcBef>
                <a:spcPts val="0"/>
              </a:spcBef>
              <a:buClr>
                <a:srgbClr val="000000"/>
              </a:buClr>
              <a:buSzPct val="127272"/>
              <a:buFont typeface="Wingdings"/>
              <a:buChar char="§"/>
            </a:pPr>
            <a:r>
              <a:rPr lang="en"/>
              <a:t>(3) Connecting work to company’s bottom line</a:t>
            </a:r>
          </a:p>
          <a:p>
            <a:pPr indent="-317500" lvl="1" marL="914400" rtl="0">
              <a:spcBef>
                <a:spcPts val="0"/>
              </a:spcBef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en">
                <a:solidFill>
                  <a:schemeClr val="dk1"/>
                </a:solidFill>
              </a:rPr>
              <a:t>Half of what Tech Surge did was instill a sense of urgency.</a:t>
            </a:r>
          </a:p>
          <a:p>
            <a:pPr indent="-317500" lvl="2" marL="1371600" rtl="0">
              <a:spcBef>
                <a:spcPts val="0"/>
              </a:spcBef>
              <a:buClr>
                <a:schemeClr val="dk1"/>
              </a:buClr>
              <a:buSzPct val="127272"/>
              <a:buFont typeface="Wingdings"/>
              <a:buChar char="§"/>
            </a:pPr>
            <a:r>
              <a:rPr lang="en">
                <a:solidFill>
                  <a:schemeClr val="dk1"/>
                </a:solidFill>
              </a:rPr>
              <a:t>Treating downtime as serious (no “approved downtime”)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Culture of responsibility</a:t>
            </a:r>
          </a:p>
          <a:p>
            <a:pPr indent="-317500" lvl="1" marL="914400" rtl="0">
              <a:spcBef>
                <a:spcPts val="0"/>
              </a:spcBef>
              <a:buClr>
                <a:schemeClr val="dk1"/>
              </a:buClr>
              <a:buSzPct val="127272"/>
              <a:buFont typeface="Courier New"/>
              <a:buChar char="o"/>
            </a:pPr>
            <a:r>
              <a:rPr lang="en">
                <a:solidFill>
                  <a:schemeClr val="dk1"/>
                </a:solidFill>
              </a:rPr>
              <a:t>You </a:t>
            </a:r>
            <a:r>
              <a:rPr b="1" lang="en">
                <a:solidFill>
                  <a:schemeClr val="dk1"/>
                </a:solidFill>
              </a:rPr>
              <a:t>must</a:t>
            </a:r>
            <a:r>
              <a:rPr lang="en">
                <a:solidFill>
                  <a:schemeClr val="dk1"/>
                </a:solidFill>
              </a:rPr>
              <a:t> write postmortems / RCA</a:t>
            </a:r>
          </a:p>
          <a:p>
            <a:pPr indent="-317500" lvl="1" marL="914400" rtl="0">
              <a:spcBef>
                <a:spcPts val="0"/>
              </a:spcBef>
              <a:buClr>
                <a:schemeClr val="dk1"/>
              </a:buClr>
              <a:buSzPct val="127272"/>
              <a:buFont typeface="Courier New"/>
              <a:buChar char="o"/>
            </a:pPr>
            <a:r>
              <a:rPr lang="en">
                <a:solidFill>
                  <a:schemeClr val="dk1"/>
                </a:solidFill>
              </a:rPr>
              <a:t>(1) They </a:t>
            </a:r>
            <a:r>
              <a:rPr b="1" lang="en">
                <a:solidFill>
                  <a:schemeClr val="dk1"/>
                </a:solidFill>
              </a:rPr>
              <a:t>must </a:t>
            </a:r>
            <a:r>
              <a:rPr lang="en">
                <a:solidFill>
                  <a:schemeClr val="dk1"/>
                </a:solidFill>
              </a:rPr>
              <a:t>be blameless (otherwise no responsibility)</a:t>
            </a:r>
          </a:p>
          <a:p>
            <a:pPr indent="-317500" lvl="2" marL="1371600" rtl="0">
              <a:spcBef>
                <a:spcPts val="0"/>
              </a:spcBef>
              <a:buClr>
                <a:schemeClr val="dk1"/>
              </a:buClr>
              <a:buSzPct val="127272"/>
              <a:buFont typeface="Wingdings"/>
              <a:buChar char="§"/>
            </a:pPr>
            <a:r>
              <a:rPr lang="en">
                <a:solidFill>
                  <a:schemeClr val="dk1"/>
                </a:solidFill>
              </a:rPr>
              <a:t>If not, they’re strictly punitive</a:t>
            </a:r>
          </a:p>
          <a:p>
            <a:pPr indent="-317500" lvl="2" marL="1371600" rtl="0">
              <a:spcBef>
                <a:spcPts val="0"/>
              </a:spcBef>
              <a:buClr>
                <a:schemeClr val="dk1"/>
              </a:buClr>
              <a:buSzPct val="127272"/>
              <a:buFont typeface="Wingdings"/>
              <a:buChar char="§"/>
            </a:pPr>
            <a:r>
              <a:rPr lang="en">
                <a:solidFill>
                  <a:schemeClr val="dk1"/>
                </a:solidFill>
              </a:rPr>
              <a:t>Poor guy who ran superuser query rightly feared for his job</a:t>
            </a:r>
          </a:p>
          <a:p>
            <a:pPr indent="-317500" lvl="1" marL="914400" rtl="0">
              <a:spcBef>
                <a:spcPts val="0"/>
              </a:spcBef>
              <a:buClr>
                <a:schemeClr val="dk1"/>
              </a:buClr>
              <a:buSzPct val="127272"/>
              <a:buFont typeface="Courier New"/>
              <a:buChar char="o"/>
            </a:pPr>
            <a:r>
              <a:rPr lang="en">
                <a:solidFill>
                  <a:schemeClr val="dk1"/>
                </a:solidFill>
              </a:rPr>
              <a:t>(2) When you do, you unlock the real value-add of SRE / DevOps: Operational experience feeding back into system design.</a:t>
            </a:r>
          </a:p>
          <a:p>
            <a:pPr indent="-317500" lvl="2" marL="1371600" rtl="0">
              <a:spcBef>
                <a:spcPts val="0"/>
              </a:spcBef>
              <a:buClr>
                <a:schemeClr val="dk1"/>
              </a:buClr>
              <a:buSzPct val="127272"/>
              <a:buFont typeface="Wingdings"/>
              <a:buChar char="§"/>
            </a:pPr>
            <a:r>
              <a:rPr lang="en">
                <a:solidFill>
                  <a:schemeClr val="dk1"/>
                </a:solidFill>
              </a:rPr>
              <a:t>^^ This is 5th-9 stuff, though; hc.gov still on 1st 9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"/>
              <a:t>Google for 10 years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"/>
              <a:t>SRE for the last 8 years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"/>
              <a:t>Traffic SRE: Manages the infrastructure layer that fields all web traffic coming into Google.</a:t>
            </a:r>
          </a:p>
          <a:p>
            <a:pPr indent="-317500" lvl="1" marL="914400" rtl="0">
              <a:spcBef>
                <a:spcPts val="0"/>
              </a:spcBef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en"/>
              <a:t>Fun team -- imagine the Y-axis</a:t>
            </a:r>
          </a:p>
          <a:p>
            <a:pPr indent="-317500" lvl="0" marL="45720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"/>
              <a:t>healthcare.gov: 1 month, 1.5 years ago, during the critical period of EOY Open Enrollment for 2013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[In the interest of time, there’s no story to lead into this topic]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"/>
              <a:t>The best way we’ve found to prevent disaster is to actively engage with it.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"/>
              <a:t>Remember back to “hope is not a strategy”?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"/>
              <a:t>A couple different periods of doing this:</a:t>
            </a:r>
          </a:p>
          <a:p>
            <a:pPr indent="-317500" lvl="1" marL="914400" rtl="0">
              <a:spcBef>
                <a:spcPts val="0"/>
              </a:spcBef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en"/>
              <a:t>“Disaster Recovery Testing”</a:t>
            </a:r>
          </a:p>
          <a:p>
            <a:pPr indent="-317500" lvl="1" marL="914400" rtl="0">
              <a:spcBef>
                <a:spcPts val="0"/>
              </a:spcBef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en"/>
              <a:t>Pretend CA has been overtaken by zombie apocalypse</a:t>
            </a:r>
          </a:p>
          <a:p>
            <a:pPr indent="-317500" lvl="1" marL="914400" rtl="0">
              <a:spcBef>
                <a:spcPts val="0"/>
              </a:spcBef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en"/>
              <a:t>Real things are broken</a:t>
            </a:r>
          </a:p>
          <a:p>
            <a:pPr indent="-317500" lvl="1" marL="914400" rtl="0">
              <a:spcBef>
                <a:spcPts val="0"/>
              </a:spcBef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en"/>
              <a:t>Test are halted if breakage becomes user-facing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"/>
              <a:t>Wheels of Misfortune</a:t>
            </a:r>
          </a:p>
          <a:p>
            <a:pPr indent="-317500" lvl="1" marL="914400" rtl="0">
              <a:spcBef>
                <a:spcPts val="0"/>
              </a:spcBef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en"/>
              <a:t>Role-playing scenarios with teams</a:t>
            </a:r>
          </a:p>
          <a:p>
            <a:pPr indent="-317500" lvl="1" marL="914400" rtl="0">
              <a:spcBef>
                <a:spcPts val="0"/>
              </a:spcBef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en"/>
              <a:t>Victim is selected at “random”</a:t>
            </a:r>
          </a:p>
          <a:p>
            <a:pPr indent="-317500" lvl="1" marL="914400" rtl="0">
              <a:spcBef>
                <a:spcPts val="0"/>
              </a:spcBef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en"/>
              <a:t>Can be past outages, or potential future weirdness</a:t>
            </a:r>
          </a:p>
          <a:p>
            <a:pPr indent="-317500" lvl="1" marL="914400" rtl="0">
              <a:spcBef>
                <a:spcPts val="0"/>
              </a:spcBef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en"/>
              <a:t>I’ve seen this flush out real bugs.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"/>
              <a:t>Dickerson's hierarchy of reliability: History</a:t>
            </a:r>
          </a:p>
          <a:p>
            <a:pPr indent="-317500" lvl="1" marL="914400" rtl="0">
              <a:spcBef>
                <a:spcPts val="0"/>
              </a:spcBef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en"/>
              <a:t>Came from healthcare.gov, by Mikey Dickerson</a:t>
            </a:r>
          </a:p>
          <a:p>
            <a:pPr indent="-317500" lvl="1" marL="914400" rtl="0">
              <a:spcBef>
                <a:spcPts val="0"/>
              </a:spcBef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en"/>
              <a:t>Name came later (he's too self-effacing to have named it for himself)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"/>
              <a:t>We’ve discussed aspects of managing large-scale outages:</a:t>
            </a:r>
          </a:p>
          <a:p>
            <a:pPr indent="-317500" lvl="1" marL="914400" rtl="0">
              <a:spcBef>
                <a:spcPts val="0"/>
              </a:spcBef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en"/>
              <a:t>Preparation</a:t>
            </a:r>
          </a:p>
          <a:p>
            <a:pPr indent="-317500" lvl="1" marL="914400" rtl="0">
              <a:spcBef>
                <a:spcPts val="0"/>
              </a:spcBef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en"/>
              <a:t>Response</a:t>
            </a:r>
          </a:p>
          <a:p>
            <a:pPr indent="-317500" lvl="1" marL="914400" rtl="0">
              <a:spcBef>
                <a:spcPts val="0"/>
              </a:spcBef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en"/>
              <a:t>Analysis</a:t>
            </a:r>
          </a:p>
          <a:p>
            <a:pPr indent="-317500" lvl="1" marL="914400" rtl="0">
              <a:spcBef>
                <a:spcPts val="0"/>
              </a:spcBef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en"/>
              <a:t>Prevention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"/>
              <a:t>Dickerson’s hierarchy fits them into an ordered list:</a:t>
            </a:r>
          </a:p>
          <a:p>
            <a:pPr indent="-317500" lvl="1" marL="914400" rtl="0">
              <a:spcBef>
                <a:spcPts val="0"/>
              </a:spcBef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en"/>
              <a:t>(1) Response (bottom 2); Analysis (PMs); Preparation (next 2)</a:t>
            </a:r>
          </a:p>
          <a:p>
            <a:pPr indent="-317500" lvl="1" marL="914400" rtl="0">
              <a:spcBef>
                <a:spcPts val="0"/>
              </a:spcBef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en"/>
              <a:t>Doesn’t address prevention</a:t>
            </a:r>
          </a:p>
          <a:p>
            <a:pPr indent="-317500" lvl="2" marL="1371600" rtl="0">
              <a:spcBef>
                <a:spcPts val="0"/>
              </a:spcBef>
              <a:buClr>
                <a:srgbClr val="000000"/>
              </a:buClr>
              <a:buSzPct val="127272"/>
              <a:buFont typeface="Wingdings"/>
              <a:buChar char="§"/>
            </a:pPr>
            <a:r>
              <a:rPr lang="en"/>
              <a:t>Partly because 100% uptime is impossible</a:t>
            </a:r>
          </a:p>
          <a:p>
            <a:pPr indent="-317500" lvl="2" marL="1371600" rtl="0">
              <a:spcBef>
                <a:spcPts val="0"/>
              </a:spcBef>
              <a:buClr>
                <a:srgbClr val="000000"/>
              </a:buClr>
              <a:buSzPct val="127272"/>
              <a:buFont typeface="Wingdings"/>
              <a:buChar char="§"/>
            </a:pPr>
            <a:r>
              <a:rPr lang="en"/>
              <a:t>Partly because you must have bottom 3 to begin.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[wrap-up]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"/>
              <a:t>By focusing on these principles, you can be best prepared for fielding large outages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"/>
              <a:t>Ideally have fewer of them, but at least they'll be ones your users don't notice.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"/>
              <a:t>You know machines will fail; you engineer around them.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"/>
              <a:t>This is the “Architecting for Failure” track -- we’re not here for Reliability 101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Clr>
                <a:schemeClr val="dk1"/>
              </a:buClr>
              <a:buSzPct val="127272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This is a 1911 quote from </a:t>
            </a:r>
            <a:r>
              <a:rPr i="1" lang="en">
                <a:solidFill>
                  <a:schemeClr val="dk1"/>
                </a:solidFill>
              </a:rPr>
              <a:t>Shipbuilder</a:t>
            </a:r>
            <a:r>
              <a:rPr lang="en">
                <a:solidFill>
                  <a:schemeClr val="dk1"/>
                </a:solidFill>
              </a:rPr>
              <a:t> magazine about the Titanic (1 year before it sank)</a:t>
            </a:r>
          </a:p>
          <a:p>
            <a:pPr indent="-317500" lvl="0" marL="457200" rtl="0">
              <a:spcBef>
                <a:spcPts val="0"/>
              </a:spcBef>
              <a:buClr>
                <a:schemeClr val="dk1"/>
              </a:buClr>
              <a:buSzPct val="127272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Illustrates resilience in the face of small, anticipated failures (101 level)</a:t>
            </a:r>
          </a:p>
          <a:p>
            <a:pPr indent="-317500" lvl="0" marL="457200" rtl="0">
              <a:spcBef>
                <a:spcPts val="0"/>
              </a:spcBef>
              <a:buClr>
                <a:schemeClr val="dk1"/>
              </a:buClr>
              <a:buSzPct val="127272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You know to isolate and plan for individual domain failures.  (We’ve been doing that since 1912.)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"/>
              <a:t>So you build the best system you can, engineering around known failure domains.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"/>
              <a:t>What do you do when your watertight system…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Sinks?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"/>
              <a:t>At Google/hc.gov, seen a lot of disasters that follow this pattern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"/>
              <a:t>After recovering, we’ve reflected on / learned from these outages/incidents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Here’s how this is going to go: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"/>
              <a:t>I’ll tell you the story of some of my favorite outages / near-outages</a:t>
            </a:r>
          </a:p>
          <a:p>
            <a:pPr indent="-317500" lvl="0" marL="45720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"/>
              <a:t>Use those to illustrate some of the biggest lessons we’ve learned from fielding these outages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[background]</a:t>
            </a: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7272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Google network: Clustered POPs (metros) + links between them.</a:t>
            </a: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7272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Metros guarded by 2 massive routers</a:t>
            </a: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7272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(2 for redundancy)</a:t>
            </a: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7272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Within metro, datacenters; within datacenters, clusters -- all behind 2 routers</a:t>
            </a: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7272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ATL was the biggest example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[network tools]</a:t>
            </a: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7272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These massive rotuers also need monitoring &amp; tools</a:t>
            </a: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7272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One afternoon, a net-tools SWE was testing out ad-hoc SNMP querying</a:t>
            </a: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7272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Routers were new vendor hardware; behaved differently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[event]</a:t>
            </a: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7272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Cut over to my desk.  Secondary oncall; don’t hear beeping when primary’s pager “lights up like a Christmas tree”</a:t>
            </a: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7272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Coworker barges into my office: “I think you better get out there.  We just lost Atlanta.”</a:t>
            </a: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7272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I dash out; primary oncall mashing buttons (200+ pages)</a:t>
            </a: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7272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Yup, ATL has vanished.  Not just one logical cluster; not one datacenter -- the entire metro.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[magnitude]</a:t>
            </a: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7272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Traffic SRE == traffic coming into all of Google’s network -- no stranger to large-scale failures.</a:t>
            </a: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7272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Could tell you stories about the time I accidentally took down New York.</a:t>
            </a: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7272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Yet, we’ve never seen anything like this.</a:t>
            </a: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7272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If a cluster were to go hard down, or even an entire datacenter, our systems would cleanly and automatically direct traffic elsewhere; it might register as a blip on our pagers, but not a catastrophe -- and certainly not a user-visible one.  </a:t>
            </a: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7272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But we never thought </a:t>
            </a:r>
            <a:r>
              <a:rPr i="1" lang="en">
                <a:solidFill>
                  <a:schemeClr val="dk1"/>
                </a:solidFill>
              </a:rPr>
              <a:t>all of Atlanta</a:t>
            </a:r>
            <a:r>
              <a:rPr lang="en">
                <a:solidFill>
                  <a:schemeClr val="dk1"/>
                </a:solidFill>
              </a:rPr>
              <a:t> could fail.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[root cause]</a:t>
            </a: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7272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So simple as to be both beautiful and terrible.</a:t>
            </a: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7272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Network tools engineer was sending SNMP queries to a new router?  </a:t>
            </a: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7272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Asking the routers about their CPUs, indices 0 and 1.</a:t>
            </a: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7272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New vendor’s CPU indexing starts at 1; and the failure mode is to crash.  </a:t>
            </a: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7272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Quietly and efficiently crashed an entire metro’s worth of our production network from her desk in a matter of seconds.  </a:t>
            </a: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7272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Flip-side: as soon as the SWE stopped, routers stabilized, and Atlanta was well again.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[wrap-up]</a:t>
            </a: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7272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Didn’t know this at the time</a:t>
            </a: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7272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Spent the rest of the afternoon in a conference room -- senior SREs, network engineers, VPs -- trying to figure out </a:t>
            </a:r>
          </a:p>
          <a:p>
            <a:pPr indent="-3175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7272"/>
              <a:buFont typeface="Courier New"/>
              <a:buChar char="o"/>
            </a:pPr>
            <a:r>
              <a:rPr lang="en">
                <a:solidFill>
                  <a:schemeClr val="dk1"/>
                </a:solidFill>
              </a:rPr>
              <a:t>what had caused Atlanta to briefly implode, </a:t>
            </a:r>
          </a:p>
          <a:p>
            <a:pPr indent="-3175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7272"/>
              <a:buFont typeface="Courier New"/>
              <a:buChar char="o"/>
            </a:pPr>
            <a:r>
              <a:rPr lang="en">
                <a:solidFill>
                  <a:schemeClr val="dk1"/>
                </a:solidFill>
              </a:rPr>
              <a:t>if it could happen again,</a:t>
            </a:r>
          </a:p>
          <a:p>
            <a:pPr indent="-3175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7272"/>
              <a:buFont typeface="Courier New"/>
              <a:buChar char="o"/>
            </a:pPr>
            <a:r>
              <a:rPr lang="en">
                <a:solidFill>
                  <a:schemeClr val="dk1"/>
                </a:solidFill>
              </a:rPr>
              <a:t>how we were going to react if it did. </a:t>
            </a: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7272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Because of the quick reactions of the network tools engineer, answering this question turned out to be moot.  But in another situation, it might not have been.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x="721425" y="2838934"/>
            <a:ext cx="5216699" cy="11597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1pPr>
            <a:lvl2pPr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2pPr>
            <a:lvl3pPr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3pPr>
            <a:lvl4pPr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4pPr>
            <a:lvl5pPr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5pPr>
            <a:lvl6pPr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6pPr>
            <a:lvl7pPr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7pPr>
            <a:lvl8pPr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8pPr>
            <a:lvl9pPr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9pPr>
          </a:lstStyle>
          <a:p/>
        </p:txBody>
      </p:sp>
      <p:sp>
        <p:nvSpPr>
          <p:cNvPr id="9" name="Shape 9"/>
          <p:cNvSpPr/>
          <p:nvPr/>
        </p:nvSpPr>
        <p:spPr>
          <a:xfrm>
            <a:off x="5938246" y="2533162"/>
            <a:ext cx="721800" cy="770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6659860" y="2533162"/>
            <a:ext cx="721800" cy="770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-1" y="2533162"/>
            <a:ext cx="721800" cy="770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721424" y="2533162"/>
            <a:ext cx="5216699" cy="770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lank color background">
    <p:bg>
      <p:bgPr>
        <a:solidFill>
          <a:srgbClr val="2185C5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7356366" y="5066325"/>
            <a:ext cx="893699" cy="770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8250311" y="5066325"/>
            <a:ext cx="893699" cy="770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0" y="5066325"/>
            <a:ext cx="893699" cy="77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893709" y="5066325"/>
            <a:ext cx="6462600" cy="770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_2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SzPct val="100000"/>
              <a:defRPr sz="4800"/>
            </a:lvl1pPr>
            <a:lvl2pPr rtl="0" algn="ctr">
              <a:spcBef>
                <a:spcPts val="0"/>
              </a:spcBef>
              <a:buSzPct val="100000"/>
              <a:defRPr sz="4800"/>
            </a:lvl2pPr>
            <a:lvl3pPr rtl="0" algn="ctr">
              <a:spcBef>
                <a:spcPts val="0"/>
              </a:spcBef>
              <a:buSzPct val="100000"/>
              <a:defRPr sz="4800"/>
            </a:lvl3pPr>
            <a:lvl4pPr rtl="0" algn="ctr">
              <a:spcBef>
                <a:spcPts val="0"/>
              </a:spcBef>
              <a:buSzPct val="100000"/>
              <a:defRPr sz="4800"/>
            </a:lvl4pPr>
            <a:lvl5pPr rtl="0" algn="ctr">
              <a:spcBef>
                <a:spcPts val="0"/>
              </a:spcBef>
              <a:buSzPct val="100000"/>
              <a:defRPr sz="4800"/>
            </a:lvl5pPr>
            <a:lvl6pPr rtl="0" algn="ctr">
              <a:spcBef>
                <a:spcPts val="0"/>
              </a:spcBef>
              <a:buSzPct val="100000"/>
              <a:defRPr sz="4800"/>
            </a:lvl6pPr>
            <a:lvl7pPr rtl="0" algn="ctr">
              <a:spcBef>
                <a:spcPts val="0"/>
              </a:spcBef>
              <a:buSzPct val="100000"/>
              <a:defRPr sz="4800"/>
            </a:lvl7pPr>
            <a:lvl8pPr rtl="0" algn="ctr">
              <a:spcBef>
                <a:spcPts val="0"/>
              </a:spcBef>
              <a:buSzPct val="100000"/>
              <a:defRPr sz="4800"/>
            </a:lvl8pPr>
            <a:lvl9pPr rtl="0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75" name="Shape 75"/>
          <p:cNvSpPr txBox="1"/>
          <p:nvPr>
            <p:ph idx="1" type="subTitle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>
            <a:lvl1pPr rtl="0">
              <a:spcBef>
                <a:spcPts val="0"/>
              </a:spcBef>
              <a:buNone/>
              <a:defRPr/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ub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0" y="0"/>
            <a:ext cx="9144000" cy="39929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" name="Shape 15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rtl="0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rtl="0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rtl="0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rtl="0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rtl="0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rtl="0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rtl="0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rtl="0"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" type="subTitle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b="1" sz="2400">
                <a:solidFill>
                  <a:srgbClr val="FFFFFF"/>
                </a:solidFill>
              </a:defRPr>
            </a:lvl1pPr>
            <a:lvl2pPr rtl="0" algn="ctr">
              <a:spcBef>
                <a:spcPts val="0"/>
              </a:spcBef>
              <a:buClr>
                <a:srgbClr val="FFFFFF"/>
              </a:buClr>
              <a:buNone/>
              <a:defRPr b="1">
                <a:solidFill>
                  <a:srgbClr val="FFFFFF"/>
                </a:solidFill>
              </a:defRPr>
            </a:lvl2pPr>
            <a:lvl3pPr rtl="0" algn="ctr">
              <a:spcBef>
                <a:spcPts val="0"/>
              </a:spcBef>
              <a:buClr>
                <a:srgbClr val="FFFFFF"/>
              </a:buClr>
              <a:buNone/>
              <a:defRPr b="1">
                <a:solidFill>
                  <a:srgbClr val="FFFFFF"/>
                </a:solidFill>
              </a:defRPr>
            </a:lvl3pPr>
            <a:lvl4pPr rtl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b="1" sz="2400">
                <a:solidFill>
                  <a:srgbClr val="FFFFFF"/>
                </a:solidFill>
              </a:defRPr>
            </a:lvl4pPr>
            <a:lvl5pPr rtl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b="1" sz="2400">
                <a:solidFill>
                  <a:srgbClr val="FFFFFF"/>
                </a:solidFill>
              </a:defRPr>
            </a:lvl5pPr>
            <a:lvl6pPr rtl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b="1" sz="2400">
                <a:solidFill>
                  <a:srgbClr val="FFFFFF"/>
                </a:solidFill>
              </a:defRPr>
            </a:lvl6pPr>
            <a:lvl7pPr rtl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b="1" sz="2400">
                <a:solidFill>
                  <a:srgbClr val="FFFFFF"/>
                </a:solidFill>
              </a:defRPr>
            </a:lvl7pPr>
            <a:lvl8pPr rtl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b="1" sz="2400">
                <a:solidFill>
                  <a:srgbClr val="FFFFFF"/>
                </a:solidFill>
              </a:defRPr>
            </a:lvl8pPr>
            <a:lvl9pPr rtl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b="1"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7" name="Shape 17"/>
          <p:cNvSpPr/>
          <p:nvPr/>
        </p:nvSpPr>
        <p:spPr>
          <a:xfrm>
            <a:off x="3047703" y="3992850"/>
            <a:ext cx="3047700" cy="770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6096270" y="3992850"/>
            <a:ext cx="3047700" cy="770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1" y="3992850"/>
            <a:ext cx="3047700" cy="770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idx="1" type="body"/>
          </p:nvPr>
        </p:nvSpPr>
        <p:spPr>
          <a:xfrm>
            <a:off x="1710425" y="2161800"/>
            <a:ext cx="5723699" cy="819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defRPr i="1"/>
            </a:lvl1pPr>
            <a:lvl2pPr rtl="0" algn="ctr">
              <a:spcBef>
                <a:spcPts val="0"/>
              </a:spcBef>
              <a:defRPr i="1"/>
            </a:lvl2pPr>
            <a:lvl3pPr rtl="0" algn="ctr">
              <a:spcBef>
                <a:spcPts val="0"/>
              </a:spcBef>
              <a:defRPr i="1"/>
            </a:lvl3pPr>
            <a:lvl4pPr rtl="0" algn="ctr">
              <a:spcBef>
                <a:spcPts val="0"/>
              </a:spcBef>
              <a:defRPr i="1"/>
            </a:lvl4pPr>
            <a:lvl5pPr rtl="0" algn="ctr">
              <a:spcBef>
                <a:spcPts val="0"/>
              </a:spcBef>
              <a:defRPr i="1"/>
            </a:lvl5pPr>
            <a:lvl6pPr rtl="0" algn="ctr">
              <a:spcBef>
                <a:spcPts val="0"/>
              </a:spcBef>
              <a:defRPr i="1"/>
            </a:lvl6pPr>
            <a:lvl7pPr rtl="0" algn="ctr">
              <a:spcBef>
                <a:spcPts val="0"/>
              </a:spcBef>
              <a:defRPr i="1"/>
            </a:lvl7pPr>
            <a:lvl8pPr rtl="0" algn="ctr">
              <a:spcBef>
                <a:spcPts val="0"/>
              </a:spcBef>
              <a:defRPr i="1"/>
            </a:lvl8pPr>
            <a:lvl9pPr algn="ctr">
              <a:spcBef>
                <a:spcPts val="0"/>
              </a:spcBef>
              <a:defRPr i="1"/>
            </a:lvl9pPr>
          </a:lstStyle>
          <a:p/>
        </p:txBody>
      </p:sp>
      <p:sp>
        <p:nvSpPr>
          <p:cNvPr id="22" name="Shape 22"/>
          <p:cNvSpPr txBox="1"/>
          <p:nvPr/>
        </p:nvSpPr>
        <p:spPr>
          <a:xfrm>
            <a:off x="3593400" y="1181418"/>
            <a:ext cx="1957200" cy="653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lang="en" sz="9600">
                <a:solidFill>
                  <a:srgbClr val="97ABBC"/>
                </a:solidFill>
              </a:rPr>
              <a:t>“</a:t>
            </a:r>
          </a:p>
        </p:txBody>
      </p:sp>
      <p:sp>
        <p:nvSpPr>
          <p:cNvPr id="23" name="Shape 23"/>
          <p:cNvSpPr/>
          <p:nvPr/>
        </p:nvSpPr>
        <p:spPr>
          <a:xfrm>
            <a:off x="5723283" y="1599675"/>
            <a:ext cx="1710300" cy="770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7434176" y="1599675"/>
            <a:ext cx="1710300" cy="770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0" y="1599675"/>
            <a:ext cx="1710300" cy="770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1710424" y="1599675"/>
            <a:ext cx="1710300" cy="770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+ 1 column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893700" y="205987"/>
            <a:ext cx="6462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893700" y="1373587"/>
            <a:ext cx="6462600" cy="3552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/>
          <p:nvPr/>
        </p:nvSpPr>
        <p:spPr>
          <a:xfrm>
            <a:off x="7356366" y="5066325"/>
            <a:ext cx="893699" cy="770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" name="Shape 31"/>
          <p:cNvSpPr/>
          <p:nvPr/>
        </p:nvSpPr>
        <p:spPr>
          <a:xfrm>
            <a:off x="8250311" y="5066325"/>
            <a:ext cx="893699" cy="770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0" y="5066325"/>
            <a:ext cx="893699" cy="770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893709" y="5066325"/>
            <a:ext cx="6462600" cy="770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+ 2 column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893700" y="205987"/>
            <a:ext cx="6462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893625" y="1200150"/>
            <a:ext cx="31368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800"/>
            </a:lvl1pPr>
            <a:lvl2pPr>
              <a:spcBef>
                <a:spcPts val="0"/>
              </a:spcBef>
              <a:buSzPct val="100000"/>
              <a:defRPr sz="1800"/>
            </a:lvl2pPr>
            <a:lvl3pPr>
              <a:spcBef>
                <a:spcPts val="0"/>
              </a:spcBef>
              <a:buSzPct val="100000"/>
              <a:defRPr sz="1800"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2" type="body"/>
          </p:nvPr>
        </p:nvSpPr>
        <p:spPr>
          <a:xfrm>
            <a:off x="4219455" y="1200150"/>
            <a:ext cx="31368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800"/>
            </a:lvl1pPr>
            <a:lvl2pPr>
              <a:spcBef>
                <a:spcPts val="0"/>
              </a:spcBef>
              <a:buSzPct val="100000"/>
              <a:defRPr sz="1800"/>
            </a:lvl2pPr>
            <a:lvl3pPr>
              <a:spcBef>
                <a:spcPts val="0"/>
              </a:spcBef>
              <a:buSzPct val="100000"/>
              <a:defRPr sz="1800"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/>
          <p:nvPr/>
        </p:nvSpPr>
        <p:spPr>
          <a:xfrm>
            <a:off x="7356366" y="5066325"/>
            <a:ext cx="893699" cy="770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8250311" y="5066325"/>
            <a:ext cx="893699" cy="770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0" y="5066325"/>
            <a:ext cx="893699" cy="770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" name="Shape 41"/>
          <p:cNvSpPr/>
          <p:nvPr/>
        </p:nvSpPr>
        <p:spPr>
          <a:xfrm>
            <a:off x="893709" y="5066325"/>
            <a:ext cx="6462600" cy="770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+ 3 column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893700" y="205987"/>
            <a:ext cx="6462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893700" y="1200150"/>
            <a:ext cx="23712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400"/>
            </a:lvl2pPr>
            <a:lvl3pPr rtl="0">
              <a:spcBef>
                <a:spcPts val="0"/>
              </a:spcBef>
              <a:buSzPct val="100000"/>
              <a:defRPr sz="1400"/>
            </a:lvl3pPr>
            <a:lvl4pPr rtl="0">
              <a:spcBef>
                <a:spcPts val="0"/>
              </a:spcBef>
              <a:buSzPct val="100000"/>
              <a:defRPr sz="1400"/>
            </a:lvl4pPr>
            <a:lvl5pPr rtl="0">
              <a:spcBef>
                <a:spcPts val="0"/>
              </a:spcBef>
              <a:buSzPct val="100000"/>
              <a:defRPr sz="1400"/>
            </a:lvl5pPr>
            <a:lvl6pPr rtl="0">
              <a:spcBef>
                <a:spcPts val="0"/>
              </a:spcBef>
              <a:buSzPct val="100000"/>
              <a:defRPr sz="1400"/>
            </a:lvl6pPr>
            <a:lvl7pPr rtl="0">
              <a:spcBef>
                <a:spcPts val="0"/>
              </a:spcBef>
              <a:buSzPct val="100000"/>
              <a:defRPr sz="1400"/>
            </a:lvl7pPr>
            <a:lvl8pPr rtl="0">
              <a:spcBef>
                <a:spcPts val="0"/>
              </a:spcBef>
              <a:buSzPct val="100000"/>
              <a:defRPr sz="1400"/>
            </a:lvl8pPr>
            <a:lvl9pPr rtl="0">
              <a:spcBef>
                <a:spcPts val="0"/>
              </a:spcBef>
              <a:buSzPct val="100000"/>
              <a:defRPr sz="1400"/>
            </a:lvl9pPr>
          </a:lstStyle>
          <a:p/>
        </p:txBody>
      </p:sp>
      <p:sp>
        <p:nvSpPr>
          <p:cNvPr id="45" name="Shape 45"/>
          <p:cNvSpPr txBox="1"/>
          <p:nvPr>
            <p:ph idx="2" type="body"/>
          </p:nvPr>
        </p:nvSpPr>
        <p:spPr>
          <a:xfrm>
            <a:off x="3386403" y="1200150"/>
            <a:ext cx="23712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400"/>
            </a:lvl2pPr>
            <a:lvl3pPr rtl="0">
              <a:spcBef>
                <a:spcPts val="0"/>
              </a:spcBef>
              <a:buSzPct val="100000"/>
              <a:defRPr sz="1400"/>
            </a:lvl3pPr>
            <a:lvl4pPr rtl="0">
              <a:spcBef>
                <a:spcPts val="0"/>
              </a:spcBef>
              <a:buSzPct val="100000"/>
              <a:defRPr sz="1400"/>
            </a:lvl4pPr>
            <a:lvl5pPr rtl="0">
              <a:spcBef>
                <a:spcPts val="0"/>
              </a:spcBef>
              <a:buSzPct val="100000"/>
              <a:defRPr sz="1400"/>
            </a:lvl5pPr>
            <a:lvl6pPr rtl="0">
              <a:spcBef>
                <a:spcPts val="0"/>
              </a:spcBef>
              <a:buSzPct val="100000"/>
              <a:defRPr sz="1400"/>
            </a:lvl6pPr>
            <a:lvl7pPr rtl="0">
              <a:spcBef>
                <a:spcPts val="0"/>
              </a:spcBef>
              <a:buSzPct val="100000"/>
              <a:defRPr sz="1400"/>
            </a:lvl7pPr>
            <a:lvl8pPr rtl="0">
              <a:spcBef>
                <a:spcPts val="0"/>
              </a:spcBef>
              <a:buSzPct val="100000"/>
              <a:defRPr sz="1400"/>
            </a:lvl8pPr>
            <a:lvl9pPr rtl="0">
              <a:spcBef>
                <a:spcPts val="0"/>
              </a:spcBef>
              <a:buSzPct val="100000"/>
              <a:defRPr sz="1400"/>
            </a:lvl9pPr>
          </a:lstStyle>
          <a:p/>
        </p:txBody>
      </p:sp>
      <p:sp>
        <p:nvSpPr>
          <p:cNvPr id="46" name="Shape 46"/>
          <p:cNvSpPr txBox="1"/>
          <p:nvPr>
            <p:ph idx="3" type="body"/>
          </p:nvPr>
        </p:nvSpPr>
        <p:spPr>
          <a:xfrm>
            <a:off x="5879107" y="1200150"/>
            <a:ext cx="23712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400"/>
            </a:lvl2pPr>
            <a:lvl3pPr rtl="0">
              <a:spcBef>
                <a:spcPts val="0"/>
              </a:spcBef>
              <a:buSzPct val="100000"/>
              <a:defRPr sz="1400"/>
            </a:lvl3pPr>
            <a:lvl4pPr rtl="0">
              <a:spcBef>
                <a:spcPts val="0"/>
              </a:spcBef>
              <a:buSzPct val="100000"/>
              <a:defRPr sz="1400"/>
            </a:lvl4pPr>
            <a:lvl5pPr rtl="0">
              <a:spcBef>
                <a:spcPts val="0"/>
              </a:spcBef>
              <a:buSzPct val="100000"/>
              <a:defRPr sz="1400"/>
            </a:lvl5pPr>
            <a:lvl6pPr rtl="0">
              <a:spcBef>
                <a:spcPts val="0"/>
              </a:spcBef>
              <a:buSzPct val="100000"/>
              <a:defRPr sz="1400"/>
            </a:lvl6pPr>
            <a:lvl7pPr rtl="0">
              <a:spcBef>
                <a:spcPts val="0"/>
              </a:spcBef>
              <a:buSzPct val="100000"/>
              <a:defRPr sz="1400"/>
            </a:lvl7pPr>
            <a:lvl8pPr rtl="0">
              <a:spcBef>
                <a:spcPts val="0"/>
              </a:spcBef>
              <a:buSzPct val="100000"/>
              <a:defRPr sz="1400"/>
            </a:lvl8pPr>
            <a:lvl9pPr rtl="0">
              <a:spcBef>
                <a:spcPts val="0"/>
              </a:spcBef>
              <a:buSzPct val="100000"/>
              <a:defRPr sz="1400"/>
            </a:lvl9pPr>
          </a:lstStyle>
          <a:p/>
        </p:txBody>
      </p:sp>
      <p:sp>
        <p:nvSpPr>
          <p:cNvPr id="47" name="Shape 47"/>
          <p:cNvSpPr/>
          <p:nvPr/>
        </p:nvSpPr>
        <p:spPr>
          <a:xfrm>
            <a:off x="7356366" y="5066325"/>
            <a:ext cx="893699" cy="770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/>
          <p:nvPr/>
        </p:nvSpPr>
        <p:spPr>
          <a:xfrm>
            <a:off x="8250311" y="5066325"/>
            <a:ext cx="893699" cy="770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" name="Shape 49"/>
          <p:cNvSpPr/>
          <p:nvPr/>
        </p:nvSpPr>
        <p:spPr>
          <a:xfrm>
            <a:off x="0" y="5066325"/>
            <a:ext cx="893699" cy="770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/>
          <p:nvPr/>
        </p:nvSpPr>
        <p:spPr>
          <a:xfrm>
            <a:off x="893709" y="5066325"/>
            <a:ext cx="6462600" cy="770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893700" y="205987"/>
            <a:ext cx="6462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53" name="Shape 53"/>
          <p:cNvSpPr/>
          <p:nvPr/>
        </p:nvSpPr>
        <p:spPr>
          <a:xfrm>
            <a:off x="7356366" y="5066325"/>
            <a:ext cx="893699" cy="770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8250311" y="5066325"/>
            <a:ext cx="893699" cy="770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0" y="5066325"/>
            <a:ext cx="893699" cy="770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893709" y="5066325"/>
            <a:ext cx="6462600" cy="770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" type="body"/>
          </p:nvPr>
        </p:nvSpPr>
        <p:spPr>
          <a:xfrm>
            <a:off x="893700" y="4649962"/>
            <a:ext cx="6462600" cy="350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360"/>
              </a:spcBef>
              <a:buClr>
                <a:srgbClr val="2185C5"/>
              </a:buClr>
              <a:buSzPct val="100000"/>
              <a:buNone/>
              <a:defRPr sz="1400">
                <a:solidFill>
                  <a:srgbClr val="2185C5"/>
                </a:solidFill>
              </a:defRPr>
            </a:lvl1pPr>
          </a:lstStyle>
          <a:p/>
        </p:txBody>
      </p:sp>
      <p:sp>
        <p:nvSpPr>
          <p:cNvPr id="59" name="Shape 59"/>
          <p:cNvSpPr/>
          <p:nvPr/>
        </p:nvSpPr>
        <p:spPr>
          <a:xfrm>
            <a:off x="7356366" y="5066325"/>
            <a:ext cx="893699" cy="770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/>
          <p:nvPr/>
        </p:nvSpPr>
        <p:spPr>
          <a:xfrm>
            <a:off x="8250311" y="5066325"/>
            <a:ext cx="893699" cy="770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/>
          <p:nvPr/>
        </p:nvSpPr>
        <p:spPr>
          <a:xfrm>
            <a:off x="0" y="5066325"/>
            <a:ext cx="893699" cy="770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" name="Shape 62"/>
          <p:cNvSpPr/>
          <p:nvPr/>
        </p:nvSpPr>
        <p:spPr>
          <a:xfrm>
            <a:off x="893709" y="5066325"/>
            <a:ext cx="6462600" cy="770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7356366" y="5066325"/>
            <a:ext cx="893699" cy="770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8250311" y="5066325"/>
            <a:ext cx="893699" cy="770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0" y="5066325"/>
            <a:ext cx="893699" cy="770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893709" y="5066325"/>
            <a:ext cx="6462600" cy="770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3" Type="http://schemas.openxmlformats.org/officeDocument/2006/relationships/slideLayout" Target="../slideLayouts/slideLayout3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893700" y="205987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893700" y="1373587"/>
            <a:ext cx="6462600" cy="3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rgbClr val="677480"/>
              </a:buClr>
              <a:buSzPct val="100000"/>
              <a:buFont typeface="Lato"/>
              <a:buChar char="▷"/>
              <a:defRPr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>
              <a:spcBef>
                <a:spcPts val="480"/>
              </a:spcBef>
              <a:buClr>
                <a:srgbClr val="677480"/>
              </a:buClr>
              <a:buSzPct val="100000"/>
              <a:buFont typeface="Lato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>
              <a:spcBef>
                <a:spcPts val="480"/>
              </a:spcBef>
              <a:buClr>
                <a:srgbClr val="677480"/>
              </a:buClr>
              <a:buSzPct val="100000"/>
              <a:buFont typeface="Lato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3" Type="http://schemas.openxmlformats.org/officeDocument/2006/relationships/image" Target="../media/image06.jpg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3" Type="http://schemas.openxmlformats.org/officeDocument/2006/relationships/image" Target="../media/image01.jpg"/></Relationships>
</file>

<file path=ppt/slides/_rels/slide1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05.jpg"/></Relationships>
</file>

<file path=ppt/slides/_rels/slide2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3" Type="http://schemas.openxmlformats.org/officeDocument/2006/relationships/image" Target="../media/image09.png"/></Relationships>
</file>

<file path=ppt/slides/_rels/slide2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3" Type="http://schemas.openxmlformats.org/officeDocument/2006/relationships/image" Target="../media/image03.png"/></Relationships>
</file>

<file path=ppt/slides/_rels/slide2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3" Type="http://schemas.openxmlformats.org/officeDocument/2006/relationships/image" Target="../media/image04.jpg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3" Type="http://schemas.openxmlformats.org/officeDocument/2006/relationships/image" Target="../media/image08.jpg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3" Type="http://schemas.openxmlformats.org/officeDocument/2006/relationships/image" Target="../media/image07.jpg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3" Type="http://schemas.openxmlformats.org/officeDocument/2006/relationships/image" Target="../media/image0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ctrTitle"/>
          </p:nvPr>
        </p:nvSpPr>
        <p:spPr>
          <a:xfrm>
            <a:off x="721425" y="2838934"/>
            <a:ext cx="5216699" cy="1159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Too Big To Fail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QCon NYC, June 2015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Nori Heikkinen</a:t>
            </a:r>
          </a:p>
          <a:p>
            <a:pPr>
              <a:spcBef>
                <a:spcPts val="0"/>
              </a:spcBef>
              <a:buNone/>
            </a:pPr>
            <a:r>
              <a:rPr lang="en" sz="2400"/>
              <a:t>      @n0r1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425" y="4334775"/>
            <a:ext cx="533750" cy="5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2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ctrTitle"/>
          </p:nvPr>
        </p:nvSpPr>
        <p:spPr>
          <a:xfrm>
            <a:off x="721425" y="2838934"/>
            <a:ext cx="5216699" cy="1159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>
                <a:solidFill>
                  <a:schemeClr val="lt1"/>
                </a:solidFill>
              </a:rPr>
              <a:t>Preparation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893700" y="206000"/>
            <a:ext cx="72963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Reasoning About Your System</a:t>
            </a: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893700" y="1373587"/>
            <a:ext cx="6462600" cy="3552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rgbClr val="677480"/>
              </a:buClr>
              <a:buSzPct val="100000"/>
              <a:buFont typeface="Lato"/>
              <a:buChar char="●"/>
            </a:pPr>
            <a:r>
              <a:rPr lang="en"/>
              <a:t>Model ahead of time</a:t>
            </a:r>
          </a:p>
          <a:p>
            <a:pPr indent="-381000" lvl="1" marL="914400" rtl="0">
              <a:spcBef>
                <a:spcPts val="0"/>
              </a:spcBef>
              <a:buClr>
                <a:srgbClr val="677480"/>
              </a:buClr>
              <a:buSzPct val="80000"/>
              <a:buFont typeface="Courier New"/>
              <a:buChar char="o"/>
            </a:pPr>
            <a:r>
              <a:rPr lang="en"/>
              <a:t>Load testing</a:t>
            </a:r>
          </a:p>
          <a:p>
            <a:pPr indent="-381000" lvl="1" marL="914400" rtl="0">
              <a:spcBef>
                <a:spcPts val="0"/>
              </a:spcBef>
              <a:buClr>
                <a:srgbClr val="677480"/>
              </a:buClr>
              <a:buSzPct val="80000"/>
              <a:buFont typeface="Courier New"/>
              <a:buChar char="o"/>
            </a:pPr>
            <a:r>
              <a:rPr lang="en"/>
              <a:t>Capacity planning</a:t>
            </a:r>
          </a:p>
          <a:p>
            <a:pPr indent="-381000" lvl="1" marL="914400" rtl="0">
              <a:spcBef>
                <a:spcPts val="0"/>
              </a:spcBef>
              <a:buClr>
                <a:srgbClr val="677480"/>
              </a:buClr>
              <a:buSzPct val="80000"/>
              <a:buFont typeface="Lato"/>
              <a:buChar char="○"/>
            </a:pPr>
            <a:r>
              <a:rPr lang="en"/>
              <a:t>Regression analysis</a:t>
            </a:r>
            <a:br>
              <a:rPr lang="en"/>
            </a:br>
          </a:p>
          <a:p>
            <a:pPr indent="-419100" lvl="0" marL="457200" rtl="0">
              <a:spcBef>
                <a:spcPts val="0"/>
              </a:spcBef>
              <a:buClr>
                <a:srgbClr val="677480"/>
              </a:buClr>
              <a:buSzPct val="100000"/>
              <a:buFont typeface="Lato"/>
              <a:buChar char="●"/>
            </a:pPr>
            <a:r>
              <a:rPr lang="en"/>
              <a:t>Visualize in real time</a:t>
            </a:r>
          </a:p>
          <a:p>
            <a:pPr indent="-381000" lvl="1" marL="914400" rtl="0">
              <a:spcBef>
                <a:spcPts val="0"/>
              </a:spcBef>
              <a:buClr>
                <a:srgbClr val="677480"/>
              </a:buClr>
              <a:buSzPct val="80000"/>
              <a:buFont typeface="Lato"/>
              <a:buChar char="○"/>
            </a:pPr>
            <a:r>
              <a:rPr lang="en"/>
              <a:t>Answer “What effect would X have?”</a:t>
            </a:r>
          </a:p>
          <a:p>
            <a:pPr indent="-381000" lvl="1" marL="914400" rtl="0">
              <a:spcBef>
                <a:spcPts val="0"/>
              </a:spcBef>
              <a:buClr>
                <a:srgbClr val="677480"/>
              </a:buClr>
              <a:buSzPct val="80000"/>
              <a:buFont typeface="Lato"/>
              <a:buChar char="○"/>
            </a:pPr>
            <a:r>
              <a:rPr lang="en"/>
              <a:t>Allows you to react in real time</a:t>
            </a:r>
          </a:p>
        </p:txBody>
      </p:sp>
    </p:spTree>
  </p:cSld>
  <p:clrMapOvr>
    <a:masterClrMapping/>
  </p:clrMapOvr>
  <p:transition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3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3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Story 2: The Edge Snaps </a:t>
            </a:r>
          </a:p>
        </p:txBody>
      </p:sp>
      <p:sp>
        <p:nvSpPr>
          <p:cNvPr id="141" name="Shape 141"/>
          <p:cNvSpPr txBox="1"/>
          <p:nvPr>
            <p:ph idx="1" type="subTitle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Failure Domains, Writ Large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/>
        </p:nvSpPr>
        <p:spPr>
          <a:xfrm>
            <a:off x="2427900" y="3603875"/>
            <a:ext cx="4288199" cy="7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Satpocalypse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2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ctrTitle"/>
          </p:nvPr>
        </p:nvSpPr>
        <p:spPr>
          <a:xfrm>
            <a:off x="721425" y="2838934"/>
            <a:ext cx="5216699" cy="1159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chemeClr val="lt1"/>
                </a:solidFill>
              </a:rPr>
              <a:t>Response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893700" y="205987"/>
            <a:ext cx="6462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How To Panic Effectively</a:t>
            </a: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893700" y="1183087"/>
            <a:ext cx="6462600" cy="3552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rgbClr val="677480"/>
              </a:buClr>
              <a:buSzPct val="100000"/>
              <a:buFont typeface="Lato"/>
              <a:buChar char="●"/>
            </a:pPr>
            <a:r>
              <a:rPr lang="en"/>
              <a:t>Incident Command System (ICS)</a:t>
            </a:r>
          </a:p>
          <a:p>
            <a:pPr indent="-381000" lvl="1" marL="914400" rtl="0">
              <a:spcBef>
                <a:spcPts val="0"/>
              </a:spcBef>
              <a:buClr>
                <a:srgbClr val="677480"/>
              </a:buClr>
              <a:buSzPct val="80000"/>
              <a:buFont typeface="Lato"/>
              <a:buChar char="○"/>
            </a:pPr>
            <a:r>
              <a:rPr lang="en"/>
              <a:t>Centralizes response</a:t>
            </a:r>
          </a:p>
          <a:p>
            <a:pPr indent="-381000" lvl="1" marL="914400" rtl="0">
              <a:spcBef>
                <a:spcPts val="0"/>
              </a:spcBef>
              <a:buClr>
                <a:srgbClr val="677480"/>
              </a:buClr>
              <a:buSzPct val="80000"/>
              <a:buFont typeface="Lato"/>
              <a:buChar char="○"/>
            </a:pPr>
            <a:r>
              <a:rPr lang="en"/>
              <a:t>Allows cross-agency collaboration</a:t>
            </a:r>
          </a:p>
          <a:p>
            <a:pPr indent="-381000" lvl="1" marL="914400" rtl="0">
              <a:spcBef>
                <a:spcPts val="0"/>
              </a:spcBef>
              <a:buClr>
                <a:srgbClr val="677480"/>
              </a:buClr>
              <a:buSzPct val="80000"/>
              <a:buFont typeface="Lato"/>
              <a:buChar char="○"/>
            </a:pPr>
            <a:r>
              <a:rPr lang="en"/>
              <a:t>Expands or contracts as needed</a:t>
            </a:r>
            <a:br>
              <a:rPr lang="en"/>
            </a:br>
          </a:p>
          <a:p>
            <a:pPr indent="-419100" lvl="0" marL="457200" rtl="0">
              <a:spcBef>
                <a:spcPts val="0"/>
              </a:spcBef>
              <a:buClr>
                <a:srgbClr val="677480"/>
              </a:buClr>
              <a:buSzPct val="100000"/>
              <a:buFont typeface="Lato"/>
              <a:buChar char="●"/>
            </a:pPr>
            <a:r>
              <a:rPr lang="en"/>
              <a:t>Incident Management at Google</a:t>
            </a:r>
          </a:p>
          <a:p>
            <a:pPr indent="-381000" lvl="1" marL="914400" rtl="0">
              <a:spcBef>
                <a:spcPts val="0"/>
              </a:spcBef>
              <a:buClr>
                <a:srgbClr val="677480"/>
              </a:buClr>
              <a:buSzPct val="80000"/>
              <a:buFont typeface="Lato"/>
              <a:buChar char="○"/>
            </a:pPr>
            <a:r>
              <a:rPr lang="en"/>
              <a:t>Lighter-weight</a:t>
            </a:r>
          </a:p>
          <a:p>
            <a:pPr indent="-381000" lvl="1" marL="914400" rtl="0">
              <a:spcBef>
                <a:spcPts val="0"/>
              </a:spcBef>
              <a:buClr>
                <a:srgbClr val="677480"/>
              </a:buClr>
              <a:buSzPct val="80000"/>
              <a:buFont typeface="Lato"/>
              <a:buChar char="○"/>
            </a:pPr>
            <a:r>
              <a:rPr lang="en"/>
              <a:t>Culture fit</a:t>
            </a:r>
          </a:p>
          <a:p>
            <a:pPr indent="-381000" lvl="1" marL="914400" rtl="0">
              <a:spcBef>
                <a:spcPts val="0"/>
              </a:spcBef>
              <a:buClr>
                <a:srgbClr val="677480"/>
              </a:buClr>
              <a:buSzPct val="80000"/>
              <a:buFont typeface="Lato"/>
              <a:buChar char="○"/>
            </a:pPr>
            <a:r>
              <a:rPr lang="en"/>
              <a:t>No penalty for invocation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Story 3: The Call is Coming from Inside the House</a:t>
            </a:r>
          </a:p>
        </p:txBody>
      </p:sp>
      <p:sp>
        <p:nvSpPr>
          <p:cNvPr id="163" name="Shape 163"/>
          <p:cNvSpPr txBox="1"/>
          <p:nvPr>
            <p:ph idx="1" type="subTitle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Tripping Over Anti-Patterns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/>
        </p:nvSpPr>
        <p:spPr>
          <a:xfrm>
            <a:off x="6635375" y="4578600"/>
            <a:ext cx="2546999" cy="564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is not a strategy.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2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ctrTitle"/>
          </p:nvPr>
        </p:nvSpPr>
        <p:spPr>
          <a:xfrm>
            <a:off x="721425" y="2838934"/>
            <a:ext cx="5216699" cy="1159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chemeClr val="lt1"/>
                </a:solidFill>
              </a:rPr>
              <a:t>Analysis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893700" y="205987"/>
            <a:ext cx="6462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Fifth 9 is People</a:t>
            </a:r>
          </a:p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891300" y="1288325"/>
            <a:ext cx="7361399" cy="3552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rgbClr val="677480"/>
              </a:buClr>
              <a:buSzPct val="100000"/>
              <a:buFont typeface="Lato"/>
              <a:buChar char="●"/>
            </a:pPr>
            <a:r>
              <a:rPr lang="en"/>
              <a:t>Culture of response</a:t>
            </a:r>
          </a:p>
          <a:p>
            <a:pPr indent="-381000" lvl="1" marL="914400" rtl="0">
              <a:spcBef>
                <a:spcPts val="0"/>
              </a:spcBef>
              <a:buClr>
                <a:srgbClr val="677480"/>
              </a:buClr>
              <a:buSzPct val="80000"/>
              <a:buFont typeface="Lato"/>
              <a:buChar char="○"/>
            </a:pPr>
            <a:r>
              <a:rPr lang="en"/>
              <a:t>Care enough to monitor</a:t>
            </a:r>
          </a:p>
          <a:p>
            <a:pPr indent="-381000" lvl="1" marL="914400" rtl="0">
              <a:spcBef>
                <a:spcPts val="0"/>
              </a:spcBef>
              <a:buClr>
                <a:srgbClr val="677480"/>
              </a:buClr>
              <a:buSzPct val="80000"/>
              <a:buFont typeface="Lato"/>
              <a:buChar char="○"/>
            </a:pPr>
            <a:r>
              <a:rPr lang="en"/>
              <a:t>Care enough to react</a:t>
            </a:r>
          </a:p>
          <a:p>
            <a:pPr indent="-381000" lvl="1" marL="914400" rtl="0">
              <a:spcBef>
                <a:spcPts val="0"/>
              </a:spcBef>
              <a:buClr>
                <a:srgbClr val="677480"/>
              </a:buClr>
              <a:buSzPct val="80000"/>
              <a:buFont typeface="Lato"/>
              <a:buChar char="○"/>
            </a:pPr>
            <a:r>
              <a:rPr lang="en"/>
              <a:t>Connect engineers’ work to bottom line</a:t>
            </a:r>
            <a:br>
              <a:rPr lang="en"/>
            </a:br>
          </a:p>
          <a:p>
            <a:pPr indent="-419100" lvl="0" marL="457200" rtl="0">
              <a:spcBef>
                <a:spcPts val="0"/>
              </a:spcBef>
              <a:buClr>
                <a:srgbClr val="677480"/>
              </a:buClr>
              <a:buSzPct val="100000"/>
              <a:buFont typeface="Lato"/>
              <a:buChar char="●"/>
            </a:pPr>
            <a:r>
              <a:rPr lang="en"/>
              <a:t>Culture of responsibility</a:t>
            </a:r>
          </a:p>
          <a:p>
            <a:pPr indent="-381000" lvl="1" marL="914400" rtl="0">
              <a:spcBef>
                <a:spcPts val="0"/>
              </a:spcBef>
              <a:buClr>
                <a:srgbClr val="677480"/>
              </a:buClr>
              <a:buSzPct val="80000"/>
              <a:buFont typeface="Lato"/>
              <a:buChar char="○"/>
            </a:pPr>
            <a:r>
              <a:rPr lang="en"/>
              <a:t>Blameless postmortems</a:t>
            </a:r>
          </a:p>
          <a:p>
            <a:pPr indent="-381000" lvl="1" marL="914400" rtl="0">
              <a:spcBef>
                <a:spcPts val="0"/>
              </a:spcBef>
              <a:buClr>
                <a:srgbClr val="677480"/>
              </a:buClr>
              <a:buSzPct val="80000"/>
              <a:buFont typeface="Lato"/>
              <a:buChar char="○"/>
            </a:pPr>
            <a:r>
              <a:rPr lang="en"/>
              <a:t>Operational experience informs system design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idx="1" type="body"/>
          </p:nvPr>
        </p:nvSpPr>
        <p:spPr>
          <a:xfrm>
            <a:off x="2833025" y="3562150"/>
            <a:ext cx="6264600" cy="1334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l">
              <a:spcBef>
                <a:spcPts val="0"/>
              </a:spcBef>
              <a:buNone/>
            </a:pPr>
            <a:r>
              <a:rPr i="0" lang="en"/>
              <a:t>Traffic SRE, 2007 - </a:t>
            </a:r>
          </a:p>
          <a:p>
            <a:pPr algn="l">
              <a:spcBef>
                <a:spcPts val="0"/>
              </a:spcBef>
              <a:buNone/>
            </a:pPr>
            <a:r>
              <a:rPr i="0" lang="en"/>
              <a:t>Tech Surge, Dec. 2013 - Jan. 2014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1150" y="473950"/>
            <a:ext cx="2981699" cy="298169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x="1136675" y="3654850"/>
            <a:ext cx="1742700" cy="654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 algn="r">
              <a:spcBef>
                <a:spcPts val="0"/>
              </a:spcBef>
              <a:buNone/>
            </a:pPr>
            <a:r>
              <a:rPr lang="en" sz="3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Google:</a:t>
            </a:r>
            <a:br>
              <a:rPr lang="en" sz="3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</a:br>
          </a:p>
        </p:txBody>
      </p:sp>
      <p:sp>
        <p:nvSpPr>
          <p:cNvPr id="87" name="Shape 87"/>
          <p:cNvSpPr txBox="1"/>
          <p:nvPr/>
        </p:nvSpPr>
        <p:spPr>
          <a:xfrm>
            <a:off x="87875" y="4171200"/>
            <a:ext cx="2791499" cy="654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" sz="3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healthcare.gov: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2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ctrTitle"/>
          </p:nvPr>
        </p:nvSpPr>
        <p:spPr>
          <a:xfrm>
            <a:off x="721425" y="2838934"/>
            <a:ext cx="5216699" cy="1159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chemeClr val="lt1"/>
                </a:solidFill>
              </a:rPr>
              <a:t>Prevention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893700" y="205987"/>
            <a:ext cx="6462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Practice Disaster</a:t>
            </a:r>
          </a:p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893700" y="1373587"/>
            <a:ext cx="6462600" cy="3552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rgbClr val="677480"/>
              </a:buClr>
              <a:buSzPct val="100000"/>
              <a:buFont typeface="Lato"/>
              <a:buChar char="●"/>
            </a:pPr>
            <a:r>
              <a:rPr lang="en"/>
              <a:t>Disaster in Recovery Training</a:t>
            </a:r>
            <a:br>
              <a:rPr lang="en"/>
            </a:br>
            <a:r>
              <a:rPr lang="en"/>
              <a:t>(“DiRT”)</a:t>
            </a:r>
            <a:br>
              <a:rPr lang="en"/>
            </a:br>
          </a:p>
          <a:p>
            <a:pPr indent="-419100" lvl="0" marL="457200">
              <a:spcBef>
                <a:spcPts val="0"/>
              </a:spcBef>
              <a:buClr>
                <a:srgbClr val="677480"/>
              </a:buClr>
              <a:buSzPct val="100000"/>
              <a:buFont typeface="Lato"/>
              <a:buChar char="●"/>
            </a:pPr>
            <a:r>
              <a:rPr lang="en"/>
              <a:t>Wheels Of Misfortune</a:t>
            </a:r>
          </a:p>
        </p:txBody>
      </p:sp>
      <p:pic>
        <p:nvPicPr>
          <p:cNvPr id="191" name="Shape 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1850" y="0"/>
            <a:ext cx="5143498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893700" y="206000"/>
            <a:ext cx="7452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Dickerson’s Hierarchy of Reliability</a:t>
            </a:r>
          </a:p>
        </p:txBody>
      </p:sp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1129" y="1063400"/>
            <a:ext cx="4641733" cy="384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/>
        </p:nvSpPr>
        <p:spPr>
          <a:xfrm>
            <a:off x="3487875" y="1141800"/>
            <a:ext cx="2207400" cy="10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lang="en" sz="6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Q</a:t>
            </a:r>
            <a:r>
              <a:rPr b="1" lang="en" sz="24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lang="en" sz="6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&amp;</a:t>
            </a:r>
            <a:r>
              <a:rPr b="1" lang="en" sz="24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lang="en" sz="6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/>
        </p:nvSpPr>
        <p:spPr>
          <a:xfrm>
            <a:off x="1576500" y="3867175"/>
            <a:ext cx="5990999" cy="611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en" sz="3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computers suck.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" type="body"/>
          </p:nvPr>
        </p:nvSpPr>
        <p:spPr>
          <a:xfrm>
            <a:off x="1710425" y="2161800"/>
            <a:ext cx="5723699" cy="2228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captain can, by simply moving an electric switch, instantly close the doors throughout, practically making the vessel unsinkable.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871625" y="1824832"/>
            <a:ext cx="6462600" cy="13613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do you do when the “unsinkable”… 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893675" y="426737"/>
            <a:ext cx="6462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sinks?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893700" y="205987"/>
            <a:ext cx="6462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From The Annals</a:t>
            </a:r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893700" y="1373587"/>
            <a:ext cx="6462600" cy="3552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Lato"/>
              <a:buChar char="●"/>
            </a:pPr>
            <a:r>
              <a:rPr lang="en">
                <a:solidFill>
                  <a:srgbClr val="FFFFFF"/>
                </a:solidFill>
              </a:rPr>
              <a:t>War stories</a:t>
            </a:r>
          </a:p>
          <a:p>
            <a:pPr indent="-419100" lvl="0" marL="457200">
              <a:spcBef>
                <a:spcPts val="0"/>
              </a:spcBef>
              <a:buClr>
                <a:srgbClr val="FFFFFF"/>
              </a:buClr>
              <a:buSzPct val="100000"/>
              <a:buFont typeface="Lato"/>
              <a:buChar char="●"/>
            </a:pPr>
            <a:r>
              <a:rPr lang="en">
                <a:solidFill>
                  <a:srgbClr val="FFFFFF"/>
                </a:solidFill>
              </a:rPr>
              <a:t>Lessons learned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Story 1: A City Vanishes</a:t>
            </a:r>
          </a:p>
        </p:txBody>
      </p:sp>
      <p:sp>
        <p:nvSpPr>
          <p:cNvPr id="119" name="Shape 119"/>
          <p:cNvSpPr txBox="1"/>
          <p:nvPr>
            <p:ph idx="1" type="subTitle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 Tale of Two Router Vendors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/>
        </p:nvSpPr>
        <p:spPr>
          <a:xfrm>
            <a:off x="2701650" y="3632850"/>
            <a:ext cx="3740699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Atlanta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Anton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